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0" r:id="rId2"/>
  </p:sldIdLst>
  <p:sldSz cx="9601200" cy="12801600" type="A3"/>
  <p:notesSz cx="6794500" cy="9906000"/>
  <p:defaultTextStyle>
    <a:defPPr>
      <a:defRPr lang="zh-TW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8DD9"/>
    <a:srgbClr val="9966FF"/>
    <a:srgbClr val="CCECFF"/>
    <a:srgbClr val="F7F7F7"/>
    <a:srgbClr val="99CC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E171933-4619-4E11-9A3F-F7608DF75F80}" styleName="中等深淺樣式 1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3012" y="96"/>
      </p:cViewPr>
      <p:guideLst>
        <p:guide orient="horz" pos="4032"/>
        <p:guide pos="30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20090" y="3976797"/>
            <a:ext cx="8161020" cy="274404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40180" y="7254240"/>
            <a:ext cx="6720840" cy="32715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99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9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9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9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995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394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79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19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0370AA-F809-454B-8EDB-740B7F1E7226}" type="datetimeFigureOut">
              <a:rPr lang="zh-TW" altLang="en-US" smtClean="0"/>
              <a:pPr/>
              <a:t>2021/3/15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89B23-67CC-4644-B548-1AF8B4D2C76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2480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546F28-ED08-4CC0-AE77-0F71FBA63BBB}" type="datetimeFigureOut">
              <a:rPr lang="zh-TW" altLang="en-US" smtClean="0"/>
              <a:pPr/>
              <a:t>2021/3/15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89B23-67CC-4644-B548-1AF8B4D2C76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3191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8429" y="8226215"/>
            <a:ext cx="8161020" cy="2542540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58429" y="5425868"/>
            <a:ext cx="8161020" cy="2800349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991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983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91974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596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9957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394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7940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1931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0370AA-F809-454B-8EDB-740B7F1E7226}" type="datetimeFigureOut">
              <a:rPr lang="zh-TW" altLang="en-US" smtClean="0"/>
              <a:pPr/>
              <a:t>2021/3/15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89B23-67CC-4644-B548-1AF8B4D2C76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4582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80060" y="2987043"/>
            <a:ext cx="4240530" cy="8448464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80610" y="2987043"/>
            <a:ext cx="4240530" cy="8448464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546F28-ED08-4CC0-AE77-0F71FBA63BBB}" type="datetimeFigureOut">
              <a:rPr lang="zh-TW" altLang="en-US" smtClean="0"/>
              <a:pPr/>
              <a:t>2021/3/15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89B23-67CC-4644-B548-1AF8B4D2C76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6284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80061" y="2865543"/>
            <a:ext cx="4242197" cy="1194222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9914" indent="0">
              <a:buNone/>
              <a:defRPr sz="2800" b="1"/>
            </a:lvl2pPr>
            <a:lvl3pPr marL="1279831" indent="0">
              <a:buNone/>
              <a:defRPr sz="2500" b="1"/>
            </a:lvl3pPr>
            <a:lvl4pPr marL="1919743" indent="0">
              <a:buNone/>
              <a:defRPr sz="2100" b="1"/>
            </a:lvl4pPr>
            <a:lvl5pPr marL="2559660" indent="0">
              <a:buNone/>
              <a:defRPr sz="2100" b="1"/>
            </a:lvl5pPr>
            <a:lvl6pPr marL="3199574" indent="0">
              <a:buNone/>
              <a:defRPr sz="2100" b="1"/>
            </a:lvl6pPr>
            <a:lvl7pPr marL="3839489" indent="0">
              <a:buNone/>
              <a:defRPr sz="2100" b="1"/>
            </a:lvl7pPr>
            <a:lvl8pPr marL="4479403" indent="0">
              <a:buNone/>
              <a:defRPr sz="2100" b="1"/>
            </a:lvl8pPr>
            <a:lvl9pPr marL="5119317" indent="0">
              <a:buNone/>
              <a:defRPr sz="2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0061" y="4059766"/>
            <a:ext cx="4242197" cy="7375738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877279" y="2865543"/>
            <a:ext cx="4243863" cy="1194222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9914" indent="0">
              <a:buNone/>
              <a:defRPr sz="2800" b="1"/>
            </a:lvl2pPr>
            <a:lvl3pPr marL="1279831" indent="0">
              <a:buNone/>
              <a:defRPr sz="2500" b="1"/>
            </a:lvl3pPr>
            <a:lvl4pPr marL="1919743" indent="0">
              <a:buNone/>
              <a:defRPr sz="2100" b="1"/>
            </a:lvl4pPr>
            <a:lvl5pPr marL="2559660" indent="0">
              <a:buNone/>
              <a:defRPr sz="2100" b="1"/>
            </a:lvl5pPr>
            <a:lvl6pPr marL="3199574" indent="0">
              <a:buNone/>
              <a:defRPr sz="2100" b="1"/>
            </a:lvl6pPr>
            <a:lvl7pPr marL="3839489" indent="0">
              <a:buNone/>
              <a:defRPr sz="2100" b="1"/>
            </a:lvl7pPr>
            <a:lvl8pPr marL="4479403" indent="0">
              <a:buNone/>
              <a:defRPr sz="2100" b="1"/>
            </a:lvl8pPr>
            <a:lvl9pPr marL="5119317" indent="0">
              <a:buNone/>
              <a:defRPr sz="2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877279" y="4059766"/>
            <a:ext cx="4243863" cy="7375738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546F28-ED08-4CC0-AE77-0F71FBA63BBB}" type="datetimeFigureOut">
              <a:rPr lang="zh-TW" altLang="en-US" smtClean="0"/>
              <a:pPr/>
              <a:t>2021/3/15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89B23-67CC-4644-B548-1AF8B4D2C76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4906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546F28-ED08-4CC0-AE77-0F71FBA63BBB}" type="datetimeFigureOut">
              <a:rPr lang="zh-TW" altLang="en-US" smtClean="0"/>
              <a:pPr/>
              <a:t>2021/3/15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89B23-67CC-4644-B548-1AF8B4D2C76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2049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546F28-ED08-4CC0-AE77-0F71FBA63BBB}" type="datetimeFigureOut">
              <a:rPr lang="zh-TW" altLang="en-US" smtClean="0"/>
              <a:pPr/>
              <a:t>2021/3/15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89B23-67CC-4644-B548-1AF8B4D2C76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2581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80062" y="509693"/>
            <a:ext cx="3158729" cy="216916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53803" y="509697"/>
            <a:ext cx="5367338" cy="10925812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80062" y="2678857"/>
            <a:ext cx="3158729" cy="8756651"/>
          </a:xfrm>
        </p:spPr>
        <p:txBody>
          <a:bodyPr/>
          <a:lstStyle>
            <a:lvl1pPr marL="0" indent="0">
              <a:buNone/>
              <a:defRPr sz="2000"/>
            </a:lvl1pPr>
            <a:lvl2pPr marL="639914" indent="0">
              <a:buNone/>
              <a:defRPr sz="1700"/>
            </a:lvl2pPr>
            <a:lvl3pPr marL="1279831" indent="0">
              <a:buNone/>
              <a:defRPr sz="1300"/>
            </a:lvl3pPr>
            <a:lvl4pPr marL="1919743" indent="0">
              <a:buNone/>
              <a:defRPr sz="1300"/>
            </a:lvl4pPr>
            <a:lvl5pPr marL="2559660" indent="0">
              <a:buNone/>
              <a:defRPr sz="1300"/>
            </a:lvl5pPr>
            <a:lvl6pPr marL="3199574" indent="0">
              <a:buNone/>
              <a:defRPr sz="1300"/>
            </a:lvl6pPr>
            <a:lvl7pPr marL="3839489" indent="0">
              <a:buNone/>
              <a:defRPr sz="1300"/>
            </a:lvl7pPr>
            <a:lvl8pPr marL="4479403" indent="0">
              <a:buNone/>
              <a:defRPr sz="1300"/>
            </a:lvl8pPr>
            <a:lvl9pPr marL="5119317" indent="0">
              <a:buNone/>
              <a:defRPr sz="1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546F28-ED08-4CC0-AE77-0F71FBA63BBB}" type="datetimeFigureOut">
              <a:rPr lang="zh-TW" altLang="en-US" smtClean="0"/>
              <a:pPr/>
              <a:t>2021/3/15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89B23-67CC-4644-B548-1AF8B4D2C76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7484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81902" y="8961120"/>
            <a:ext cx="5760720" cy="1057912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881902" y="1143847"/>
            <a:ext cx="5760720" cy="7680960"/>
          </a:xfrm>
        </p:spPr>
        <p:txBody>
          <a:bodyPr rtlCol="0">
            <a:normAutofit/>
          </a:bodyPr>
          <a:lstStyle>
            <a:lvl1pPr marL="0" indent="0">
              <a:buNone/>
              <a:defRPr sz="4500"/>
            </a:lvl1pPr>
            <a:lvl2pPr marL="639914" indent="0">
              <a:buNone/>
              <a:defRPr sz="3900"/>
            </a:lvl2pPr>
            <a:lvl3pPr marL="1279831" indent="0">
              <a:buNone/>
              <a:defRPr sz="3300"/>
            </a:lvl3pPr>
            <a:lvl4pPr marL="1919743" indent="0">
              <a:buNone/>
              <a:defRPr sz="2800"/>
            </a:lvl4pPr>
            <a:lvl5pPr marL="2559660" indent="0">
              <a:buNone/>
              <a:defRPr sz="2800"/>
            </a:lvl5pPr>
            <a:lvl6pPr marL="3199574" indent="0">
              <a:buNone/>
              <a:defRPr sz="2800"/>
            </a:lvl6pPr>
            <a:lvl7pPr marL="3839489" indent="0">
              <a:buNone/>
              <a:defRPr sz="2800"/>
            </a:lvl7pPr>
            <a:lvl8pPr marL="4479403" indent="0">
              <a:buNone/>
              <a:defRPr sz="2800"/>
            </a:lvl8pPr>
            <a:lvl9pPr marL="5119317" indent="0">
              <a:buNone/>
              <a:defRPr sz="28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881902" y="10019032"/>
            <a:ext cx="5760720" cy="1502408"/>
          </a:xfrm>
        </p:spPr>
        <p:txBody>
          <a:bodyPr/>
          <a:lstStyle>
            <a:lvl1pPr marL="0" indent="0">
              <a:buNone/>
              <a:defRPr sz="2000"/>
            </a:lvl1pPr>
            <a:lvl2pPr marL="639914" indent="0">
              <a:buNone/>
              <a:defRPr sz="1700"/>
            </a:lvl2pPr>
            <a:lvl3pPr marL="1279831" indent="0">
              <a:buNone/>
              <a:defRPr sz="1300"/>
            </a:lvl3pPr>
            <a:lvl4pPr marL="1919743" indent="0">
              <a:buNone/>
              <a:defRPr sz="1300"/>
            </a:lvl4pPr>
            <a:lvl5pPr marL="2559660" indent="0">
              <a:buNone/>
              <a:defRPr sz="1300"/>
            </a:lvl5pPr>
            <a:lvl6pPr marL="3199574" indent="0">
              <a:buNone/>
              <a:defRPr sz="1300"/>
            </a:lvl6pPr>
            <a:lvl7pPr marL="3839489" indent="0">
              <a:buNone/>
              <a:defRPr sz="1300"/>
            </a:lvl7pPr>
            <a:lvl8pPr marL="4479403" indent="0">
              <a:buNone/>
              <a:defRPr sz="1300"/>
            </a:lvl8pPr>
            <a:lvl9pPr marL="5119317" indent="0">
              <a:buNone/>
              <a:defRPr sz="1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546F28-ED08-4CC0-AE77-0F71FBA63BBB}" type="datetimeFigureOut">
              <a:rPr lang="zh-TW" altLang="en-US" smtClean="0"/>
              <a:pPr/>
              <a:t>2021/3/15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89B23-67CC-4644-B548-1AF8B4D2C76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1711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546F28-ED08-4CC0-AE77-0F71FBA63BBB}" type="datetimeFigureOut">
              <a:rPr lang="zh-TW" altLang="en-US" smtClean="0"/>
              <a:pPr/>
              <a:t>2021/3/15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89B23-67CC-4644-B548-1AF8B4D2C76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8803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60870" y="512662"/>
            <a:ext cx="2160270" cy="10922847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80060" y="512662"/>
            <a:ext cx="6320790" cy="1092284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546F28-ED08-4CC0-AE77-0F71FBA63BBB}" type="datetimeFigureOut">
              <a:rPr lang="zh-TW" altLang="en-US" smtClean="0"/>
              <a:pPr/>
              <a:t>2021/3/15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89B23-67CC-4644-B548-1AF8B4D2C76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7207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圖片 6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055" y="9656800"/>
            <a:ext cx="2389145" cy="2743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0" y="12381035"/>
            <a:ext cx="9601200" cy="424668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39640" tIns="19820" rIns="39640" bIns="19820">
            <a:spAutoFit/>
          </a:bodyPr>
          <a:lstStyle/>
          <a:p>
            <a:pPr>
              <a:defRPr/>
            </a:pPr>
            <a:endParaRPr lang="zh-TW" altLang="en-US" dirty="0"/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80060" y="512885"/>
            <a:ext cx="864108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7983" tIns="63990" rIns="127983" bIns="639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80060" y="2987041"/>
            <a:ext cx="8641080" cy="8448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7983" tIns="63990" rIns="127983" bIns="639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80060" y="11866098"/>
            <a:ext cx="2240280" cy="681111"/>
          </a:xfrm>
          <a:prstGeom prst="rect">
            <a:avLst/>
          </a:prstGeom>
        </p:spPr>
        <p:txBody>
          <a:bodyPr vert="horz" lIns="127983" tIns="63990" rIns="127983" bIns="63990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370AA-F809-454B-8EDB-740B7F1E7226}" type="datetimeFigureOut">
              <a:rPr lang="zh-TW" altLang="en-US" smtClean="0"/>
              <a:pPr/>
              <a:t>2021/3/15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280410" y="11866098"/>
            <a:ext cx="3040380" cy="681111"/>
          </a:xfrm>
          <a:prstGeom prst="rect">
            <a:avLst/>
          </a:prstGeom>
        </p:spPr>
        <p:txBody>
          <a:bodyPr vert="horz" lIns="127983" tIns="63990" rIns="127983" bIns="63990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880860" y="11866098"/>
            <a:ext cx="2240280" cy="681111"/>
          </a:xfrm>
          <a:prstGeom prst="rect">
            <a:avLst/>
          </a:prstGeom>
        </p:spPr>
        <p:txBody>
          <a:bodyPr vert="horz" lIns="127983" tIns="63990" rIns="127983" bIns="63990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589B23-67CC-4644-B548-1AF8B4D2C76A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1033" name="圖片 7" descr="HBA-logo-test-2.jpg"/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" y="1"/>
            <a:ext cx="1317574" cy="1216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1279191" rtl="0" eaLnBrk="1" fontAlgn="base" hangingPunct="1">
        <a:spcBef>
          <a:spcPct val="0"/>
        </a:spcBef>
        <a:spcAft>
          <a:spcPct val="0"/>
        </a:spcAft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79191" rtl="0" eaLnBrk="1" fontAlgn="base" hangingPunct="1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defTabSz="1279191" rtl="0" eaLnBrk="1" fontAlgn="base" hangingPunct="1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defTabSz="1279191" rtl="0" eaLnBrk="1" fontAlgn="base" hangingPunct="1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defTabSz="1279191" rtl="0" eaLnBrk="1" fontAlgn="base" hangingPunct="1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  <a:ea typeface="新細明體" charset="-120"/>
        </a:defRPr>
      </a:lvl5pPr>
      <a:lvl6pPr marL="610956" algn="ctr" defTabSz="1279191" rtl="0" eaLnBrk="1" fontAlgn="base" hangingPunct="1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  <a:ea typeface="新細明體" charset="-120"/>
        </a:defRPr>
      </a:lvl6pPr>
      <a:lvl7pPr marL="1221913" algn="ctr" defTabSz="1279191" rtl="0" eaLnBrk="1" fontAlgn="base" hangingPunct="1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832869" algn="ctr" defTabSz="1279191" rtl="0" eaLnBrk="1" fontAlgn="base" hangingPunct="1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  <a:ea typeface="新細明體" charset="-120"/>
        </a:defRPr>
      </a:lvl8pPr>
      <a:lvl9pPr marL="2443825" algn="ctr" defTabSz="1279191" rtl="0" eaLnBrk="1" fontAlgn="base" hangingPunct="1">
        <a:spcBef>
          <a:spcPct val="0"/>
        </a:spcBef>
        <a:spcAft>
          <a:spcPct val="0"/>
        </a:spcAft>
        <a:defRPr sz="61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479431" indent="-479431" algn="l" defTabSz="1279191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9474" indent="-398819" algn="l" defTabSz="1279191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9518" indent="-318206" algn="l" defTabSz="1279191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8053" indent="-318206" algn="l" defTabSz="1279191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8708" indent="-318206" algn="l" defTabSz="1279191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19531" indent="-319957" algn="l" defTabSz="12798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59446" indent="-319957" algn="l" defTabSz="12798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99360" indent="-319957" algn="l" defTabSz="12798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39276" indent="-319957" algn="l" defTabSz="12798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127983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9914" algn="l" defTabSz="127983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9831" algn="l" defTabSz="127983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9743" algn="l" defTabSz="127983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9660" algn="l" defTabSz="127983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99574" algn="l" defTabSz="127983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39489" algn="l" defTabSz="127983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79403" algn="l" defTabSz="127983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19317" algn="l" defTabSz="1279831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>
            <a:spLocks noChangeArrowheads="1"/>
          </p:cNvSpPr>
          <p:nvPr/>
        </p:nvSpPr>
        <p:spPr bwMode="auto">
          <a:xfrm>
            <a:off x="371208" y="1701401"/>
            <a:ext cx="898781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TW" altLang="en-US" sz="36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活動日期</a:t>
            </a:r>
            <a:r>
              <a:rPr lang="zh-TW" altLang="en-US" sz="36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：</a:t>
            </a:r>
            <a:r>
              <a:rPr kumimoji="0" lang="en-US" altLang="zh-TW" sz="36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110</a:t>
            </a:r>
            <a:r>
              <a:rPr kumimoji="0" lang="zh-TW" altLang="en-US" sz="36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年</a:t>
            </a:r>
            <a:r>
              <a:rPr kumimoji="0" lang="en-US" altLang="zh-TW" sz="36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3</a:t>
            </a:r>
            <a:r>
              <a:rPr kumimoji="0" lang="zh-TW" altLang="en-US" sz="3600" spc="-3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月</a:t>
            </a:r>
            <a:r>
              <a:rPr kumimoji="0" lang="en-US" altLang="zh-TW" sz="3600" spc="-3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25</a:t>
            </a:r>
            <a:r>
              <a:rPr kumimoji="0" lang="zh-TW" altLang="en-US" sz="3600" spc="-3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日</a:t>
            </a:r>
            <a:r>
              <a:rPr kumimoji="0" lang="en-US" altLang="zh-TW" sz="3600" spc="-3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(</a:t>
            </a:r>
            <a:r>
              <a:rPr kumimoji="0" lang="zh-TW" altLang="en-US" sz="3600" spc="-3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四</a:t>
            </a:r>
            <a:r>
              <a:rPr lang="en-US" altLang="zh-TW" sz="3600" spc="-3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)10</a:t>
            </a:r>
            <a:r>
              <a:rPr lang="en-US" altLang="zh-TW" sz="36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:00-15:30</a:t>
            </a:r>
          </a:p>
          <a:p>
            <a:r>
              <a:rPr lang="zh-TW" altLang="en-US" sz="3600" spc="-3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活動對象</a:t>
            </a:r>
            <a:r>
              <a:rPr lang="zh-TW" altLang="en-US" sz="3600" dirty="0">
                <a:latin typeface="華康儷中黑" panose="020B0509000000000000" pitchFamily="49" charset="-120"/>
                <a:ea typeface="華康儷中黑" panose="020B0509000000000000" pitchFamily="49" charset="-120"/>
              </a:rPr>
              <a:t>：</a:t>
            </a:r>
            <a:r>
              <a:rPr lang="zh-TW" altLang="en-US" sz="3600" spc="-3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健管系大四實習學生</a:t>
            </a:r>
            <a:endParaRPr lang="en-US" altLang="zh-TW" sz="3600" spc="-300" dirty="0" smtClean="0">
              <a:latin typeface="華康儷中黑" panose="020B0509000000000000" pitchFamily="49" charset="-120"/>
              <a:ea typeface="華康儷中黑" panose="020B0509000000000000" pitchFamily="49" charset="-120"/>
            </a:endParaRPr>
          </a:p>
          <a:p>
            <a:r>
              <a:rPr lang="zh-TW" altLang="en-US" sz="3600" spc="-300" dirty="0" smtClean="0">
                <a:latin typeface="華康儷中黑" panose="020B0509000000000000" pitchFamily="49" charset="-120"/>
                <a:ea typeface="華康儷中黑" panose="020B0509000000000000" pitchFamily="49" charset="-120"/>
              </a:rPr>
              <a:t>活動流程</a:t>
            </a:r>
            <a:r>
              <a:rPr lang="zh-TW" altLang="en-US" sz="3600" dirty="0">
                <a:latin typeface="華康儷中黑" panose="020B0509000000000000" pitchFamily="49" charset="-120"/>
                <a:ea typeface="華康儷中黑" panose="020B0509000000000000" pitchFamily="49" charset="-120"/>
              </a:rPr>
              <a:t>：</a:t>
            </a:r>
            <a:endParaRPr lang="en-US" altLang="zh-TW" sz="3600" dirty="0" smtClean="0">
              <a:latin typeface="華康儷中黑" panose="020B0509000000000000" pitchFamily="49" charset="-120"/>
              <a:ea typeface="華康儷中黑" panose="020B0509000000000000" pitchFamily="49" charset="-120"/>
            </a:endParaRPr>
          </a:p>
        </p:txBody>
      </p:sp>
      <p:sp>
        <p:nvSpPr>
          <p:cNvPr id="6" name="文字方塊 5"/>
          <p:cNvSpPr txBox="1">
            <a:spLocks noChangeArrowheads="1"/>
          </p:cNvSpPr>
          <p:nvPr/>
        </p:nvSpPr>
        <p:spPr bwMode="auto">
          <a:xfrm>
            <a:off x="-13237" y="1008904"/>
            <a:ext cx="9601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kumimoji="0" lang="zh-TW" altLang="en-US" sz="4800" dirty="0">
              <a:latin typeface="華康宗楷體W7" panose="03000709000000000000" pitchFamily="65" charset="-120"/>
              <a:ea typeface="華康宗楷體W7" panose="030007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56184" y="185070"/>
            <a:ext cx="85450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4800" dirty="0" smtClean="0">
                <a:latin typeface="華康儷細黑" panose="020B0309000000000000" pitchFamily="49" charset="-120"/>
                <a:ea typeface="華康儷細黑" panose="020B0309000000000000" pitchFamily="49" charset="-120"/>
              </a:rPr>
              <a:t>109.2</a:t>
            </a:r>
            <a:r>
              <a:rPr lang="zh-TW" altLang="en-US" sz="4800" dirty="0" smtClean="0">
                <a:latin typeface="華康儷細黑" panose="020B0309000000000000" pitchFamily="49" charset="-120"/>
                <a:ea typeface="華康儷細黑" panose="020B0309000000000000" pitchFamily="49" charset="-120"/>
              </a:rPr>
              <a:t>學期</a:t>
            </a:r>
            <a:r>
              <a:rPr lang="zh-TW" altLang="en-US" sz="4800" dirty="0">
                <a:latin typeface="華康儷細黑" panose="020B0309000000000000" pitchFamily="49" charset="-120"/>
                <a:ea typeface="華康儷細黑" panose="020B0309000000000000" pitchFamily="49" charset="-120"/>
              </a:rPr>
              <a:t>健康事業管理</a:t>
            </a:r>
            <a:r>
              <a:rPr lang="zh-TW" altLang="en-US" sz="4800" dirty="0" smtClean="0">
                <a:latin typeface="華康儷細黑" panose="020B0309000000000000" pitchFamily="49" charset="-120"/>
                <a:ea typeface="華康儷細黑" panose="020B0309000000000000" pitchFamily="49" charset="-120"/>
              </a:rPr>
              <a:t>系</a:t>
            </a:r>
            <a:endParaRPr lang="en-US" altLang="zh-TW" sz="4800" dirty="0" smtClean="0">
              <a:latin typeface="華康儷細黑" panose="020B0309000000000000" pitchFamily="49" charset="-120"/>
              <a:ea typeface="華康儷細黑" panose="020B0309000000000000" pitchFamily="49" charset="-120"/>
            </a:endParaRPr>
          </a:p>
          <a:p>
            <a:pPr algn="ctr"/>
            <a:r>
              <a:rPr lang="zh-TW" altLang="zh-TW" sz="4800" dirty="0">
                <a:latin typeface="華康儷細黑" panose="020B0309000000000000" pitchFamily="49" charset="-120"/>
                <a:ea typeface="華康儷細黑" panose="020B0309000000000000" pitchFamily="49" charset="-120"/>
              </a:rPr>
              <a:t>實習</a:t>
            </a:r>
            <a:r>
              <a:rPr lang="zh-TW" altLang="en-US" sz="4800" dirty="0">
                <a:latin typeface="華康儷細黑" panose="020B0309000000000000" pitchFamily="49" charset="-120"/>
                <a:ea typeface="華康儷細黑" panose="020B0309000000000000" pitchFamily="49" charset="-120"/>
              </a:rPr>
              <a:t>返校</a:t>
            </a:r>
            <a:r>
              <a:rPr lang="zh-TW" altLang="en-US" sz="4800" dirty="0" smtClean="0">
                <a:latin typeface="華康儷細黑" panose="020B0309000000000000" pitchFamily="49" charset="-120"/>
                <a:ea typeface="華康儷細黑" panose="020B0309000000000000" pitchFamily="49" charset="-120"/>
              </a:rPr>
              <a:t>座談會</a:t>
            </a:r>
            <a:endParaRPr lang="zh-TW" altLang="en-US" sz="4800" dirty="0">
              <a:latin typeface="華康儷細黑" panose="020B0309000000000000" pitchFamily="49" charset="-120"/>
              <a:ea typeface="華康儷細黑" panose="020B0309000000000000" pitchFamily="49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2935708"/>
              </p:ext>
            </p:extLst>
          </p:nvPr>
        </p:nvGraphicFramePr>
        <p:xfrm>
          <a:off x="485680" y="3591649"/>
          <a:ext cx="8987814" cy="7129631"/>
        </p:xfrm>
        <a:graphic>
          <a:graphicData uri="http://schemas.openxmlformats.org/drawingml/2006/table">
            <a:tbl>
              <a:tblPr firstRow="1">
                <a:tableStyleId>{ED083AE6-46FA-4A59-8FB0-9F97EB10719F}</a:tableStyleId>
              </a:tblPr>
              <a:tblGrid>
                <a:gridCol w="1074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3336308913"/>
                    </a:ext>
                  </a:extLst>
                </a:gridCol>
                <a:gridCol w="1720566">
                  <a:extLst>
                    <a:ext uri="{9D8B030D-6E8A-4147-A177-3AD203B41FA5}">
                      <a16:colId xmlns:a16="http://schemas.microsoft.com/office/drawing/2014/main" val="2470065336"/>
                    </a:ext>
                  </a:extLst>
                </a:gridCol>
              </a:tblGrid>
              <a:tr h="8481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8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時間</a:t>
                      </a:r>
                      <a:endParaRPr lang="zh-TW" sz="2800" b="1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>
                    <a:solidFill>
                      <a:srgbClr val="B18D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8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議程</a:t>
                      </a:r>
                      <a:endParaRPr lang="zh-TW" sz="2800" b="1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>
                    <a:solidFill>
                      <a:srgbClr val="B18D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800" b="1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主持人</a:t>
                      </a:r>
                      <a:endParaRPr lang="zh-TW" sz="2800" b="1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>
                    <a:solidFill>
                      <a:srgbClr val="B18D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800" b="1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地點</a:t>
                      </a:r>
                      <a:endParaRPr lang="zh-TW" sz="2800" b="1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>
                    <a:solidFill>
                      <a:srgbClr val="B18D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254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09:</a:t>
                      </a:r>
                      <a:r>
                        <a:rPr lang="en-US" altLang="zh-TW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45</a:t>
                      </a:r>
                      <a:r>
                        <a:rPr lang="en-US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-10:00</a:t>
                      </a:r>
                      <a:endParaRPr lang="zh-TW" sz="240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學生</a:t>
                      </a:r>
                      <a:r>
                        <a:rPr lang="zh-TW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簽到</a:t>
                      </a:r>
                      <a:endParaRPr lang="en-US" altLang="zh-TW" sz="2400" kern="100" dirty="0" smtClean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12798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0" spc="-3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系辦</a:t>
                      </a:r>
                      <a:r>
                        <a:rPr lang="zh-TW" altLang="en-US" sz="2400" b="0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  <a:cs typeface="+mn-cs"/>
                        </a:rPr>
                        <a:t>人員</a:t>
                      </a:r>
                      <a:endParaRPr lang="en-US" altLang="zh-TW" sz="2400" b="0" spc="-300" dirty="0" smtClean="0"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12798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0" dirty="0" smtClean="0">
                          <a:solidFill>
                            <a:srgbClr val="FF0000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G502</a:t>
                      </a:r>
                      <a:endParaRPr lang="en-US" altLang="zh-TW" sz="2400" b="0" spc="-300" dirty="0" smtClean="0"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05098">
                <a:tc>
                  <a:txBody>
                    <a:bodyPr/>
                    <a:lstStyle/>
                    <a:p>
                      <a:pPr marL="0" algn="l" defTabSz="1279831" rtl="0" eaLnBrk="1" latinLnBrk="0" hangingPunct="1">
                        <a:spcAft>
                          <a:spcPts val="0"/>
                        </a:spcAft>
                      </a:pPr>
                      <a:r>
                        <a:rPr lang="en-US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10:00-1</a:t>
                      </a:r>
                      <a:r>
                        <a:rPr lang="en-US" altLang="zh-TW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0</a:t>
                      </a:r>
                      <a:r>
                        <a:rPr lang="en-US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:</a:t>
                      </a:r>
                      <a:r>
                        <a:rPr lang="en-US" altLang="zh-TW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50</a:t>
                      </a:r>
                      <a:endParaRPr lang="zh-TW" sz="2400" kern="100" dirty="0">
                        <a:solidFill>
                          <a:schemeClr val="dk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TW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【</a:t>
                      </a:r>
                      <a:r>
                        <a:rPr lang="zh-TW" altLang="en-US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應屆畢業生實施</a:t>
                      </a:r>
                      <a:r>
                        <a:rPr lang="en-US" altLang="zh-TW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UCAN</a:t>
                      </a:r>
                      <a:r>
                        <a:rPr lang="zh-TW" altLang="en-US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各項診斷團測及</a:t>
                      </a:r>
                      <a:r>
                        <a:rPr lang="zh-TW" altLang="zh-TW" sz="2400" kern="1200" dirty="0" smtClean="0">
                          <a:effectLst/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應屆畢業生離校問卷】</a:t>
                      </a:r>
                      <a:endParaRPr lang="en-US" altLang="zh-TW" sz="2400" kern="1200" dirty="0" smtClean="0">
                        <a:effectLst/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24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甲班</a:t>
                      </a:r>
                      <a:r>
                        <a:rPr lang="en-US" altLang="zh-TW" sz="24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10:00-10:20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en-US" sz="24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乙班</a:t>
                      </a:r>
                      <a:r>
                        <a:rPr lang="en-US" altLang="zh-TW" sz="24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10:30-10:50</a:t>
                      </a:r>
                      <a:endParaRPr lang="zh-TW" altLang="en-US" sz="240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12798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0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  <a:cs typeface="+mn-cs"/>
                        </a:rPr>
                        <a:t>就輔組人員</a:t>
                      </a:r>
                      <a:endParaRPr lang="zh-TW" altLang="en-US" sz="2400" b="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12798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0" dirty="0" smtClean="0">
                          <a:solidFill>
                            <a:srgbClr val="FF0000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G502</a:t>
                      </a:r>
                      <a:endParaRPr lang="zh-TW" altLang="en-US" sz="2400" b="0" kern="100" dirty="0">
                        <a:solidFill>
                          <a:srgbClr val="FF0000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9018">
                <a:tc>
                  <a:txBody>
                    <a:bodyPr/>
                    <a:lstStyle/>
                    <a:p>
                      <a:pPr marL="0" marR="0" indent="0" algn="l" defTabSz="12798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11:00-12:00</a:t>
                      </a:r>
                      <a:endParaRPr lang="zh-TW" altLang="zh-TW" sz="2400" kern="100" dirty="0" smtClean="0">
                        <a:solidFill>
                          <a:schemeClr val="dk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183" rtl="0" eaLnBrk="1" fontAlgn="auto" latinLnBrk="0" hangingPunct="1">
                        <a:lnSpc>
                          <a:spcPts val="3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實習返校座談會</a:t>
                      </a:r>
                      <a:endParaRPr lang="zh-TW" altLang="en-US" sz="2400" kern="100" dirty="0" smtClean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183" rtl="0" eaLnBrk="1" fontAlgn="auto" latinLnBrk="0" hangingPunct="1">
                        <a:lnSpc>
                          <a:spcPts val="3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0" spc="-3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王美玲 主任</a:t>
                      </a:r>
                      <a:endParaRPr lang="en-US" altLang="zh-TW" sz="2400" b="0" spc="-300" dirty="0" smtClean="0"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183" rtl="0" eaLnBrk="1" fontAlgn="auto" latinLnBrk="0" hangingPunct="1">
                        <a:lnSpc>
                          <a:spcPts val="3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0" spc="-3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國際會議廳</a:t>
                      </a:r>
                      <a:endParaRPr lang="en-US" altLang="zh-TW" sz="2400" b="0" spc="-300" dirty="0" smtClean="0"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/>
                </a:tc>
                <a:extLst>
                  <a:ext uri="{0D108BD9-81ED-4DB2-BD59-A6C34878D82A}">
                    <a16:rowId xmlns:a16="http://schemas.microsoft.com/office/drawing/2014/main" val="1496578084"/>
                  </a:ext>
                </a:extLst>
              </a:tr>
              <a:tr h="87818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TW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12:00-13:00</a:t>
                      </a:r>
                      <a:endParaRPr lang="zh-TW" altLang="zh-TW" sz="240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marL="0" algn="l" defTabSz="914183" rtl="0" eaLnBrk="1" latinLnBrk="0" hangingPunct="1">
                        <a:lnSpc>
                          <a:spcPts val="36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午餐時間</a:t>
                      </a:r>
                      <a:endParaRPr lang="zh-TW" sz="240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183" rtl="0" eaLnBrk="1" fontAlgn="auto" latinLnBrk="0" hangingPunct="1">
                        <a:lnSpc>
                          <a:spcPts val="3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0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  <a:cs typeface="+mn-cs"/>
                        </a:rPr>
                        <a:t>－</a:t>
                      </a:r>
                      <a:endParaRPr lang="zh-TW" sz="2400" b="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tc rowSpan="2">
                  <a:txBody>
                    <a:bodyPr/>
                    <a:lstStyle/>
                    <a:p>
                      <a:pPr marL="0" marR="0" indent="0" algn="ctr" defTabSz="914183" rtl="0" eaLnBrk="1" fontAlgn="auto" latinLnBrk="0" hangingPunct="1">
                        <a:lnSpc>
                          <a:spcPts val="3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Times New Roman" panose="02020603050405020304" pitchFamily="18" charset="0"/>
                          <a:ea typeface="華康儷中黑" panose="020B0509000000000000" pitchFamily="49" charset="-120"/>
                          <a:cs typeface="Times New Roman" panose="02020603050405020304" pitchFamily="18" charset="0"/>
                        </a:rPr>
                        <a:t>甲班</a:t>
                      </a:r>
                      <a:r>
                        <a:rPr lang="en-US" altLang="zh-TW" sz="2400" dirty="0" smtClean="0">
                          <a:latin typeface="Times New Roman" panose="02020603050405020304" pitchFamily="18" charset="0"/>
                          <a:ea typeface="華康儷中黑" panose="020B0509000000000000" pitchFamily="49" charset="-120"/>
                          <a:cs typeface="Times New Roman" panose="02020603050405020304" pitchFamily="18" charset="0"/>
                        </a:rPr>
                        <a:t>-M506</a:t>
                      </a:r>
                    </a:p>
                    <a:p>
                      <a:pPr marL="0" marR="0" indent="0" algn="ctr" defTabSz="914183" rtl="0" eaLnBrk="1" fontAlgn="auto" latinLnBrk="0" hangingPunct="1">
                        <a:lnSpc>
                          <a:spcPts val="3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>
                          <a:latin typeface="Times New Roman" panose="02020603050405020304" pitchFamily="18" charset="0"/>
                          <a:ea typeface="華康儷中黑" panose="020B0509000000000000" pitchFamily="49" charset="-120"/>
                          <a:cs typeface="Times New Roman" panose="02020603050405020304" pitchFamily="18" charset="0"/>
                        </a:rPr>
                        <a:t>乙班</a:t>
                      </a:r>
                      <a:r>
                        <a:rPr lang="en-US" altLang="zh-TW" sz="2400" dirty="0" smtClean="0">
                          <a:latin typeface="Times New Roman" panose="02020603050405020304" pitchFamily="18" charset="0"/>
                          <a:ea typeface="華康儷中黑" panose="020B0509000000000000" pitchFamily="49" charset="-120"/>
                          <a:cs typeface="Times New Roman" panose="02020603050405020304" pitchFamily="18" charset="0"/>
                        </a:rPr>
                        <a:t>-M507 </a:t>
                      </a:r>
                      <a:endParaRPr lang="zh-TW" sz="2400" b="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254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TW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13:00-14:00</a:t>
                      </a:r>
                      <a:endParaRPr lang="zh-TW" altLang="zh-TW" sz="240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12798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與導師有約</a:t>
                      </a:r>
                      <a:endParaRPr lang="en-US" altLang="zh-TW" sz="2400" kern="100" dirty="0" smtClean="0"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183" rtl="0" eaLnBrk="1" fontAlgn="auto" latinLnBrk="0" hangingPunct="1">
                        <a:lnSpc>
                          <a:spcPts val="3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0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  <a:cs typeface="+mn-cs"/>
                        </a:rPr>
                        <a:t>導師</a:t>
                      </a:r>
                      <a:endParaRPr lang="zh-TW" sz="2400" b="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tc vMerge="1">
                  <a:txBody>
                    <a:bodyPr/>
                    <a:lstStyle/>
                    <a:p>
                      <a:pPr marL="0" marR="0" indent="0" algn="ctr" defTabSz="127983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2400" kern="100" dirty="0" smtClean="0">
                        <a:latin typeface="華康儷中黑" panose="020B0509000000000000" pitchFamily="49" charset="-120"/>
                        <a:ea typeface="華康儷中黑" panose="020B0509000000000000" pitchFamily="49" charset="-120"/>
                      </a:endParaRPr>
                    </a:p>
                  </a:txBody>
                  <a:tcPr marL="41621" marR="41621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466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TW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14:00-15:30</a:t>
                      </a:r>
                      <a:endParaRPr lang="zh-TW" altLang="zh-TW" sz="240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6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kern="1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校園徵才博覽會</a:t>
                      </a:r>
                      <a:endParaRPr lang="zh-TW" altLang="en-US" sz="240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600"/>
                        </a:lnSpc>
                        <a:spcAft>
                          <a:spcPts val="0"/>
                        </a:spcAft>
                      </a:pPr>
                      <a:endParaRPr lang="zh-TW" altLang="en-US" sz="2400" b="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6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400" b="0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  <a:cs typeface="+mn-cs"/>
                        </a:rPr>
                        <a:t>L</a:t>
                      </a:r>
                      <a:r>
                        <a:rPr lang="zh-TW" altLang="en-US" sz="2400" b="0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  <a:cs typeface="+mn-cs"/>
                        </a:rPr>
                        <a:t>棟前</a:t>
                      </a:r>
                      <a:endParaRPr lang="en-US" altLang="zh-TW" sz="2400" b="0" kern="100" dirty="0" smtClean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  <a:p>
                      <a:pPr algn="ctr">
                        <a:lnSpc>
                          <a:spcPts val="36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b="0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  <a:cs typeface="+mn-cs"/>
                        </a:rPr>
                        <a:t>停車場</a:t>
                      </a:r>
                      <a:endParaRPr lang="zh-TW" altLang="en-US" sz="2400" b="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254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TW" sz="2400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15:30-16:00</a:t>
                      </a:r>
                      <a:endParaRPr lang="zh-TW" altLang="zh-TW" sz="240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6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400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  <a:cs typeface="+mn-cs"/>
                        </a:rPr>
                        <a:t>簽退</a:t>
                      </a:r>
                      <a:endParaRPr lang="zh-TW" altLang="en-US" sz="240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1279831" rtl="0" eaLnBrk="1" fontAlgn="auto" latinLnBrk="0" hangingPunct="1">
                        <a:lnSpc>
                          <a:spcPts val="3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0" spc="-300" dirty="0" smtClean="0">
                          <a:latin typeface="華康儷粗圓" panose="020F0709000000000000" pitchFamily="49" charset="-120"/>
                          <a:ea typeface="華康儷粗圓" panose="020F0709000000000000" pitchFamily="49" charset="-120"/>
                        </a:rPr>
                        <a:t>系辦</a:t>
                      </a:r>
                      <a:r>
                        <a:rPr lang="zh-TW" altLang="en-US" sz="2400" b="0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  <a:cs typeface="+mn-cs"/>
                        </a:rPr>
                        <a:t>人員</a:t>
                      </a:r>
                      <a:endParaRPr lang="en-US" altLang="zh-TW" sz="2400" b="0" spc="-300" dirty="0" smtClean="0">
                        <a:latin typeface="華康儷粗圓" panose="020F0709000000000000" pitchFamily="49" charset="-120"/>
                        <a:ea typeface="華康儷粗圓" panose="020F0709000000000000" pitchFamily="49" charset="-120"/>
                      </a:endParaRPr>
                    </a:p>
                  </a:txBody>
                  <a:tcPr marL="41621" marR="41621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1279831" rtl="0" eaLnBrk="1" fontAlgn="auto" latinLnBrk="0" hangingPunct="1">
                        <a:lnSpc>
                          <a:spcPts val="3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0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  <a:cs typeface="+mn-cs"/>
                        </a:rPr>
                        <a:t>M608</a:t>
                      </a:r>
                      <a:r>
                        <a:rPr lang="zh-TW" altLang="en-US" sz="2400" b="0" kern="100" dirty="0" smtClean="0">
                          <a:solidFill>
                            <a:schemeClr val="tx1"/>
                          </a:solidFill>
                          <a:latin typeface="華康儷粗圓" panose="020F0709000000000000" pitchFamily="49" charset="-120"/>
                          <a:ea typeface="華康儷粗圓" panose="020F0709000000000000" pitchFamily="49" charset="-120"/>
                          <a:cs typeface="+mn-cs"/>
                        </a:rPr>
                        <a:t>系辦</a:t>
                      </a:r>
                      <a:endParaRPr lang="zh-TW" altLang="en-US" sz="2400" b="0" kern="100" dirty="0">
                        <a:solidFill>
                          <a:schemeClr val="tx1"/>
                        </a:solidFill>
                        <a:latin typeface="華康儷粗圓" panose="020F0709000000000000" pitchFamily="49" charset="-120"/>
                        <a:ea typeface="華康儷粗圓" panose="020F0709000000000000" pitchFamily="49" charset="-120"/>
                        <a:cs typeface="+mn-cs"/>
                      </a:endParaRPr>
                    </a:p>
                  </a:txBody>
                  <a:tcPr marL="41621" marR="41621" marT="0" marB="0" anchor="ctr"/>
                </a:tc>
                <a:extLst>
                  <a:ext uri="{0D108BD9-81ED-4DB2-BD59-A6C34878D82A}">
                    <a16:rowId xmlns:a16="http://schemas.microsoft.com/office/drawing/2014/main" val="2678555007"/>
                  </a:ext>
                </a:extLst>
              </a:tr>
            </a:tbl>
          </a:graphicData>
        </a:graphic>
      </p:graphicFrame>
      <p:sp>
        <p:nvSpPr>
          <p:cNvPr id="9" name="文字方塊 7"/>
          <p:cNvSpPr txBox="1">
            <a:spLocks noChangeArrowheads="1"/>
          </p:cNvSpPr>
          <p:nvPr/>
        </p:nvSpPr>
        <p:spPr bwMode="auto">
          <a:xfrm>
            <a:off x="485680" y="10721280"/>
            <a:ext cx="8568953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-326578"/>
            <a:r>
              <a:rPr lang="zh-TW" altLang="en-US" sz="2000" dirty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註</a:t>
            </a:r>
            <a:r>
              <a:rPr lang="zh-TW" altLang="en-US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：</a:t>
            </a:r>
            <a:endParaRPr lang="en-US" altLang="zh-TW" sz="2000" dirty="0" smtClean="0">
              <a:latin typeface="Times New Roman" panose="02020603050405020304" pitchFamily="18" charset="0"/>
              <a:ea typeface="華康儷中黑" panose="020B0509000000000000" pitchFamily="49" charset="-120"/>
              <a:cs typeface="Times New Roman" panose="02020603050405020304" pitchFamily="18" charset="0"/>
            </a:endParaRPr>
          </a:p>
          <a:p>
            <a:pPr indent="-326578"/>
            <a:r>
              <a:rPr lang="en-US" altLang="zh-TW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1</a:t>
            </a:r>
            <a:r>
              <a:rPr lang="en-US" altLang="zh-TW" sz="2000" dirty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.</a:t>
            </a:r>
            <a:r>
              <a:rPr lang="zh-TW" altLang="zh-TW" sz="2000" dirty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本系活動採</a:t>
            </a:r>
            <a:r>
              <a:rPr lang="zh-TW" altLang="en-US" sz="2000" dirty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紙本</a:t>
            </a:r>
            <a:r>
              <a:rPr lang="zh-TW" altLang="zh-TW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簽到</a:t>
            </a:r>
            <a:r>
              <a:rPr lang="en-US" altLang="zh-TW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, </a:t>
            </a:r>
            <a:r>
              <a:rPr lang="zh-TW" altLang="en-US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遲到</a:t>
            </a:r>
            <a:r>
              <a:rPr lang="en-US" altLang="zh-TW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(10:00</a:t>
            </a:r>
            <a:r>
              <a:rPr lang="zh-TW" altLang="en-US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後</a:t>
            </a:r>
            <a:r>
              <a:rPr lang="en-US" altLang="zh-TW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或未到將酌情扣實習總成績。</a:t>
            </a:r>
            <a:endParaRPr lang="en-US" altLang="zh-TW" sz="2000" dirty="0" smtClean="0">
              <a:latin typeface="Times New Roman" panose="02020603050405020304" pitchFamily="18" charset="0"/>
              <a:ea typeface="華康儷中黑" panose="020B0509000000000000" pitchFamily="49" charset="-120"/>
              <a:cs typeface="Times New Roman" panose="02020603050405020304" pitchFamily="18" charset="0"/>
            </a:endParaRPr>
          </a:p>
          <a:p>
            <a:pPr indent="-326578"/>
            <a:r>
              <a:rPr lang="en-US" altLang="zh-TW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2.10 :00- 14:00</a:t>
            </a:r>
            <a:r>
              <a:rPr lang="zh-TW" altLang="en-US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可使用教室：甲班</a:t>
            </a:r>
            <a:r>
              <a:rPr lang="en-US" altLang="zh-TW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M506</a:t>
            </a:r>
            <a:r>
              <a:rPr lang="zh-TW" altLang="en-US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、乙班</a:t>
            </a:r>
            <a:r>
              <a:rPr lang="en-US" altLang="zh-TW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M507 </a:t>
            </a:r>
            <a:r>
              <a:rPr lang="zh-TW" altLang="en-US" sz="2000" dirty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。</a:t>
            </a:r>
            <a:endParaRPr lang="en-US" altLang="zh-TW" sz="2000" dirty="0" smtClean="0">
              <a:latin typeface="Times New Roman" panose="02020603050405020304" pitchFamily="18" charset="0"/>
              <a:ea typeface="華康儷中黑" panose="020B0509000000000000" pitchFamily="49" charset="-120"/>
              <a:cs typeface="Times New Roman" panose="02020603050405020304" pitchFamily="18" charset="0"/>
            </a:endParaRPr>
          </a:p>
          <a:p>
            <a:pPr indent="-326578"/>
            <a:r>
              <a:rPr lang="en-US" altLang="zh-TW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3. </a:t>
            </a:r>
            <a:r>
              <a:rPr lang="en-US" altLang="zh-TW" sz="2000" dirty="0" smtClean="0">
                <a:solidFill>
                  <a:srgbClr val="FF0000"/>
                </a:solidFill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110.03.25</a:t>
            </a:r>
            <a:r>
              <a:rPr lang="zh-TW" altLang="en-US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完成</a:t>
            </a:r>
            <a:r>
              <a:rPr lang="en-US" altLang="zh-TW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 [</a:t>
            </a:r>
            <a:r>
              <a:rPr lang="zh-TW" altLang="en-US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應屆畢業生實施</a:t>
            </a:r>
            <a:r>
              <a:rPr lang="en-US" altLang="zh-TW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UCAN</a:t>
            </a:r>
            <a:r>
              <a:rPr lang="zh-TW" altLang="en-US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各項診斷團測及</a:t>
            </a:r>
            <a:r>
              <a:rPr lang="zh-TW" altLang="zh-TW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應屆畢業生離校問</a:t>
            </a:r>
            <a:endParaRPr lang="en-US" altLang="zh-TW" sz="2000" dirty="0" smtClean="0">
              <a:latin typeface="Times New Roman" panose="02020603050405020304" pitchFamily="18" charset="0"/>
              <a:ea typeface="華康儷中黑" panose="020B0509000000000000" pitchFamily="49" charset="-120"/>
              <a:cs typeface="Times New Roman" panose="02020603050405020304" pitchFamily="18" charset="0"/>
            </a:endParaRPr>
          </a:p>
          <a:p>
            <a:pPr indent="-326578"/>
            <a:r>
              <a:rPr lang="zh-TW" altLang="en-US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     </a:t>
            </a:r>
            <a:r>
              <a:rPr lang="zh-TW" altLang="zh-TW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卷】</a:t>
            </a:r>
            <a:r>
              <a:rPr lang="zh-TW" altLang="en-US" sz="2000" dirty="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之填報 </a:t>
            </a:r>
            <a:r>
              <a:rPr lang="en-US" altLang="zh-TW" sz="2000" dirty="0" smtClean="0">
                <a:solidFill>
                  <a:srgbClr val="FF0000"/>
                </a:solidFill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,</a:t>
            </a:r>
            <a:r>
              <a:rPr lang="zh-TW" alt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將加速畢業典禮當日完成</a:t>
            </a:r>
            <a:r>
              <a:rPr lang="zh-TW" alt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離校</a:t>
            </a:r>
            <a:r>
              <a:rPr lang="zh-TW" alt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程序與</a:t>
            </a:r>
            <a:r>
              <a:rPr lang="zh-TW" altLang="en-US" sz="2000" smtClean="0">
                <a:solidFill>
                  <a:srgbClr val="FF0000"/>
                </a:solidFill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畢業證書領取</a:t>
            </a:r>
            <a:r>
              <a:rPr lang="zh-TW" altLang="en-US" sz="2000" smtClean="0">
                <a:latin typeface="Times New Roman" panose="02020603050405020304" pitchFamily="18" charset="0"/>
                <a:ea typeface="華康儷中黑" panose="020B0509000000000000" pitchFamily="49" charset="-120"/>
                <a:cs typeface="Times New Roman" panose="02020603050405020304" pitchFamily="18" charset="0"/>
              </a:rPr>
              <a:t>。</a:t>
            </a:r>
            <a:endParaRPr lang="zh-TW" altLang="zh-TW" sz="2000" dirty="0">
              <a:latin typeface="Times New Roman" panose="02020603050405020304" pitchFamily="18" charset="0"/>
              <a:ea typeface="華康儷中黑" panose="020B0509000000000000" pitchFamily="49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292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恭賀海報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恭賀海報</Template>
  <TotalTime>4454</TotalTime>
  <Words>196</Words>
  <Application>Microsoft Office PowerPoint</Application>
  <PresentationFormat>A3 紙張 (297x420 公釐)</PresentationFormat>
  <Paragraphs>44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0" baseType="lpstr">
      <vt:lpstr>華康宗楷體W7</vt:lpstr>
      <vt:lpstr>華康儷中黑</vt:lpstr>
      <vt:lpstr>華康儷粗圓</vt:lpstr>
      <vt:lpstr>華康儷細黑</vt:lpstr>
      <vt:lpstr>新細明體</vt:lpstr>
      <vt:lpstr>Arial</vt:lpstr>
      <vt:lpstr>Calibri</vt:lpstr>
      <vt:lpstr>Times New Roman</vt:lpstr>
      <vt:lpstr>恭賀海報</vt:lpstr>
      <vt:lpstr>PowerPoint 簡報</vt:lpstr>
    </vt:vector>
  </TitlesOfParts>
  <Company>HBA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HBA_Wu</dc:creator>
  <cp:lastModifiedBy>user01</cp:lastModifiedBy>
  <cp:revision>153</cp:revision>
  <cp:lastPrinted>2021-03-10T08:43:05Z</cp:lastPrinted>
  <dcterms:created xsi:type="dcterms:W3CDTF">2012-09-18T05:34:40Z</dcterms:created>
  <dcterms:modified xsi:type="dcterms:W3CDTF">2021-03-15T06:31:15Z</dcterms:modified>
</cp:coreProperties>
</file>