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  <p:sldMasterId id="2147483666" r:id="rId8"/>
    <p:sldMasterId id="2147483667" r:id="rId9"/>
    <p:sldMasterId id="2147483668" r:id="rId10"/>
    <p:sldMasterId id="2147483669" r:id="rId11"/>
  </p:sldMasterIdLst>
  <p:notesMasterIdLst>
    <p:notesMasterId r:id="rId48"/>
  </p:notesMasterIdLst>
  <p:handoutMasterIdLst>
    <p:handoutMasterId r:id="rId49"/>
  </p:handoutMasterIdLst>
  <p:sldIdLst>
    <p:sldId id="256" r:id="rId12"/>
    <p:sldId id="294" r:id="rId13"/>
    <p:sldId id="257" r:id="rId14"/>
    <p:sldId id="258" r:id="rId15"/>
    <p:sldId id="259" r:id="rId16"/>
    <p:sldId id="260" r:id="rId17"/>
    <p:sldId id="261" r:id="rId18"/>
    <p:sldId id="306" r:id="rId19"/>
    <p:sldId id="284" r:id="rId20"/>
    <p:sldId id="267" r:id="rId21"/>
    <p:sldId id="300" r:id="rId22"/>
    <p:sldId id="268" r:id="rId23"/>
    <p:sldId id="281" r:id="rId24"/>
    <p:sldId id="282" r:id="rId25"/>
    <p:sldId id="283" r:id="rId26"/>
    <p:sldId id="286" r:id="rId27"/>
    <p:sldId id="269" r:id="rId28"/>
    <p:sldId id="303" r:id="rId29"/>
    <p:sldId id="287" r:id="rId30"/>
    <p:sldId id="279" r:id="rId31"/>
    <p:sldId id="296" r:id="rId32"/>
    <p:sldId id="271" r:id="rId33"/>
    <p:sldId id="280" r:id="rId34"/>
    <p:sldId id="273" r:id="rId35"/>
    <p:sldId id="293" r:id="rId36"/>
    <p:sldId id="295" r:id="rId37"/>
    <p:sldId id="275" r:id="rId38"/>
    <p:sldId id="299" r:id="rId39"/>
    <p:sldId id="308" r:id="rId40"/>
    <p:sldId id="307" r:id="rId41"/>
    <p:sldId id="277" r:id="rId42"/>
    <p:sldId id="288" r:id="rId43"/>
    <p:sldId id="289" r:id="rId44"/>
    <p:sldId id="290" r:id="rId45"/>
    <p:sldId id="291" r:id="rId46"/>
    <p:sldId id="274" r:id="rId47"/>
  </p:sldIdLst>
  <p:sldSz cx="9144000" cy="6858000" type="screen4x3"/>
  <p:notesSz cx="6794500" cy="9906000"/>
  <p:embeddedFontLst>
    <p:embeddedFont>
      <p:font typeface="標楷體" panose="03000509000000000000" pitchFamily="65" charset="-12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Tahoma" panose="020B0604030504040204" pitchFamily="34" charset="0"/>
      <p:regular r:id="rId55"/>
      <p:bold r:id="rId56"/>
    </p:embeddedFont>
    <p:embeddedFont>
      <p:font typeface="標楷體" panose="03000509000000000000" pitchFamily="65" charset="-12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77CB76-2EF1-430C-9004-E059B8AF1771}">
  <a:tblStyle styleId="{ED77CB76-2EF1-430C-9004-E059B8AF17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Master" Target="slideMasters/slideMaster8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7C543-48D6-48CD-AD4D-F475F66479BE}" type="datetimeFigureOut">
              <a:rPr lang="zh-TW" altLang="en-US" smtClean="0"/>
              <a:t>2022/1/7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BBA13-FF94-4921-94F3-3FE9148F35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861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2625" y="742950"/>
            <a:ext cx="4529875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657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3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182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309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39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75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3568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16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4918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9140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281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119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9166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標題及物件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51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6632575"/>
            <a:ext cx="9144000" cy="304800"/>
          </a:xfrm>
          <a:prstGeom prst="rect">
            <a:avLst/>
          </a:prstGeom>
          <a:gradFill>
            <a:gsLst>
              <a:gs pos="0">
                <a:srgbClr val="E2BFB1"/>
              </a:gs>
              <a:gs pos="35000">
                <a:srgbClr val="E9D2C9"/>
              </a:gs>
              <a:gs pos="100000">
                <a:srgbClr val="F7EEEA"/>
              </a:gs>
            </a:gsLst>
            <a:lin ang="16200000" scaled="0"/>
          </a:gradFill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28300" tIns="14150" rIns="28300" bIns="14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725" y="5102225"/>
            <a:ext cx="1763712" cy="18351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0" r:id="rId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0" y="6632575"/>
            <a:ext cx="9144000" cy="304800"/>
          </a:xfrm>
          <a:prstGeom prst="rect">
            <a:avLst/>
          </a:prstGeom>
          <a:gradFill>
            <a:gsLst>
              <a:gs pos="0">
                <a:srgbClr val="E2BFB1"/>
              </a:gs>
              <a:gs pos="35000">
                <a:srgbClr val="E9D2C9"/>
              </a:gs>
              <a:gs pos="100000">
                <a:srgbClr val="F7EEEA"/>
              </a:gs>
            </a:gsLst>
            <a:lin ang="16200000" scaled="0"/>
          </a:gradFill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28300" tIns="14150" rIns="28300" bIns="14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5102225"/>
            <a:ext cx="1763712" cy="1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0" y="6632575"/>
            <a:ext cx="9144000" cy="304800"/>
          </a:xfrm>
          <a:prstGeom prst="rect">
            <a:avLst/>
          </a:prstGeom>
          <a:gradFill>
            <a:gsLst>
              <a:gs pos="0">
                <a:srgbClr val="E2BFB1"/>
              </a:gs>
              <a:gs pos="35000">
                <a:srgbClr val="E9D2C9"/>
              </a:gs>
              <a:gs pos="100000">
                <a:srgbClr val="F7EEEA"/>
              </a:gs>
            </a:gsLst>
            <a:lin ang="16200000" scaled="0"/>
          </a:gradFill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28300" tIns="14150" rIns="28300" bIns="14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5102225"/>
            <a:ext cx="1763712" cy="1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0" y="6632575"/>
            <a:ext cx="9144000" cy="304800"/>
          </a:xfrm>
          <a:prstGeom prst="rect">
            <a:avLst/>
          </a:prstGeom>
          <a:gradFill>
            <a:gsLst>
              <a:gs pos="0">
                <a:srgbClr val="E2BFB1"/>
              </a:gs>
              <a:gs pos="35000">
                <a:srgbClr val="E9D2C9"/>
              </a:gs>
              <a:gs pos="100000">
                <a:srgbClr val="F7EEEA"/>
              </a:gs>
            </a:gsLst>
            <a:lin ang="16200000" scaled="0"/>
          </a:gradFill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28300" tIns="14150" rIns="28300" bIns="14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5102225"/>
            <a:ext cx="1763712" cy="1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/>
        </p:nvSpPr>
        <p:spPr>
          <a:xfrm>
            <a:off x="0" y="6632575"/>
            <a:ext cx="9144000" cy="304800"/>
          </a:xfrm>
          <a:prstGeom prst="rect">
            <a:avLst/>
          </a:prstGeom>
          <a:gradFill>
            <a:gsLst>
              <a:gs pos="0">
                <a:srgbClr val="E2BFB1"/>
              </a:gs>
              <a:gs pos="35000">
                <a:srgbClr val="E9D2C9"/>
              </a:gs>
              <a:gs pos="100000">
                <a:srgbClr val="F7EEEA"/>
              </a:gs>
            </a:gsLst>
            <a:lin ang="16200000" scaled="0"/>
          </a:gradFill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28300" tIns="14150" rIns="28300" bIns="14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5102225"/>
            <a:ext cx="1763712" cy="1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/>
        </p:nvSpPr>
        <p:spPr>
          <a:xfrm>
            <a:off x="0" y="6632575"/>
            <a:ext cx="9144000" cy="304800"/>
          </a:xfrm>
          <a:prstGeom prst="rect">
            <a:avLst/>
          </a:prstGeom>
          <a:gradFill>
            <a:gsLst>
              <a:gs pos="0">
                <a:srgbClr val="E2BFB1"/>
              </a:gs>
              <a:gs pos="35000">
                <a:srgbClr val="E9D2C9"/>
              </a:gs>
              <a:gs pos="100000">
                <a:srgbClr val="F7EEEA"/>
              </a:gs>
            </a:gsLst>
            <a:lin ang="16200000" scaled="0"/>
          </a:gradFill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28300" tIns="14150" rIns="28300" bIns="14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5102225"/>
            <a:ext cx="1763712" cy="1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/>
        </p:nvSpPr>
        <p:spPr>
          <a:xfrm>
            <a:off x="0" y="6632575"/>
            <a:ext cx="9144000" cy="304800"/>
          </a:xfrm>
          <a:prstGeom prst="rect">
            <a:avLst/>
          </a:prstGeom>
          <a:gradFill>
            <a:gsLst>
              <a:gs pos="0">
                <a:srgbClr val="E2BFB1"/>
              </a:gs>
              <a:gs pos="35000">
                <a:srgbClr val="E9D2C9"/>
              </a:gs>
              <a:gs pos="100000">
                <a:srgbClr val="F7EEEA"/>
              </a:gs>
            </a:gsLst>
            <a:lin ang="16200000" scaled="0"/>
          </a:gradFill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28300" tIns="14150" rIns="28300" bIns="14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5102225"/>
            <a:ext cx="1763712" cy="1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/>
        </p:nvSpPr>
        <p:spPr>
          <a:xfrm>
            <a:off x="0" y="6632575"/>
            <a:ext cx="9144000" cy="304800"/>
          </a:xfrm>
          <a:prstGeom prst="rect">
            <a:avLst/>
          </a:prstGeom>
          <a:gradFill>
            <a:gsLst>
              <a:gs pos="0">
                <a:srgbClr val="E2BFB1"/>
              </a:gs>
              <a:gs pos="35000">
                <a:srgbClr val="E9D2C9"/>
              </a:gs>
              <a:gs pos="100000">
                <a:srgbClr val="F7EEEA"/>
              </a:gs>
            </a:gsLst>
            <a:lin ang="16200000" scaled="0"/>
          </a:gradFill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28300" tIns="14150" rIns="28300" bIns="14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5102225"/>
            <a:ext cx="1763712" cy="1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/>
        </p:nvSpPr>
        <p:spPr>
          <a:xfrm>
            <a:off x="0" y="6632575"/>
            <a:ext cx="9144000" cy="304800"/>
          </a:xfrm>
          <a:prstGeom prst="rect">
            <a:avLst/>
          </a:prstGeom>
          <a:gradFill>
            <a:gsLst>
              <a:gs pos="0">
                <a:srgbClr val="E2BFB1"/>
              </a:gs>
              <a:gs pos="35000">
                <a:srgbClr val="E9D2C9"/>
              </a:gs>
              <a:gs pos="100000">
                <a:srgbClr val="F7EEEA"/>
              </a:gs>
            </a:gsLst>
            <a:lin ang="16200000" scaled="0"/>
          </a:gradFill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28300" tIns="14150" rIns="28300" bIns="14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5102225"/>
            <a:ext cx="1763712" cy="1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0" y="6632575"/>
            <a:ext cx="9144000" cy="304800"/>
          </a:xfrm>
          <a:prstGeom prst="rect">
            <a:avLst/>
          </a:prstGeom>
          <a:gradFill>
            <a:gsLst>
              <a:gs pos="0">
                <a:srgbClr val="E2BFB1"/>
              </a:gs>
              <a:gs pos="35000">
                <a:srgbClr val="E9D2C9"/>
              </a:gs>
              <a:gs pos="100000">
                <a:srgbClr val="F7EEEA"/>
              </a:gs>
            </a:gsLst>
            <a:lin ang="16200000" scaled="0"/>
          </a:gradFill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28300" tIns="14150" rIns="28300" bIns="14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5102225"/>
            <a:ext cx="1763712" cy="1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0" y="6632575"/>
            <a:ext cx="9144000" cy="304800"/>
          </a:xfrm>
          <a:prstGeom prst="rect">
            <a:avLst/>
          </a:prstGeom>
          <a:gradFill>
            <a:gsLst>
              <a:gs pos="0">
                <a:srgbClr val="E2BFB1"/>
              </a:gs>
              <a:gs pos="35000">
                <a:srgbClr val="E9D2C9"/>
              </a:gs>
              <a:gs pos="100000">
                <a:srgbClr val="F7EEEA"/>
              </a:gs>
            </a:gsLst>
            <a:lin ang="16200000" scaled="0"/>
          </a:gradFill>
          <a:ln>
            <a:noFill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28300" tIns="14150" rIns="28300" bIns="14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1725" y="5102225"/>
            <a:ext cx="1763712" cy="1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DFKai-SB"/>
              <a:buNone/>
              <a:defRPr sz="1200" b="0" i="0" u="none">
                <a:solidFill>
                  <a:srgbClr val="898989"/>
                </a:solidFill>
                <a:latin typeface="DFKai-SB"/>
                <a:ea typeface="DFKai-SB"/>
                <a:cs typeface="DFKai-SB"/>
                <a:sym typeface="DFKai-SB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ctrTitle"/>
          </p:nvPr>
        </p:nvSpPr>
        <p:spPr>
          <a:xfrm>
            <a:off x="0" y="2103680"/>
            <a:ext cx="9144000" cy="18288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en-US" sz="4800" b="1" i="0" u="none" dirty="0" err="1" smtClean="0">
                <a:solidFill>
                  <a:schemeClr val="bg1">
                    <a:lumMod val="9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  <a:sym typeface="DFKai-SB"/>
              </a:rPr>
              <a:t>學生實習行前說明會</a:t>
            </a:r>
            <a:endParaRPr sz="4800" b="1" dirty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1"/>
          </p:nvPr>
        </p:nvSpPr>
        <p:spPr>
          <a:xfrm>
            <a:off x="0" y="4426542"/>
            <a:ext cx="9144000" cy="1448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None/>
            </a:pPr>
            <a:r>
              <a:rPr lang="en-US" sz="3600" b="1" i="0" u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王美玲</a:t>
            </a:r>
            <a:r>
              <a:rPr lang="en-US" sz="3600" b="1" i="0" u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 主任</a:t>
            </a:r>
            <a:endParaRPr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3200"/>
              <a:buNone/>
            </a:pPr>
            <a:r>
              <a:rPr lang="en-US" sz="3600" b="1" i="0" u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11</a:t>
            </a:r>
            <a:r>
              <a:rPr lang="en-US" altLang="zh-TW" sz="3600" b="1" i="0" u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1</a:t>
            </a:r>
            <a:r>
              <a:rPr lang="zh-TW" altLang="en-US" sz="3600" b="1" i="0" u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年</a:t>
            </a:r>
            <a:r>
              <a:rPr lang="en-US" altLang="zh-TW" sz="3600" b="1" i="0" u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0</a:t>
            </a:r>
            <a:r>
              <a:rPr lang="en-US" sz="3600" b="1" i="0" u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1</a:t>
            </a:r>
            <a:r>
              <a:rPr lang="zh-TW" altLang="en-US" sz="3600" b="1" i="0" u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月</a:t>
            </a:r>
            <a:r>
              <a:rPr lang="en-US" altLang="zh-TW" sz="36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06</a:t>
            </a:r>
            <a:r>
              <a:rPr lang="zh-TW" altLang="en-US" sz="3600" b="1" i="0" u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日</a:t>
            </a:r>
            <a:endParaRPr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Google Shape;166;p23"/>
          <p:cNvSpPr txBox="1">
            <a:spLocks/>
          </p:cNvSpPr>
          <p:nvPr/>
        </p:nvSpPr>
        <p:spPr>
          <a:xfrm>
            <a:off x="0" y="245697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  <a:tabLst/>
              <a:defRPr/>
            </a:pPr>
            <a:r>
              <a:rPr kumimoji="0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DFKai-SB"/>
                <a:cs typeface="Times New Roman" pitchFamily="18" charset="0"/>
                <a:sym typeface="DFKai-SB"/>
              </a:rPr>
              <a:t>110</a:t>
            </a: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DFKai-SB"/>
                <a:cs typeface="Times New Roman" pitchFamily="18" charset="0"/>
                <a:sym typeface="DFKai-SB"/>
              </a:rPr>
              <a:t>學年度</a:t>
            </a:r>
            <a:r>
              <a:rPr kumimoji="0" lang="zh-TW" alt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DFKai-SB"/>
                <a:cs typeface="Times New Roman" pitchFamily="18" charset="0"/>
                <a:sym typeface="DFKai-SB"/>
              </a:rPr>
              <a:t> 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FKai-SB"/>
                <a:cs typeface="Times New Roman" pitchFamily="18" charset="0"/>
                <a:sym typeface="DFKai-SB"/>
              </a:rPr>
              <a:t>弘光科技大學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DFKai-SB"/>
              <a:cs typeface="Times New Roman" pitchFamily="18" charset="0"/>
              <a:sym typeface="DFKai-SB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  <a:tabLst/>
              <a:defRPr/>
            </a:pP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DFKai-SB"/>
                <a:cs typeface="Times New Roman" pitchFamily="18" charset="0"/>
                <a:sym typeface="DFKai-SB"/>
              </a:rPr>
              <a:t>健康事業管理系</a:t>
            </a:r>
            <a:r>
              <a:rPr kumimoji="0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DFKai-SB"/>
                <a:cs typeface="Times New Roman" pitchFamily="18" charset="0"/>
                <a:sym typeface="DFKai-SB"/>
              </a:rPr>
              <a:t>(</a:t>
            </a:r>
            <a:r>
              <a:rPr kumimoji="0" lang="zh-TW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DFKai-SB"/>
                <a:cs typeface="Times New Roman" pitchFamily="18" charset="0"/>
                <a:sym typeface="DFKai-SB"/>
              </a:rPr>
              <a:t>所</a:t>
            </a:r>
            <a:r>
              <a:rPr kumimoji="0" lang="en-US" altLang="zh-TW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DFKai-SB"/>
                <a:cs typeface="Times New Roman" pitchFamily="18" charset="0"/>
                <a:sym typeface="DFKai-SB"/>
              </a:rPr>
              <a:t>)</a:t>
            </a:r>
            <a:endParaRPr kumimoji="0" lang="zh-TW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DFKai-SB"/>
              <a:cs typeface="Times New Roman" pitchFamily="18" charset="0"/>
              <a:sym typeface="DFKai-S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439126" y="834894"/>
            <a:ext cx="8229600" cy="717180"/>
          </a:xfrm>
          <a:prstGeom prst="rect">
            <a:avLst/>
          </a:prstGeom>
          <a:solidFill>
            <a:schemeClr val="lt2">
              <a:alpha val="65490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just" rtl="0">
              <a:lnSpc>
                <a:spcPct val="8387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3100"/>
              <a:buNone/>
            </a:pPr>
            <a:r>
              <a:rPr lang="en-US" b="1" i="0" u="sng" dirty="0" err="1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公假</a:t>
            </a:r>
            <a:r>
              <a:rPr lang="en-US" sz="3100" b="1" i="0" u="none" dirty="0" smtClean="0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10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0" y="1641159"/>
            <a:ext cx="8831178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7425" lvl="1" indent="-530225" algn="just">
              <a:lnSpc>
                <a:spcPts val="3500"/>
              </a:lnSpc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實習期間應盡量避免請公假。</a:t>
            </a:r>
          </a:p>
          <a:p>
            <a:pPr marL="987425" lvl="1" indent="-530225" algn="just">
              <a:lnSpc>
                <a:spcPts val="3500"/>
              </a:lnSpc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因公不克實習者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</a:t>
            </a:r>
            <a:r>
              <a:rPr lang="zh-TW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兵役檢查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，應填具假單並檢附相關證明，送交實習單位及實習輔導訪視教師簽核。</a:t>
            </a:r>
          </a:p>
          <a:p>
            <a:pPr marL="987425" lvl="1" indent="-530225" algn="just">
              <a:lnSpc>
                <a:spcPts val="3500"/>
              </a:lnSpc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實習生因參加</a:t>
            </a:r>
            <a:r>
              <a:rPr lang="zh-TW" altLang="zh-TW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國家考試</a:t>
            </a:r>
            <a:r>
              <a:rPr lang="zh-TW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，須於一星期前填具假單送實習單位及實習輔導訪視教師，並於試後檢具蓋有考試證明章之准考證送交實習輔導訪視教師查核。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11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54895" y="1587400"/>
            <a:ext cx="8066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2300" lvl="0" indent="-447675" algn="just">
              <a:tabLst>
                <a:tab pos="622300" algn="l"/>
              </a:tabLst>
            </a:pPr>
            <a:r>
              <a:rPr lang="en-US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	</a:t>
            </a:r>
            <a:r>
              <a:rPr lang="zh-TW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實習生接種</a:t>
            </a:r>
            <a:r>
              <a:rPr lang="en-US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COVID</a:t>
            </a:r>
            <a:r>
              <a:rPr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en-US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</a:t>
            </a:r>
            <a:r>
              <a:rPr lang="zh-TW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疫苗後，如身體不適，得申請疫苗接種假，並應填具假單及檢附相關證明，送交實習單位及實習輔導訪視教師簽核。</a:t>
            </a:r>
            <a:r>
              <a:rPr lang="zh-TW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疫苗接種假以三天為原則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含接種當日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；超過三天，若仍不適須就醫或休養則應請</a:t>
            </a:r>
            <a:r>
              <a:rPr lang="zh-TW" altLang="zh-TW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病假</a:t>
            </a:r>
            <a:r>
              <a:rPr lang="zh-TW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422031" y="742828"/>
            <a:ext cx="8557846" cy="554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68421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3800"/>
              <a:buNone/>
            </a:pPr>
            <a:r>
              <a:rPr lang="en-US" b="1" i="0" u="sng" dirty="0" err="1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病假</a:t>
            </a:r>
            <a:r>
              <a:rPr lang="en-US" sz="3800" b="1" i="0" u="none" dirty="0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dirty="0">
              <a:solidFill>
                <a:srgbClr val="008000"/>
              </a:solidFill>
            </a:endParaRPr>
          </a:p>
          <a:p>
            <a:pPr marL="987425" lvl="1" indent="-530225"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因病不能實習者，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須持醫院或符合實習機構要求之就醫證明向單位主管請假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，並於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上班前設法先向實習單位主管報告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987425" lvl="1" indent="-530225"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上班時如需就醫診治時，應先向實習單位主管、實習輔導訪視教師請假，准假後方能離開，並補辦請假手績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987425" lvl="1" indent="-530225"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若經醫師確診罹患衛生福利部疾病管制署公告之法定傳染病，且需配合治療隔離者，在治療隔離期間可申請「法定傳染假」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b="1" dirty="0" smtClean="0">
              <a:latin typeface="Times New Roman" pitchFamily="18" charset="0"/>
              <a:cs typeface="Times New Roman" pitchFamily="18" charset="0"/>
            </a:endParaRPr>
          </a:p>
          <a:p>
            <a:pPr marL="987425" lvl="1" indent="-530225"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實習期間病假時數不得</a:t>
            </a: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超過實習總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時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87425" lvl="1" indent="0">
              <a:spcBef>
                <a:spcPts val="600"/>
              </a:spcBef>
              <a:buSzPts val="3100"/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數</a:t>
            </a: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三分之一</a:t>
            </a: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，超過者須</a:t>
            </a:r>
            <a:r>
              <a:rPr lang="zh-TW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重新實習</a:t>
            </a: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987425" lvl="1" indent="-530225">
              <a:spcBef>
                <a:spcPts val="600"/>
              </a:spcBef>
              <a:buSzPts val="3100"/>
              <a:buFont typeface="+mj-lt"/>
              <a:buAutoNum type="arabicPeriod"/>
            </a:pPr>
            <a:endParaRPr lang="zh-TW" altLang="zh-TW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12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437296" y="910009"/>
            <a:ext cx="8343290" cy="5783869"/>
          </a:xfrm>
          <a:prstGeom prst="rect">
            <a:avLst/>
          </a:prstGeom>
          <a:solidFill>
            <a:schemeClr val="lt2">
              <a:alpha val="65490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Pts val="3800"/>
              <a:buNone/>
            </a:pPr>
            <a:r>
              <a:rPr lang="zh-TW" altLang="en-US" b="1" i="0" u="sng" dirty="0" smtClean="0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事</a:t>
            </a:r>
            <a:r>
              <a:rPr lang="en-US" b="1" i="0" u="sng" dirty="0" smtClean="0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假</a:t>
            </a:r>
            <a:r>
              <a:rPr lang="en-US" b="1" i="0" u="sng" dirty="0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u="sng" dirty="0">
              <a:solidFill>
                <a:srgbClr val="008000"/>
              </a:solidFill>
            </a:endParaRPr>
          </a:p>
          <a:p>
            <a:pPr marL="987425" lvl="1" indent="-530225"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非</a:t>
            </a: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特殊嚴重事故，不得准予事假。</a:t>
            </a:r>
          </a:p>
          <a:p>
            <a:pPr marL="987425" lvl="1" indent="-530225"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凡</a:t>
            </a: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因事不能實習時，必須先持家長證明向實習單位主管請假，批准後方可離開。</a:t>
            </a:r>
          </a:p>
          <a:p>
            <a:pPr marL="987425" lvl="1" indent="-530225"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偶發</a:t>
            </a: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事件得以電話向單位主管請假，准予補辦請假手續，否則以曠班論處。</a:t>
            </a:r>
          </a:p>
          <a:p>
            <a:pPr marL="987425" lvl="1" indent="-530225"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實習</a:t>
            </a: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期間事假時數不得</a:t>
            </a:r>
            <a:r>
              <a:rPr lang="zh-TW" altLang="zh-TW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超過實習總時數三分之一</a:t>
            </a: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，超過者須</a:t>
            </a:r>
            <a:r>
              <a:rPr lang="zh-TW" altLang="zh-TW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重新實習</a:t>
            </a: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341313" marR="0" lvl="0" indent="-201613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13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339968" y="990600"/>
            <a:ext cx="8604739" cy="1979740"/>
          </a:xfrm>
          <a:prstGeom prst="rect">
            <a:avLst/>
          </a:prstGeom>
          <a:solidFill>
            <a:schemeClr val="lt2">
              <a:alpha val="65490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just" rtl="0">
              <a:lnSpc>
                <a:spcPct val="68421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3800"/>
              <a:buNone/>
            </a:pPr>
            <a:r>
              <a:rPr lang="zh-TW" altLang="en-US" b="1" u="sng" dirty="0">
                <a:solidFill>
                  <a:srgbClr val="008000"/>
                </a:solidFill>
              </a:rPr>
              <a:t>生理</a:t>
            </a:r>
            <a:r>
              <a:rPr lang="en-US" b="1" i="0" u="sng" dirty="0" smtClean="0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假</a:t>
            </a:r>
            <a:r>
              <a:rPr lang="en-US" b="1" i="0" u="sng" dirty="0">
                <a:solidFill>
                  <a:srgbClr val="008000"/>
                </a:solidFill>
                <a:latin typeface="DFKai-SB"/>
                <a:ea typeface="DFKai-SB"/>
                <a:cs typeface="DFKai-SB"/>
                <a:sym typeface="DFKai-SB"/>
              </a:rPr>
              <a:t>：</a:t>
            </a:r>
            <a:endParaRPr u="sng" dirty="0">
              <a:solidFill>
                <a:srgbClr val="008000"/>
              </a:solidFill>
            </a:endParaRPr>
          </a:p>
          <a:p>
            <a:pPr marL="987425" lvl="1" indent="-530225" algn="just">
              <a:spcBef>
                <a:spcPts val="12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女性實習學生因生理日致使實習困難時，每月得請一天，無需出示證明。</a:t>
            </a:r>
          </a:p>
          <a:p>
            <a:pPr marL="341313" marR="0" lvl="0" indent="-201613" algn="just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14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328246" y="836612"/>
            <a:ext cx="8370277" cy="5545137"/>
          </a:xfrm>
          <a:prstGeom prst="rect">
            <a:avLst/>
          </a:prstGeom>
          <a:solidFill>
            <a:schemeClr val="lt2">
              <a:alpha val="65490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114300" lvl="0" indent="0">
              <a:buNone/>
            </a:pPr>
            <a:r>
              <a:rPr lang="zh-TW" altLang="zh-TW" b="1" u="sng" dirty="0" smtClean="0">
                <a:solidFill>
                  <a:srgbClr val="008000"/>
                </a:solidFill>
              </a:rPr>
              <a:t>喪假</a:t>
            </a:r>
            <a:r>
              <a:rPr lang="zh-TW" altLang="zh-TW" b="1" u="sng" dirty="0">
                <a:solidFill>
                  <a:srgbClr val="008000"/>
                </a:solidFill>
              </a:rPr>
              <a:t>：</a:t>
            </a:r>
          </a:p>
          <a:p>
            <a:pPr marL="446088" lvl="1" indent="11113">
              <a:lnSpc>
                <a:spcPts val="3000"/>
              </a:lnSpc>
              <a:spcBef>
                <a:spcPts val="1800"/>
              </a:spcBef>
              <a:buSzPts val="3100"/>
              <a:buNone/>
            </a:pPr>
            <a:r>
              <a:rPr lang="zh-TW" altLang="zh-TW" sz="3100" b="1" dirty="0"/>
              <a:t>屬於直系親屬喪葬者，須有訃文或家長證明。自死亡日百日</a:t>
            </a:r>
            <a:r>
              <a:rPr lang="zh-HK" altLang="zh-TW" sz="3100" b="1" dirty="0"/>
              <a:t>內</a:t>
            </a:r>
            <a:r>
              <a:rPr lang="zh-TW" altLang="zh-TW" sz="3100" b="1" dirty="0"/>
              <a:t>得分段請假，喪假依下列規定</a:t>
            </a:r>
            <a:r>
              <a:rPr lang="zh-TW" altLang="zh-TW" sz="3100" b="1" dirty="0" smtClean="0"/>
              <a:t>：</a:t>
            </a:r>
            <a:endParaRPr lang="en-US" altLang="zh-TW" sz="3100" b="1" dirty="0" smtClean="0"/>
          </a:p>
          <a:p>
            <a:pPr marL="1254125" lvl="1" indent="-444500">
              <a:lnSpc>
                <a:spcPts val="3000"/>
              </a:lnSpc>
              <a:spcBef>
                <a:spcPts val="1800"/>
              </a:spcBef>
              <a:buSzPts val="3100"/>
              <a:buFont typeface="+mj-lt"/>
              <a:buAutoNum type="arabicPeriod"/>
            </a:pP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父母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、養父母、繼父母、配偶喪亡者，給予喪假八日。</a:t>
            </a:r>
          </a:p>
          <a:p>
            <a:pPr marL="1254125" lvl="1" indent="-444500">
              <a:lnSpc>
                <a:spcPts val="3000"/>
              </a:lnSpc>
              <a:spcBef>
                <a:spcPts val="1800"/>
              </a:spcBef>
              <a:buSzPts val="3100"/>
              <a:buFont typeface="+mj-lt"/>
              <a:buAutoNum type="arabicPeriod"/>
            </a:pP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祖父母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、子女、配偶之父母、配偶之養父母或繼父母喪亡者，給予喪假六日。</a:t>
            </a:r>
          </a:p>
          <a:p>
            <a:pPr marL="1254125" lvl="1" indent="-444500">
              <a:lnSpc>
                <a:spcPts val="3000"/>
              </a:lnSpc>
              <a:spcBef>
                <a:spcPts val="1800"/>
              </a:spcBef>
              <a:buSzPts val="3100"/>
              <a:buFont typeface="+mj-lt"/>
              <a:buAutoNum type="arabicPeriod"/>
            </a:pP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曾祖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父母、兄弟姊妹、配偶之祖父母喪亡者，給予喪假三日。</a:t>
            </a:r>
          </a:p>
          <a:p>
            <a:pPr marL="341313" marR="0" lvl="0" indent="-201613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15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306324" y="1377460"/>
            <a:ext cx="8368753" cy="3712464"/>
          </a:xfrm>
          <a:prstGeom prst="rect">
            <a:avLst/>
          </a:prstGeom>
          <a:solidFill>
            <a:schemeClr val="lt2">
              <a:alpha val="66666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714375" lvl="1" indent="-538163" algn="just">
              <a:spcBef>
                <a:spcPts val="12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補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實習應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於</a:t>
            </a:r>
            <a:r>
              <a:rPr lang="zh-TW" altLang="zh-TW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實習</a:t>
            </a:r>
            <a:r>
              <a:rPr lang="zh-TW" altLang="zh-TW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成績結算前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，補足應補之時數，補實習時間、地點可經實習機構同意，留在原實習機構補足，或由校方協調其它實習機構決定。</a:t>
            </a:r>
          </a:p>
          <a:p>
            <a:pPr marL="714375" lvl="1" indent="-538163" algn="just">
              <a:spcBef>
                <a:spcPts val="12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補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完時數者得填寫</a:t>
            </a:r>
            <a:r>
              <a:rPr lang="zh-TW" altLang="zh-TW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補實習證明單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呈送補實習機構單位主管核簽，再送系辦公室登記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algn="just">
              <a:spcBef>
                <a:spcPts val="1200"/>
              </a:spcBef>
              <a:spcAft>
                <a:spcPts val="600"/>
              </a:spcAft>
              <a:buSzPts val="3100"/>
              <a:buNone/>
            </a:pPr>
            <a:endParaRPr lang="zh-TW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16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Google Shape;244;p36"/>
          <p:cNvSpPr txBox="1">
            <a:spLocks noGrp="1"/>
          </p:cNvSpPr>
          <p:nvPr>
            <p:ph type="title"/>
          </p:nvPr>
        </p:nvSpPr>
        <p:spPr>
          <a:xfrm>
            <a:off x="466344" y="12895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en-US" sz="4400" b="1" i="0" u="none" dirty="0" err="1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補實習</a:t>
            </a:r>
            <a:r>
              <a:rPr lang="zh-TW" altLang="en-US" b="1" dirty="0" smtClean="0">
                <a:solidFill>
                  <a:srgbClr val="0000CC"/>
                </a:solidFill>
              </a:rPr>
              <a:t>辦法</a:t>
            </a:r>
            <a:endParaRPr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466344" y="14067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zh-TW" altLang="en-US" b="1" dirty="0" smtClean="0">
                <a:solidFill>
                  <a:srgbClr val="0000CC"/>
                </a:solidFill>
              </a:rPr>
              <a:t>不同假別之</a:t>
            </a:r>
            <a:r>
              <a:rPr lang="en-US" sz="4400" b="1" i="0" u="none" dirty="0" err="1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補實習</a:t>
            </a:r>
            <a:endParaRPr b="1" dirty="0">
              <a:solidFill>
                <a:srgbClr val="0000CC"/>
              </a:solidFill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506905" y="1244053"/>
            <a:ext cx="8156448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269875" indent="-269875">
              <a:buFont typeface="Wingdings" pitchFamily="2" charset="2"/>
              <a:buChar char="n"/>
              <a:tabLst>
                <a:tab pos="446088" algn="l"/>
              </a:tabLst>
            </a:pPr>
            <a:r>
              <a:rPr lang="zh-TW" altLang="zh-TW" b="1" dirty="0" smtClean="0">
                <a:solidFill>
                  <a:srgbClr val="008000"/>
                </a:solidFill>
              </a:rPr>
              <a:t>公假</a:t>
            </a:r>
            <a:r>
              <a:rPr lang="zh-TW" altLang="zh-TW" b="1" dirty="0">
                <a:solidFill>
                  <a:srgbClr val="008000"/>
                </a:solidFill>
              </a:rPr>
              <a:t>、生理假、喪假不需補實習</a:t>
            </a:r>
            <a:r>
              <a:rPr lang="zh-TW" altLang="zh-TW" b="1" dirty="0" smtClean="0">
                <a:solidFill>
                  <a:srgbClr val="008000"/>
                </a:solidFill>
              </a:rPr>
              <a:t>。</a:t>
            </a:r>
            <a:endParaRPr lang="en-US" altLang="zh-TW" b="1" dirty="0" smtClean="0">
              <a:solidFill>
                <a:srgbClr val="008000"/>
              </a:solidFill>
            </a:endParaRPr>
          </a:p>
          <a:p>
            <a:pPr marL="269875" indent="-269875">
              <a:buFont typeface="Wingdings" pitchFamily="2" charset="2"/>
              <a:buChar char="n"/>
              <a:tabLst>
                <a:tab pos="446088" algn="l"/>
              </a:tabLst>
            </a:pPr>
            <a:r>
              <a:rPr lang="zh-TW" altLang="zh-TW" b="1" dirty="0" smtClean="0">
                <a:solidFill>
                  <a:srgbClr val="008000"/>
                </a:solidFill>
              </a:rPr>
              <a:t>病假</a:t>
            </a:r>
            <a:r>
              <a:rPr lang="zh-TW" altLang="zh-TW" b="1" dirty="0">
                <a:solidFill>
                  <a:srgbClr val="008000"/>
                </a:solidFill>
              </a:rPr>
              <a:t>：</a:t>
            </a:r>
          </a:p>
          <a:p>
            <a:pPr marL="809625" lvl="1" indent="-352425" algn="just">
              <a:spcBef>
                <a:spcPts val="1200"/>
              </a:spcBef>
              <a:buSzPts val="3100"/>
              <a:buFont typeface="+mj-lt"/>
              <a:buAutoNum type="arabicPeriod"/>
            </a:pPr>
            <a:r>
              <a:rPr lang="zh-HK" altLang="zh-TW" b="1" dirty="0" smtClean="0">
                <a:latin typeface="Times New Roman" pitchFamily="18" charset="0"/>
                <a:cs typeface="Times New Roman" pitchFamily="18" charset="0"/>
              </a:rPr>
              <a:t>實習</a:t>
            </a:r>
            <a:r>
              <a:rPr lang="zh-HK" altLang="zh-TW" b="1" dirty="0">
                <a:latin typeface="Times New Roman" pitchFamily="18" charset="0"/>
                <a:cs typeface="Times New Roman" pitchFamily="18" charset="0"/>
              </a:rPr>
              <a:t>期間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自有病假</a:t>
            </a:r>
            <a:r>
              <a:rPr lang="zh-HK" altLang="zh-TW" b="1" dirty="0">
                <a:latin typeface="Times New Roman" pitchFamily="18" charset="0"/>
                <a:cs typeface="Times New Roman" pitchFamily="18" charset="0"/>
              </a:rPr>
              <a:t>累計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請假在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小時內，不必補實習，超過部份則依請假時數補足所缺之實習時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數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；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不足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小時者，以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小時計算。</a:t>
            </a:r>
          </a:p>
          <a:p>
            <a:pPr marL="809625" lvl="1" indent="-352425" algn="just">
              <a:spcBef>
                <a:spcPts val="1200"/>
              </a:spcBef>
              <a:buSzPts val="3100"/>
              <a:buFont typeface="+mj-lt"/>
              <a:buAutoNum type="arabicPeriod"/>
            </a:pP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發生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嚴重傷病並提出區域醫院以上之就醫證明，經實習機構與校方議定應補之實習時數。</a:t>
            </a:r>
          </a:p>
          <a:p>
            <a:pPr marL="809625" lvl="1" indent="-352425" algn="just">
              <a:spcBef>
                <a:spcPts val="1200"/>
              </a:spcBef>
              <a:buSzPts val="3100"/>
              <a:buFont typeface="+mj-lt"/>
              <a:buAutoNum type="arabicPeriod"/>
            </a:pP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經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醫師確診罹患衛生福利部疾病管制署公告之法定傳染病，並檢附醫院診斷證明書，不需補實習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dirty="0"/>
          </a:p>
          <a:p>
            <a:pPr marL="341313" marR="0" lvl="0" indent="-24606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17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530352" y="1069848"/>
            <a:ext cx="8179894" cy="4525962"/>
          </a:xfrm>
          <a:prstGeom prst="rect">
            <a:avLst/>
          </a:prstGeom>
          <a:solidFill>
            <a:schemeClr val="lt2">
              <a:alpha val="66666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269875" indent="-269875">
              <a:buFont typeface="Wingdings" pitchFamily="2" charset="2"/>
              <a:buChar char="n"/>
            </a:pPr>
            <a:r>
              <a:rPr lang="zh-TW" altLang="zh-TW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事假</a:t>
            </a:r>
            <a:endParaRPr lang="zh-TW" altLang="zh-TW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0">
              <a:buNone/>
            </a:pP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事假以請假時數補足所缺之實習時數。</a:t>
            </a:r>
          </a:p>
          <a:p>
            <a:pPr marL="269875" indent="-269875">
              <a:spcBef>
                <a:spcPts val="600"/>
              </a:spcBef>
              <a:buFont typeface="Wingdings" pitchFamily="2" charset="2"/>
              <a:buChar char="n"/>
            </a:pPr>
            <a:r>
              <a:rPr lang="zh-TW" altLang="zh-TW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曠</a:t>
            </a:r>
            <a:r>
              <a:rPr lang="zh-TW" altLang="zh-TW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班</a:t>
            </a:r>
            <a:endParaRPr lang="zh-TW" altLang="zh-TW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3288" lvl="1" indent="-446088" algn="just"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曠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班</a:t>
            </a: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小時（一天）以內，應補三倍曠班時數之實習</a:t>
            </a:r>
          </a:p>
          <a:p>
            <a:pPr marL="903288" lvl="1" indent="-446088" algn="just"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無故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曠班達</a:t>
            </a: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小時（二天）者，應補實習二週。</a:t>
            </a:r>
          </a:p>
          <a:p>
            <a:pPr marL="903288" lvl="1" indent="-446088" algn="just">
              <a:spcBef>
                <a:spcPts val="600"/>
              </a:spcBef>
              <a:buSzPts val="3100"/>
              <a:buFont typeface="+mj-lt"/>
              <a:buAutoNum type="arabicPeriod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無故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曠班達</a:t>
            </a:r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小時（二天）以上，勒令停止實習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18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466344" y="25814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zh-TW" altLang="en-US" b="1" dirty="0">
                <a:solidFill>
                  <a:srgbClr val="0000CC"/>
                </a:solidFill>
              </a:rPr>
              <a:t>實習期間</a:t>
            </a:r>
            <a:r>
              <a:rPr lang="zh-TW" altLang="en-US" b="1" dirty="0" smtClean="0">
                <a:solidFill>
                  <a:srgbClr val="0000CC"/>
                </a:solidFill>
              </a:rPr>
              <a:t>保險</a:t>
            </a:r>
            <a:endParaRPr b="1" dirty="0">
              <a:solidFill>
                <a:srgbClr val="0000CC"/>
              </a:solidFill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329770" y="1464212"/>
            <a:ext cx="8368753" cy="3337560"/>
          </a:xfrm>
          <a:prstGeom prst="rect">
            <a:avLst/>
          </a:prstGeom>
          <a:solidFill>
            <a:schemeClr val="lt2">
              <a:alpha val="66666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620713" lvl="1" indent="-444500" algn="just">
              <a:spcBef>
                <a:spcPts val="12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en-US" altLang="zh-TW" sz="3100" b="1" dirty="0" err="1" smtClean="0">
                <a:latin typeface="Times New Roman" pitchFamily="18" charset="0"/>
                <a:cs typeface="Times New Roman" pitchFamily="18" charset="0"/>
              </a:rPr>
              <a:t>學校</a:t>
            </a:r>
            <a:r>
              <a:rPr lang="zh-TW" altLang="en-US" sz="3100" b="1" dirty="0">
                <a:latin typeface="Times New Roman" pitchFamily="18" charset="0"/>
                <a:cs typeface="Times New Roman" pitchFamily="18" charset="0"/>
              </a:rPr>
              <a:t>已</a:t>
            </a:r>
            <a:r>
              <a:rPr lang="en-US" altLang="zh-TW" sz="3100" b="1" dirty="0">
                <a:latin typeface="Times New Roman" pitchFamily="18" charset="0"/>
                <a:cs typeface="Times New Roman" pitchFamily="18" charset="0"/>
              </a:rPr>
              <a:t>幫實習生投保意外險200萬元</a:t>
            </a:r>
            <a:r>
              <a:rPr lang="zh-TW" altLang="en-US" sz="3100" b="1" dirty="0">
                <a:latin typeface="Times New Roman" pitchFamily="18" charset="0"/>
                <a:cs typeface="Times New Roman" pitchFamily="18" charset="0"/>
              </a:rPr>
              <a:t>及</a:t>
            </a:r>
            <a:r>
              <a:rPr lang="en-US" altLang="zh-TW" sz="31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TW" altLang="en-US" sz="3100" b="1" dirty="0" smtClean="0">
                <a:latin typeface="Times New Roman" pitchFamily="18" charset="0"/>
                <a:cs typeface="Times New Roman" pitchFamily="18" charset="0"/>
              </a:rPr>
              <a:t>萬元醫療險</a:t>
            </a:r>
            <a:r>
              <a:rPr lang="en-US" altLang="zh-TW" sz="3100" b="1" dirty="0">
                <a:latin typeface="Times New Roman" pitchFamily="18" charset="0"/>
                <a:cs typeface="Times New Roman" pitchFamily="18" charset="0"/>
              </a:rPr>
              <a:t>；</a:t>
            </a:r>
            <a:r>
              <a:rPr lang="zh-TW" altLang="en-US" sz="3100" b="1" dirty="0">
                <a:latin typeface="Times New Roman" pitchFamily="18" charset="0"/>
                <a:cs typeface="Times New Roman" pitchFamily="18" charset="0"/>
              </a:rPr>
              <a:t>今日發給保險證明，</a:t>
            </a:r>
            <a:r>
              <a:rPr lang="en-US" altLang="zh-TW" sz="3100" b="1" dirty="0" err="1">
                <a:latin typeface="Times New Roman" pitchFamily="18" charset="0"/>
                <a:cs typeface="Times New Roman" pitchFamily="18" charset="0"/>
              </a:rPr>
              <a:t>倘若</a:t>
            </a:r>
            <a:r>
              <a:rPr lang="zh-TW" altLang="en-US" sz="3100" b="1" dirty="0">
                <a:latin typeface="Times New Roman" pitchFamily="18" charset="0"/>
                <a:cs typeface="Times New Roman" pitchFamily="18" charset="0"/>
              </a:rPr>
              <a:t>實習機構須保險證明，請報到時提供。 </a:t>
            </a: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zh-TW" altLang="zh-TW" sz="3100" b="1" dirty="0">
              <a:latin typeface="Times New Roman" pitchFamily="18" charset="0"/>
              <a:cs typeface="Times New Roman" pitchFamily="18" charset="0"/>
            </a:endParaRPr>
          </a:p>
          <a:p>
            <a:pPr marL="620713" lvl="1" indent="-444500" algn="just">
              <a:spcBef>
                <a:spcPts val="12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en-US" sz="3100" b="1" dirty="0">
                <a:latin typeface="Times New Roman" pitchFamily="18" charset="0"/>
                <a:cs typeface="Times New Roman" pitchFamily="18" charset="0"/>
              </a:rPr>
              <a:t>倘若</a:t>
            </a:r>
            <a:r>
              <a:rPr lang="en-US" altLang="zh-TW" sz="3100" b="1" dirty="0" err="1">
                <a:latin typeface="Times New Roman" pitchFamily="18" charset="0"/>
                <a:cs typeface="Times New Roman" pitchFamily="18" charset="0"/>
              </a:rPr>
              <a:t>有意</a:t>
            </a:r>
            <a:r>
              <a:rPr lang="zh-TW" altLang="en-US" sz="3100" b="1" dirty="0">
                <a:latin typeface="Times New Roman" pitchFamily="18" charset="0"/>
                <a:cs typeface="Times New Roman" pitchFamily="18" charset="0"/>
              </a:rPr>
              <a:t>外</a:t>
            </a:r>
            <a:r>
              <a:rPr lang="en-US" altLang="zh-TW" sz="3100" b="1" dirty="0" err="1">
                <a:latin typeface="Times New Roman" pitchFamily="18" charset="0"/>
                <a:cs typeface="Times New Roman" pitchFamily="18" charset="0"/>
              </a:rPr>
              <a:t>發生，</a:t>
            </a:r>
            <a:r>
              <a:rPr lang="en-US" altLang="zh-TW" sz="3100" b="1" dirty="0" err="1" smtClean="0">
                <a:latin typeface="Times New Roman" pitchFamily="18" charset="0"/>
                <a:cs typeface="Times New Roman" pitchFamily="18" charset="0"/>
              </a:rPr>
              <a:t>請</a:t>
            </a:r>
            <a:r>
              <a:rPr lang="zh-TW" altLang="en-US" sz="3100" b="1" dirty="0" smtClean="0">
                <a:latin typeface="Times New Roman" pitchFamily="18" charset="0"/>
                <a:cs typeface="Times New Roman" pitchFamily="18" charset="0"/>
              </a:rPr>
              <a:t>速</a:t>
            </a:r>
            <a:r>
              <a:rPr lang="en-US" altLang="zh-TW" sz="3100" b="1" dirty="0" err="1" smtClean="0">
                <a:latin typeface="Times New Roman" pitchFamily="18" charset="0"/>
                <a:cs typeface="Times New Roman" pitchFamily="18" charset="0"/>
              </a:rPr>
              <a:t>與系辦</a:t>
            </a:r>
            <a:r>
              <a:rPr lang="en-US" altLang="zh-TW" sz="3100" b="1" dirty="0">
                <a:latin typeface="Times New Roman" pitchFamily="18" charset="0"/>
                <a:cs typeface="Times New Roman" pitchFamily="18" charset="0"/>
              </a:rPr>
              <a:t>(04-26318652轉</a:t>
            </a:r>
            <a:r>
              <a:rPr lang="en-US" altLang="zh-TW" sz="3100" b="1" dirty="0" smtClean="0">
                <a:latin typeface="Times New Roman" pitchFamily="18" charset="0"/>
                <a:cs typeface="Times New Roman" pitchFamily="18" charset="0"/>
              </a:rPr>
              <a:t>3201)</a:t>
            </a:r>
            <a:r>
              <a:rPr lang="zh-TW" altLang="en-US" sz="3100" b="1" dirty="0" smtClean="0">
                <a:latin typeface="Times New Roman" pitchFamily="18" charset="0"/>
                <a:cs typeface="Times New Roman" pitchFamily="18" charset="0"/>
              </a:rPr>
              <a:t>或校安中心（</a:t>
            </a:r>
            <a:r>
              <a:rPr lang="en-US" altLang="zh-TW" sz="3100" b="1" dirty="0" smtClean="0">
                <a:latin typeface="Times New Roman" pitchFamily="18" charset="0"/>
                <a:cs typeface="Times New Roman" pitchFamily="18" charset="0"/>
              </a:rPr>
              <a:t>04-26338000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TW" sz="3100" b="1" dirty="0" smtClean="0">
                <a:latin typeface="Times New Roman" pitchFamily="18" charset="0"/>
                <a:cs typeface="Times New Roman" pitchFamily="18" charset="0"/>
              </a:rPr>
              <a:t>聯</a:t>
            </a:r>
            <a:r>
              <a:rPr lang="zh-TW" altLang="en-US" sz="3100" b="1" dirty="0" smtClean="0">
                <a:latin typeface="Times New Roman" pitchFamily="18" charset="0"/>
                <a:cs typeface="Times New Roman" pitchFamily="18" charset="0"/>
              </a:rPr>
              <a:t>絡</a:t>
            </a: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lnSpc>
                <a:spcPts val="3000"/>
              </a:lnSpc>
              <a:spcBef>
                <a:spcPts val="1800"/>
              </a:spcBef>
              <a:buSzPts val="3100"/>
              <a:buFont typeface="+mj-lt"/>
              <a:buAutoNum type="arabicPeriod"/>
            </a:pPr>
            <a:endParaRPr lang="zh-TW" altLang="zh-TW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19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0308" y="309806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實習重要時程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2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0610" y="1850169"/>
            <a:ext cx="8927444" cy="4108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6212" algn="just">
              <a:buSzPct val="80000"/>
            </a:pP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實習</a:t>
            </a:r>
            <a:r>
              <a:rPr lang="zh-TW" altLang="en-US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期間：</a:t>
            </a: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111.02.07~111.05.13</a:t>
            </a:r>
          </a:p>
          <a:p>
            <a:pPr marL="2246313" indent="88900" algn="just">
              <a:buSzPct val="80000"/>
            </a:pP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111.02.01~111.06.10</a:t>
            </a:r>
            <a:r>
              <a:rPr lang="zh-TW" altLang="en-US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屈臣氏、杏一</a:t>
            </a: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3502025" indent="-3327400" algn="just">
              <a:buSzPct val="80000"/>
            </a:pP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</a:t>
            </a:r>
            <a:r>
              <a:rPr lang="zh-TW" altLang="zh-TW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月誌表</a:t>
            </a:r>
            <a:r>
              <a:rPr lang="zh-TW" altLang="en-US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上傳</a:t>
            </a:r>
            <a:r>
              <a:rPr lang="zh-TW" altLang="en-US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每月</a:t>
            </a:r>
            <a:r>
              <a:rPr lang="zh-TW" altLang="zh-TW" sz="29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zh-TW" altLang="zh-TW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底</a:t>
            </a:r>
            <a:r>
              <a:rPr lang="zh-TW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上傳</a:t>
            </a:r>
            <a:r>
              <a:rPr lang="en-US" altLang="zh-TW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111.02.28</a:t>
            </a:r>
            <a:r>
              <a:rPr lang="zh-TW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111.03.31</a:t>
            </a:r>
            <a:r>
              <a:rPr lang="zh-TW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111.04.30</a:t>
            </a:r>
            <a:endParaRPr lang="en-US" altLang="zh-TW" sz="29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6212" algn="just">
              <a:buSzPct val="80000"/>
            </a:pP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900" b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實習期中返校座談會</a:t>
            </a:r>
            <a:r>
              <a:rPr lang="zh-TW" altLang="en-US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111.03.24(</a:t>
            </a:r>
            <a:r>
              <a:rPr lang="zh-TW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週四</a:t>
            </a:r>
            <a:r>
              <a:rPr lang="en-US" altLang="zh-TW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9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6212" algn="just">
              <a:buSzPct val="80000"/>
            </a:pP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en-US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實習</a:t>
            </a:r>
            <a:r>
              <a:rPr lang="zh-TW" altLang="en-US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分享</a:t>
            </a:r>
            <a:r>
              <a:rPr lang="en-US" altLang="zh-TW" sz="2900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報告簡報</a:t>
            </a:r>
            <a:r>
              <a:rPr lang="zh-TW" altLang="en-US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900" b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110.05.17前</a:t>
            </a:r>
            <a:r>
              <a:rPr lang="zh-TW" altLang="en-US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繳交</a:t>
            </a:r>
            <a:endParaRPr lang="en-US" altLang="zh-TW" sz="29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6212" algn="just">
              <a:buSzPct val="80000"/>
            </a:pP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實習</a:t>
            </a:r>
            <a:r>
              <a:rPr lang="zh-TW" altLang="en-US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心得報告上傳：</a:t>
            </a: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110.05.17前</a:t>
            </a:r>
            <a:endParaRPr lang="en-US" altLang="zh-TW" sz="29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6212" algn="just">
              <a:buSzPct val="80000"/>
            </a:pP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lang="zh-TW" altLang="en-US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實習</a:t>
            </a:r>
            <a:r>
              <a:rPr lang="zh-TW" altLang="en-US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心得報告紙本：</a:t>
            </a: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110.05.19前</a:t>
            </a:r>
            <a:r>
              <a:rPr lang="zh-TW" altLang="en-US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繳交</a:t>
            </a:r>
            <a:endParaRPr lang="en-US" altLang="zh-TW" sz="29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6212" algn="just">
              <a:buSzPct val="80000"/>
            </a:pPr>
            <a:r>
              <a:rPr lang="en-US" altLang="zh-TW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lang="zh-TW" altLang="en-US" sz="29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實習</a:t>
            </a:r>
            <a:r>
              <a:rPr lang="zh-TW" altLang="en-US" sz="29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分享會：</a:t>
            </a:r>
            <a:r>
              <a:rPr lang="en-US" altLang="zh-TW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111.05.19(</a:t>
            </a:r>
            <a:r>
              <a:rPr lang="zh-TW" alt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週四</a:t>
            </a:r>
            <a:r>
              <a:rPr lang="en-US" altLang="zh-TW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9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en-US" sz="4000" b="1" i="0" u="none" dirty="0" err="1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實習月誌</a:t>
            </a:r>
            <a:r>
              <a:rPr lang="en-US" sz="4000" b="1" i="0" u="none" dirty="0" err="1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、</a:t>
            </a:r>
            <a:r>
              <a:rPr lang="en-US" sz="4000" b="1" i="0" u="none" dirty="0" err="1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心得反思及實習報告</a:t>
            </a:r>
            <a:r>
              <a:rPr lang="en-US" sz="4000" b="1" i="0" u="none" dirty="0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en-US" sz="4000" b="1" i="0" u="none" dirty="0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</a:br>
            <a:r>
              <a:rPr lang="en-US" sz="4000" b="1" i="0" u="none" dirty="0" err="1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撰寫上傳說明</a:t>
            </a:r>
            <a:endParaRPr sz="4000" dirty="0">
              <a:solidFill>
                <a:srgbClr val="0000CC"/>
              </a:solidFill>
            </a:endParaRPr>
          </a:p>
        </p:txBody>
      </p:sp>
      <p:graphicFrame>
        <p:nvGraphicFramePr>
          <p:cNvPr id="209" name="Google Shape;209;p30"/>
          <p:cNvGraphicFramePr/>
          <p:nvPr>
            <p:extLst>
              <p:ext uri="{D42A27DB-BD31-4B8C-83A1-F6EECF244321}">
                <p14:modId xmlns:p14="http://schemas.microsoft.com/office/powerpoint/2010/main" val="2337512642"/>
              </p:ext>
            </p:extLst>
          </p:nvPr>
        </p:nvGraphicFramePr>
        <p:xfrm>
          <a:off x="438150" y="1557337"/>
          <a:ext cx="8166075" cy="5107232"/>
        </p:xfrm>
        <a:graphic>
          <a:graphicData uri="http://schemas.openxmlformats.org/drawingml/2006/table">
            <a:tbl>
              <a:tblPr>
                <a:noFill/>
                <a:tableStyleId>{ED77CB76-2EF1-430C-9004-E059B8AF1771}</a:tableStyleId>
              </a:tblPr>
              <a:tblGrid>
                <a:gridCol w="1249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上傳</a:t>
                      </a:r>
                      <a:endParaRPr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項目</a:t>
                      </a:r>
                      <a:endParaRPr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上傳時間</a:t>
                      </a:r>
                      <a:endParaRPr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檔名格式</a:t>
                      </a:r>
                      <a:endParaRPr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上傳至E</a:t>
                      </a:r>
                      <a:r>
                        <a:rPr lang="en-US" sz="2000" b="1" i="0" u="none" strike="noStrike" cap="none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-Portfolio</a:t>
                      </a:r>
                      <a:endParaRPr b="1" dirty="0">
                        <a:solidFill>
                          <a:schemeClr val="bg1"/>
                        </a:solidFill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實習</a:t>
                      </a:r>
                      <a:endParaRPr b="1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月誌</a:t>
                      </a:r>
                      <a:endParaRPr b="1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每月月底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:</a:t>
                      </a:r>
                      <a:endParaRPr sz="2000" b="1" i="0" u="none" strike="noStrike" cap="non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111.02.28</a:t>
                      </a:r>
                      <a:endParaRPr sz="2000" b="1" i="0" u="none" strike="noStrike" cap="non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111.03.31</a:t>
                      </a:r>
                      <a:endParaRPr sz="2000" b="1" i="0" u="none" strike="noStrike" cap="none" dirty="0">
                        <a:solidFill>
                          <a:srgbClr val="000000"/>
                        </a:solidFill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111.04.30</a:t>
                      </a:r>
                      <a:endParaRPr b="1" dirty="0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月誌-月份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-</a:t>
                      </a:r>
                      <a:endParaRPr b="1" dirty="0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學號姓名</a:t>
                      </a:r>
                      <a:endParaRPr b="1" dirty="0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請參考系網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(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弘光科技大學實習歷程管理系統操作手冊</a:t>
                      </a:r>
                      <a:r>
                        <a:rPr lang="en-US" sz="20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)</a:t>
                      </a:r>
                      <a:r>
                        <a:rPr lang="en-US" sz="200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上傳至</a:t>
                      </a:r>
                      <a:r>
                        <a:rPr lang="en-US" sz="2000" b="1" i="0" u="none" strike="noStrike" cap="none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實習月誌</a:t>
                      </a:r>
                      <a:endParaRPr sz="2000" b="1" i="0" u="none" strike="noStrike" cap="none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6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實習心得反思</a:t>
                      </a:r>
                      <a:endParaRPr b="1" dirty="0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111.05.13</a:t>
                      </a:r>
                      <a:endParaRPr b="1" dirty="0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心得反思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-</a:t>
                      </a:r>
                      <a:endParaRPr b="1" dirty="0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學號姓名</a:t>
                      </a:r>
                      <a:endParaRPr b="1" dirty="0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請參考系網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(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弘光科技大學實習歷程管理系統操作手冊</a:t>
                      </a:r>
                      <a:r>
                        <a:rPr lang="en-US" sz="20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)</a:t>
                      </a:r>
                      <a:r>
                        <a:rPr lang="en-US" sz="200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上傳至</a:t>
                      </a:r>
                      <a:r>
                        <a:rPr lang="en-US" sz="2000" b="1" i="0" u="none" strike="noStrike" cap="none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實習反思</a:t>
                      </a:r>
                      <a:endParaRPr b="1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0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實習</a:t>
                      </a:r>
                      <a:endParaRPr b="1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報告</a:t>
                      </a:r>
                      <a:endParaRPr b="1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111.05.17</a:t>
                      </a:r>
                      <a:endParaRPr b="1" dirty="0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實習報告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-</a:t>
                      </a:r>
                      <a:endParaRPr b="1" dirty="0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學號姓名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/>
                      </a:r>
                      <a:b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</a:br>
                      <a:endParaRPr b="1" dirty="0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0CF"/>
                    </a:solidFill>
                  </a:tcPr>
                </a:tc>
                <a:tc>
                  <a:txBody>
                    <a:bodyPr/>
                    <a:lstStyle/>
                    <a:p>
                      <a:pPr marL="363538" marR="0" lvl="0" indent="-363538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+mj-lt"/>
                        <a:buAutoNum type="arabicPeriod"/>
                      </a:pPr>
                      <a:r>
                        <a:rPr lang="en-US" sz="200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請參考系網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(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弘光科技大學實習歷程管理系統操作手冊</a:t>
                      </a:r>
                      <a:r>
                        <a:rPr lang="en-US" sz="20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)</a:t>
                      </a:r>
                      <a:r>
                        <a:rPr lang="zh-TW" altLang="en-US" sz="20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→</a:t>
                      </a:r>
                      <a:r>
                        <a:rPr lang="en-US" sz="200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上傳至</a:t>
                      </a:r>
                      <a:r>
                        <a:rPr lang="en-US" sz="2000" b="1" i="0" u="none" strike="noStrike" cap="none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實習心得</a:t>
                      </a:r>
                      <a:endParaRPr lang="en-US" sz="2000" b="1" i="0" u="none" strike="noStrike" cap="none" dirty="0">
                        <a:solidFill>
                          <a:srgbClr val="FF0000"/>
                        </a:solidFill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  <a:sym typeface="Times New Roman"/>
                      </a:endParaRPr>
                    </a:p>
                    <a:p>
                      <a:pPr marL="363538" marR="0" lvl="0" indent="-363538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+mj-lt"/>
                        <a:buAutoNum type="arabicPeriod"/>
                      </a:pPr>
                      <a:r>
                        <a:rPr lang="en-US" sz="20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  <a:sym typeface="Times New Roman"/>
                        </a:rPr>
                        <a:t>111.05.19實習分享會當日需繳交實習報告紙本</a:t>
                      </a:r>
                      <a:endParaRPr b="1" dirty="0"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0D0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-US"/>
          </a:p>
        </p:txBody>
      </p:sp>
      <p:sp>
        <p:nvSpPr>
          <p:cNvPr id="6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20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108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上傳至</a:t>
            </a:r>
            <a:r>
              <a:rPr lang="en-US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E-Portfolio</a:t>
            </a:r>
            <a:r>
              <a:rPr lang="zh-TW" altLang="zh-TW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操作</a:t>
            </a:r>
            <a:r>
              <a:rPr lang="zh-TW" altLang="zh-TW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流程</a:t>
            </a:r>
            <a:endParaRPr lang="zh-TW" altLang="en-US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12781" y="1592218"/>
            <a:ext cx="8077201" cy="3392424"/>
          </a:xfrm>
        </p:spPr>
        <p:txBody>
          <a:bodyPr/>
          <a:lstStyle/>
          <a:p>
            <a:pPr marL="987425" lvl="1" indent="-530225" algn="just">
              <a:spcBef>
                <a:spcPts val="12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弘光首頁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在校學生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登入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→E-Portfolio→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前往學生系統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實習歷程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實習基本資料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實習心得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新增</a:t>
            </a:r>
            <a:r>
              <a:rPr lang="zh-TW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心得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實習學年改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zh-TW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學期改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7425" lvl="1" indent="-530225" algn="just">
              <a:spcBef>
                <a:spcPts val="12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傳檔案限制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10MB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以內，實習心得及實習活動相片可分開上傳。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zh-TW" altLang="en-US" sz="28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-US"/>
          </a:p>
        </p:txBody>
      </p:sp>
      <p:sp>
        <p:nvSpPr>
          <p:cNvPr id="6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21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555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420624" y="35169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4400"/>
            </a:pPr>
            <a:r>
              <a:rPr lang="zh-TW" altLang="zh-TW" b="1" dirty="0">
                <a:solidFill>
                  <a:srgbClr val="0000CC"/>
                </a:solidFill>
              </a:rPr>
              <a:t>實習報告</a:t>
            </a:r>
            <a:endParaRPr dirty="0">
              <a:solidFill>
                <a:srgbClr val="0000CC"/>
              </a:solidFill>
            </a:endParaRPr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386392" y="1428573"/>
            <a:ext cx="8159731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714375" lvl="1" indent="-444500" algn="just" defTabSz="714375">
              <a:spcBef>
                <a:spcPts val="6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en-US" sz="3200" b="1" dirty="0" smtClean="0">
                <a:latin typeface="Times New Roman" pitchFamily="18" charset="0"/>
                <a:cs typeface="Times New Roman" pitchFamily="18" charset="0"/>
              </a:rPr>
              <a:t>裝訂後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3200" b="1" dirty="0" err="1" smtClean="0">
                <a:latin typeface="Times New Roman" pitchFamily="18" charset="0"/>
                <a:cs typeface="Times New Roman" pitchFamily="18" charset="0"/>
              </a:rPr>
              <a:t>左上角1釘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latin typeface="Times New Roman" pitchFamily="18" charset="0"/>
                <a:cs typeface="Times New Roman" pitchFamily="18" charset="0"/>
              </a:rPr>
              <a:t>於實習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分享會當日交給</a:t>
            </a:r>
            <a:r>
              <a:rPr lang="zh-TW" altLang="en-US" sz="3200" b="1" dirty="0" smtClean="0">
                <a:latin typeface="Times New Roman" pitchFamily="18" charset="0"/>
                <a:cs typeface="Times New Roman" pitchFamily="18" charset="0"/>
              </a:rPr>
              <a:t>現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場工作人員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。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  <a:p>
            <a:pPr marL="714375" lvl="1" indent="-444500" algn="just" defTabSz="714375">
              <a:spcBef>
                <a:spcPts val="6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詳細規定項目請見實習手冊</a:t>
            </a:r>
            <a:r>
              <a:rPr lang="en-US" altLang="zh-TW" sz="32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P39-40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(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報告內容僅供參考</a:t>
            </a:r>
            <a:r>
              <a:rPr lang="en-US" sz="3200" b="1" i="0" u="none" strike="noStrike" cap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)。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150813" algn="just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000"/>
              <a:buFont typeface="Arial"/>
              <a:buNone/>
            </a:pPr>
            <a:endParaRPr b="0" i="0" u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22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336671" y="1302482"/>
            <a:ext cx="8525975" cy="2016125"/>
          </a:xfrm>
          <a:prstGeom prst="rect">
            <a:avLst/>
          </a:prstGeom>
          <a:solidFill>
            <a:schemeClr val="lt2">
              <a:alpha val="79607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714375" lvl="1" indent="-4445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日期：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111.05.19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週四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714375" lvl="1" indent="-4445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一律必須參加，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無故未參加扣實習總成績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分</a:t>
            </a:r>
          </a:p>
          <a:p>
            <a:pPr marL="714375" lvl="1" indent="-4445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altLang="zh-TW" b="1" dirty="0" err="1" smtClean="0">
                <a:latin typeface="Times New Roman" pitchFamily="18" charset="0"/>
                <a:cs typeface="Times New Roman" pitchFamily="18" charset="0"/>
              </a:rPr>
              <a:t>每家實習機構至少推派實習生一名代表上台報告</a:t>
            </a:r>
            <a:r>
              <a:rPr lang="en-US" altLang="zh-TW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10分鐘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714375" lvl="1" indent="-4445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如以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影片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方式呈現者，</a:t>
            </a:r>
            <a:r>
              <a:rPr lang="zh-TW" altLang="zh-TW" b="1" dirty="0"/>
              <a:t>由系主任視其</a:t>
            </a:r>
            <a:r>
              <a:rPr lang="zh-HK" altLang="zh-TW" b="1" dirty="0"/>
              <a:t>表現</a:t>
            </a:r>
            <a:r>
              <a:rPr lang="zh-HK" altLang="zh-TW" b="1" dirty="0" smtClean="0"/>
              <a:t>外加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實習總成績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1-3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endParaRPr b="1" dirty="0" smtClean="0">
              <a:latin typeface="Times New Roman" pitchFamily="18" charset="0"/>
              <a:cs typeface="Times New Roman" pitchFamily="18" charset="0"/>
            </a:endParaRPr>
          </a:p>
          <a:p>
            <a:pPr marL="714375" lvl="1" indent="-4445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報告簡報請於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.05.17前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E-mail至az851126az@sunrise.hk.edu.tw。</a:t>
            </a:r>
            <a:endParaRPr b="1" dirty="0" smtClean="0">
              <a:latin typeface="Times New Roman" pitchFamily="18" charset="0"/>
              <a:cs typeface="Times New Roman" pitchFamily="18" charset="0"/>
            </a:endParaRPr>
          </a:p>
          <a:p>
            <a:pPr marL="714375" lvl="1" indent="-444500" algn="just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其他注意事項請詳閱實習手冊P30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" name="Google Shape;215;p31"/>
          <p:cNvSpPr txBox="1"/>
          <p:nvPr/>
        </p:nvSpPr>
        <p:spPr>
          <a:xfrm>
            <a:off x="539750" y="286483"/>
            <a:ext cx="8281987" cy="792162"/>
          </a:xfrm>
          <a:prstGeom prst="rect">
            <a:avLst/>
          </a:prstGeom>
          <a:solidFill>
            <a:schemeClr val="lt2">
              <a:alpha val="79607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en-US" sz="4400" b="1" i="0" u="none" dirty="0" err="1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實習分享會注意事項</a:t>
            </a:r>
            <a:endParaRPr b="1" dirty="0">
              <a:solidFill>
                <a:srgbClr val="0000CC"/>
              </a:solidFill>
            </a:endParaRPr>
          </a:p>
        </p:txBody>
      </p:sp>
      <p:sp>
        <p:nvSpPr>
          <p:cNvPr id="4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23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164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>
            <a:spLocks noGrp="1"/>
          </p:cNvSpPr>
          <p:nvPr>
            <p:ph type="title"/>
          </p:nvPr>
        </p:nvSpPr>
        <p:spPr>
          <a:xfrm>
            <a:off x="457200" y="35740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en-US" sz="4400" b="1" i="0" u="none" dirty="0" err="1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實習總成績計算</a:t>
            </a:r>
            <a:r>
              <a:rPr lang="zh-TW" altLang="en-US" sz="4400" b="1" i="0" u="none" dirty="0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方式</a:t>
            </a:r>
            <a:endParaRPr b="1" dirty="0">
              <a:solidFill>
                <a:srgbClr val="0000CC"/>
              </a:solidFill>
            </a:endParaRPr>
          </a:p>
        </p:txBody>
      </p:sp>
      <p:sp>
        <p:nvSpPr>
          <p:cNvPr id="268" name="Google Shape;268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639762" marR="0" lvl="1" indent="-9524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639762" marR="0" lvl="1" indent="-9524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639762" marR="0" lvl="1" indent="-9524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639762" marR="0" lvl="1" indent="-95249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aphicFrame>
        <p:nvGraphicFramePr>
          <p:cNvPr id="269" name="Google Shape;269;p40"/>
          <p:cNvGraphicFramePr/>
          <p:nvPr>
            <p:extLst>
              <p:ext uri="{D42A27DB-BD31-4B8C-83A1-F6EECF244321}">
                <p14:modId xmlns:p14="http://schemas.microsoft.com/office/powerpoint/2010/main" val="1536422683"/>
              </p:ext>
            </p:extLst>
          </p:nvPr>
        </p:nvGraphicFramePr>
        <p:xfrm>
          <a:off x="787940" y="1792224"/>
          <a:ext cx="7606252" cy="3372093"/>
        </p:xfrm>
        <a:graphic>
          <a:graphicData uri="http://schemas.openxmlformats.org/drawingml/2006/table">
            <a:tbl>
              <a:tblPr>
                <a:noFill/>
                <a:tableStyleId>{ED77CB76-2EF1-430C-9004-E059B8AF1771}</a:tableStyleId>
              </a:tblPr>
              <a:tblGrid>
                <a:gridCol w="345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36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DFKai-SB"/>
                        <a:buNone/>
                      </a:pPr>
                      <a:r>
                        <a:rPr lang="en-US" sz="3200" b="1" i="0" u="none" strike="noStrike" cap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DFKai-SB"/>
                        </a:rPr>
                        <a:t>評分項目</a:t>
                      </a:r>
                      <a:endParaRPr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B7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DFKai-SB"/>
                        <a:buNone/>
                      </a:pPr>
                      <a:r>
                        <a:rPr lang="en-US" sz="3200" b="1" i="0" u="none" strike="noStrike" cap="none" dirty="0" err="1">
                          <a:solidFill>
                            <a:srgbClr val="FFFFFF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DFKai-SB"/>
                        </a:rPr>
                        <a:t>分數比例</a:t>
                      </a:r>
                      <a:endParaRPr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2B7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DFKai-SB"/>
                        <a:buNone/>
                      </a:pPr>
                      <a:r>
                        <a:rPr lang="en-US" sz="3200" b="1" i="0" u="none" strike="noStrike" cap="non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DFKai-SB"/>
                        </a:rPr>
                        <a:t>實習機構評分</a:t>
                      </a:r>
                      <a:endParaRPr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6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DFKai-SB"/>
                        <a:buNone/>
                      </a:pPr>
                      <a:r>
                        <a:rPr lang="en-US" sz="3200" b="1" i="0" u="none" strike="noStrike" cap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DFKai-SB"/>
                        </a:rPr>
                        <a:t>60%</a:t>
                      </a:r>
                      <a:endParaRPr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E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33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DFKai-SB"/>
                        <a:buNone/>
                      </a:pPr>
                      <a:r>
                        <a:rPr lang="zh-TW" altLang="en-US" sz="32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DFKai-SB"/>
                        </a:rPr>
                        <a:t>實習輔導訪視</a:t>
                      </a:r>
                      <a:r>
                        <a:rPr lang="en-US" sz="3200" b="1" i="0" u="none" strike="noStrike" cap="non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DFKai-SB"/>
                        </a:rPr>
                        <a:t>老師評分</a:t>
                      </a:r>
                      <a:endParaRPr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3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DFKai-SB"/>
                        <a:buNone/>
                        <a:tabLst/>
                        <a:defRPr/>
                      </a:pPr>
                      <a:r>
                        <a:rPr lang="zh-TW" altLang="zh-TW" sz="32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Arial"/>
                        </a:rPr>
                        <a:t>老師</a:t>
                      </a:r>
                      <a:r>
                        <a:rPr lang="zh-HK" altLang="zh-TW" sz="32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Arial"/>
                        </a:rPr>
                        <a:t>訪</a:t>
                      </a:r>
                      <a:r>
                        <a:rPr lang="zh-TW" altLang="zh-TW" sz="32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Arial"/>
                        </a:rPr>
                        <a:t>視佔</a:t>
                      </a:r>
                      <a:r>
                        <a:rPr lang="en-US" altLang="zh-TW" sz="32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Arial"/>
                        </a:rPr>
                        <a:t>20%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DFKai-SB"/>
                        <a:buNone/>
                        <a:tabLst/>
                        <a:defRPr/>
                      </a:pPr>
                      <a:r>
                        <a:rPr lang="zh-TW" altLang="zh-TW" sz="32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Arial"/>
                        </a:rPr>
                        <a:t>書面報告佔</a:t>
                      </a:r>
                      <a:r>
                        <a:rPr lang="en-US" altLang="zh-TW" sz="3200" b="1" i="0" u="none" strike="noStrike" cap="non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FKai-SB"/>
                          <a:cs typeface="Times New Roman" pitchFamily="18" charset="0"/>
                          <a:sym typeface="Arial"/>
                        </a:rPr>
                        <a:t>20%</a:t>
                      </a:r>
                      <a:endParaRPr sz="3200" b="1" i="0" u="none" strike="noStrike" cap="none" dirty="0">
                        <a:solidFill>
                          <a:srgbClr val="000000"/>
                        </a:solidFill>
                        <a:latin typeface="Times New Roman" pitchFamily="18" charset="0"/>
                        <a:ea typeface="DFKai-SB"/>
                        <a:cs typeface="Times New Roman" pitchFamily="18" charset="0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24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4400"/>
            </a:pPr>
            <a:r>
              <a:rPr lang="zh-TW" altLang="en-US" b="1" dirty="0">
                <a:solidFill>
                  <a:srgbClr val="0000CC"/>
                </a:solidFill>
              </a:rPr>
              <a:t>實習獎勵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6862" y="1405914"/>
            <a:ext cx="8229600" cy="4525962"/>
          </a:xfrm>
        </p:spPr>
        <p:txBody>
          <a:bodyPr/>
          <a:lstStyle/>
          <a:p>
            <a:pPr marL="457200" lvl="1" indent="0">
              <a:lnSpc>
                <a:spcPts val="3000"/>
              </a:lnSpc>
              <a:spcBef>
                <a:spcPts val="1800"/>
              </a:spcBef>
              <a:buSzPts val="3100"/>
              <a:buNone/>
            </a:pPr>
            <a:r>
              <a:rPr lang="zh-TW" altLang="zh-TW" sz="3200" b="1" dirty="0">
                <a:solidFill>
                  <a:schemeClr val="tx1"/>
                </a:solidFill>
              </a:rPr>
              <a:t>實習</a:t>
            </a:r>
            <a:r>
              <a:rPr lang="zh-TW" altLang="en-US" sz="3200" b="1" dirty="0">
                <a:solidFill>
                  <a:schemeClr val="tx1"/>
                </a:solidFill>
              </a:rPr>
              <a:t>期間</a:t>
            </a:r>
            <a:r>
              <a:rPr lang="zh-TW" altLang="zh-TW" sz="3200" b="1" dirty="0">
                <a:solidFill>
                  <a:schemeClr val="tx1"/>
                </a:solidFill>
              </a:rPr>
              <a:t>，有下列情形者，</a:t>
            </a:r>
            <a:r>
              <a:rPr lang="zh-TW" altLang="zh-TW" sz="3200" b="1" dirty="0" smtClean="0">
                <a:solidFill>
                  <a:schemeClr val="tx1"/>
                </a:solidFill>
              </a:rPr>
              <a:t>得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以</a:t>
            </a:r>
            <a:r>
              <a:rPr lang="zh-TW" altLang="zh-TW" sz="3100" b="1" dirty="0" smtClean="0"/>
              <a:t>獎勵</a:t>
            </a:r>
            <a:r>
              <a:rPr lang="zh-TW" altLang="zh-TW" sz="3100" b="1" dirty="0"/>
              <a:t>：</a:t>
            </a:r>
          </a:p>
          <a:p>
            <a:pPr marL="987425" lvl="1" indent="-530225" algn="just">
              <a:spcBef>
                <a:spcPts val="6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實習時有優良表現，經考核良好或有特殊事跡者，</a:t>
            </a: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記大功</a:t>
            </a: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一次，並加實習總</a:t>
            </a: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成績</a:t>
            </a:r>
            <a:r>
              <a:rPr lang="en-US" altLang="zh-TW" sz="31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987425" lvl="1" indent="-530225" algn="just">
              <a:spcBef>
                <a:spcPts val="6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服務熱忱提高校譽有特殊事實者，</a:t>
            </a: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記小</a:t>
            </a: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功一次，並加實習總</a:t>
            </a: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成績</a:t>
            </a:r>
            <a:r>
              <a:rPr lang="en-US" altLang="zh-TW" sz="31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TW" altLang="zh-TW" sz="3100" b="1" dirty="0" smtClean="0"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zh-TW" altLang="zh-TW" sz="3100" b="1" dirty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114300" indent="0">
              <a:buNone/>
            </a:pPr>
            <a:endParaRPr lang="zh-TW" altLang="en-US" dirty="0"/>
          </a:p>
        </p:txBody>
      </p:sp>
      <p:sp>
        <p:nvSpPr>
          <p:cNvPr id="4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25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8716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dk1"/>
              </a:buClr>
              <a:buSzPts val="4400"/>
            </a:pPr>
            <a:r>
              <a:rPr lang="zh-TW" altLang="en-US" b="1" dirty="0" smtClean="0">
                <a:solidFill>
                  <a:srgbClr val="0000CC"/>
                </a:solidFill>
              </a:rPr>
              <a:t>實習</a:t>
            </a:r>
            <a:r>
              <a:rPr lang="zh-TW" altLang="zh-TW" b="1" dirty="0">
                <a:solidFill>
                  <a:srgbClr val="0000CC"/>
                </a:solidFill>
              </a:rPr>
              <a:t>懲戒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10307" y="1546825"/>
            <a:ext cx="8229600" cy="3382963"/>
          </a:xfrm>
        </p:spPr>
        <p:txBody>
          <a:bodyPr/>
          <a:lstStyle/>
          <a:p>
            <a:pPr marL="176213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實習</a:t>
            </a:r>
            <a:r>
              <a:rPr lang="zh-TW" alt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期間</a:t>
            </a:r>
            <a:r>
              <a:rPr lang="zh-TW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zh-TW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有下列</a:t>
            </a:r>
            <a:r>
              <a:rPr lang="zh-TW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情形者</a:t>
            </a:r>
            <a:r>
              <a:rPr lang="zh-TW" altLang="zh-TW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得以</a:t>
            </a:r>
            <a:r>
              <a:rPr lang="zh-TW" altLang="zh-TW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懲戒</a:t>
            </a:r>
            <a:r>
              <a:rPr lang="zh-TW" altLang="zh-TW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zh-TW" altLang="zh-TW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6213" lvl="1" indent="0" algn="just">
              <a:spcBef>
                <a:spcPts val="600"/>
              </a:spcBef>
              <a:spcAft>
                <a:spcPts val="600"/>
              </a:spcAft>
              <a:buSzPts val="3100"/>
              <a:buNone/>
            </a:pP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未經許可私自調換實習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場所</a:t>
            </a:r>
            <a:r>
              <a:rPr lang="zh-TW" altLang="en-US" sz="3100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lang="zh-HK" altLang="zh-TW" b="1" dirty="0" smtClean="0">
                <a:latin typeface="Times New Roman" pitchFamily="18" charset="0"/>
                <a:cs typeface="Times New Roman" pitchFamily="18" charset="0"/>
              </a:rPr>
              <a:t>私自</a:t>
            </a:r>
            <a:r>
              <a:rPr lang="zh-HK" altLang="zh-TW" b="1" dirty="0">
                <a:latin typeface="Times New Roman" pitchFamily="18" charset="0"/>
                <a:cs typeface="Times New Roman" pitchFamily="18" charset="0"/>
              </a:rPr>
              <a:t>調</a:t>
            </a:r>
            <a:r>
              <a:rPr lang="zh-HK" altLang="zh-TW" b="1" dirty="0" smtClean="0">
                <a:latin typeface="Times New Roman" pitchFamily="18" charset="0"/>
                <a:cs typeface="Times New Roman" pitchFamily="18" charset="0"/>
              </a:rPr>
              <a:t>班</a:t>
            </a:r>
            <a:r>
              <a:rPr lang="zh-TW" altLang="en-US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遲到早退</a:t>
            </a:r>
            <a:r>
              <a:rPr lang="zh-TW" altLang="en-US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曠班</a:t>
            </a:r>
            <a:r>
              <a:rPr lang="zh-TW" altLang="en-US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愛惜公物或任意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破壞</a:t>
            </a:r>
            <a:r>
              <a:rPr lang="zh-TW" altLang="en-US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實習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態度不</a:t>
            </a:r>
            <a:r>
              <a:rPr lang="zh-HK" altLang="zh-TW" b="1" dirty="0">
                <a:latin typeface="Times New Roman" pitchFamily="18" charset="0"/>
                <a:cs typeface="Times New Roman" pitchFamily="18" charset="0"/>
              </a:rPr>
              <a:t>佳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，禮節欠佳不聽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規勸</a:t>
            </a:r>
            <a:r>
              <a:rPr lang="zh-TW" altLang="en-US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有偷竊</a:t>
            </a:r>
            <a:r>
              <a:rPr lang="zh-TW" altLang="en-US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擅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離實習單位辦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私事</a:t>
            </a:r>
            <a:r>
              <a:rPr lang="zh-TW" altLang="en-US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不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接受指導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工作、服裝、態度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屢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犯不改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者</a:t>
            </a:r>
            <a:endParaRPr lang="en-US" altLang="zh-TW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lvl="1" indent="0" algn="just">
              <a:spcBef>
                <a:spcPts val="600"/>
              </a:spcBef>
              <a:spcAft>
                <a:spcPts val="600"/>
              </a:spcAft>
              <a:buSzPts val="3100"/>
              <a:buNone/>
            </a:pP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按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情節輕重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給予懲戒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並扣實習成績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嚴重者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勒令</a:t>
            </a:r>
            <a:r>
              <a:rPr lang="zh-TW" altLang="zh-TW" b="1" dirty="0">
                <a:latin typeface="Times New Roman" pitchFamily="18" charset="0"/>
                <a:cs typeface="Times New Roman" pitchFamily="18" charset="0"/>
              </a:rPr>
              <a:t>停止</a:t>
            </a:r>
            <a:r>
              <a:rPr lang="zh-TW" altLang="zh-TW" b="1" dirty="0" smtClean="0">
                <a:latin typeface="Times New Roman" pitchFamily="18" charset="0"/>
                <a:cs typeface="Times New Roman" pitchFamily="18" charset="0"/>
              </a:rPr>
              <a:t>實習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請</a:t>
            </a: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詳閱實習手冊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P30-31)</a:t>
            </a:r>
            <a:r>
              <a:rPr lang="zh-TW" altLang="en-US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。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26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74394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zh-TW" altLang="en-US" sz="4400" b="1" i="0" u="none" dirty="0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其他</a:t>
            </a:r>
            <a:r>
              <a:rPr lang="en-US" sz="4400" b="1" i="0" u="none" dirty="0" err="1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重要事項</a:t>
            </a:r>
            <a:endParaRPr b="1" dirty="0">
              <a:solidFill>
                <a:srgbClr val="0000CC"/>
              </a:solidFill>
            </a:endParaRPr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504092" y="1336900"/>
            <a:ext cx="8088924" cy="4525962"/>
          </a:xfrm>
          <a:prstGeom prst="rect">
            <a:avLst/>
          </a:prstGeom>
          <a:solidFill>
            <a:schemeClr val="lt2">
              <a:alpha val="79607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514350" lvl="0" indent="-420688" algn="just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800" b="1" i="0" u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報到日期</a:t>
            </a:r>
            <a:r>
              <a:rPr lang="en-US" sz="2800" b="1" i="0" u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：</a:t>
            </a:r>
            <a:r>
              <a:rPr lang="zh-TW" altLang="en-US" sz="2800" b="1" i="0" u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請按系辦通知之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時間、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地點</a:t>
            </a:r>
            <a:r>
              <a:rPr lang="zh-TW" altLang="en-US" sz="2800" b="1" i="0" u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辦理</a:t>
            </a:r>
            <a:r>
              <a:rPr lang="zh-TW" altLang="en-US" sz="2800" b="1" i="0" u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實習</a:t>
            </a:r>
            <a:r>
              <a:rPr lang="en-US" altLang="zh-TW" sz="2800" b="1" dirty="0" err="1">
                <a:latin typeface="Times New Roman" pitchFamily="18" charset="0"/>
                <a:cs typeface="Times New Roman" pitchFamily="18" charset="0"/>
              </a:rPr>
              <a:t>報到</a:t>
            </a:r>
            <a:r>
              <a:rPr lang="en-US" sz="2800" b="1" i="0" u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。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420688" algn="just" rtl="0">
              <a:lnSpc>
                <a:spcPct val="10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實習指導費用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：統一由學校支付給實習單位</a:t>
            </a:r>
            <a:r>
              <a:rPr lang="en-US" sz="2800" b="1" i="0" u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。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420688" algn="just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實習注意事項：實習期間切勿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額外與實習機構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簽訂任何契約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；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如有任何問題請與</a:t>
            </a:r>
            <a:r>
              <a:rPr lang="zh-TW" altLang="en-US" sz="2800" b="1" i="0" u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實習輔導</a:t>
            </a:r>
            <a:r>
              <a:rPr lang="en-US" sz="2800" b="1" i="0" u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老師或系</a:t>
            </a:r>
            <a:r>
              <a:rPr lang="zh-TW" altLang="en-US" sz="2800" b="1" i="0" u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辦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聯絡</a:t>
            </a:r>
            <a:r>
              <a:rPr lang="en-US" sz="2800" b="1" i="0" u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。</a:t>
            </a:r>
          </a:p>
          <a:p>
            <a:pPr marL="514350" lvl="0" indent="-420688" algn="just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zh-TW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未領到實習個別計畫書及合約書者</a:t>
            </a:r>
          </a:p>
          <a:p>
            <a:pPr marL="114300" indent="425450">
              <a:spcBef>
                <a:spcPts val="600"/>
              </a:spcBef>
              <a:buNone/>
            </a:pPr>
            <a:r>
              <a:rPr lang="zh-TW" alt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系辦預計將掃描檔</a:t>
            </a:r>
            <a:endParaRPr lang="en-US" altLang="zh-TW" sz="28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 indent="-269875">
              <a:spcBef>
                <a:spcPts val="600"/>
              </a:spcBef>
              <a:buSzPct val="80000"/>
              <a:buFont typeface="+mj-lt"/>
              <a:buAutoNum type="alphaLcPeriod"/>
            </a:pPr>
            <a:r>
              <a:rPr lang="zh-TW" alt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傳至創課系統</a:t>
            </a:r>
            <a:r>
              <a:rPr lang="en-US" altLang="zh-TW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110-2</a:t>
            </a:r>
            <a:r>
              <a:rPr lang="zh-TW" alt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學期</a:t>
            </a:r>
            <a:r>
              <a:rPr lang="zh-TW" alt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「實習」課程</a:t>
            </a:r>
            <a:endParaRPr lang="en-US" altLang="zh-TW" sz="2800" b="1" i="1" u="sng" dirty="0" smtClean="0">
              <a:solidFill>
                <a:srgbClr val="FF0000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809625" indent="-269875">
              <a:spcBef>
                <a:spcPts val="600"/>
              </a:spcBef>
              <a:buSzPct val="80000"/>
              <a:buFont typeface="+mj-lt"/>
              <a:buAutoNum type="alphaLcPeriod"/>
            </a:pPr>
            <a:r>
              <a:rPr lang="zh-TW" alt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或</a:t>
            </a:r>
            <a:r>
              <a:rPr lang="zh-TW" alt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傳給班代或副班代轉知</a:t>
            </a:r>
            <a:endParaRPr sz="2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18891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i="0" u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27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726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>
            <a:spLocks noGrp="1"/>
          </p:cNvSpPr>
          <p:nvPr>
            <p:ph type="body" idx="1"/>
          </p:nvPr>
        </p:nvSpPr>
        <p:spPr>
          <a:xfrm>
            <a:off x="500101" y="130188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514350" indent="-514350" algn="just">
              <a:spcBef>
                <a:spcPts val="600"/>
              </a:spcBef>
              <a:buSzPct val="100000"/>
              <a:buFont typeface="+mj-lt"/>
              <a:buAutoNum type="arabicPeriod" startAt="5"/>
            </a:pP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寒假期間系辦辦公時間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週一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至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五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09:00-16:00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；非上班期間若有急事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請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聯絡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謹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亘學姐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E-mail: az851126az@sunrise.hk.edu.tw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ts val="600"/>
              </a:spcBef>
              <a:buSzPct val="100000"/>
              <a:buFont typeface="+mj-lt"/>
              <a:buAutoNum type="arabicPeriod" startAt="5"/>
            </a:pPr>
            <a:r>
              <a:rPr lang="zh-TW" alt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實習相關表單可至系網</a:t>
            </a:r>
            <a:r>
              <a:rPr lang="en-US" altLang="zh-TW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「實習專區」</a:t>
            </a:r>
            <a:r>
              <a:rPr lang="en-US" altLang="zh-TW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「表單下載」</a:t>
            </a:r>
            <a:r>
              <a:rPr lang="zh-TW" altLang="en-US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搜尋</a:t>
            </a:r>
            <a:endParaRPr lang="en-US" altLang="zh-TW" sz="2800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marL="0" indent="0" algn="just">
              <a:spcBef>
                <a:spcPts val="600"/>
              </a:spcBef>
              <a:buSzPts val="3200"/>
              <a:buNone/>
            </a:pP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28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571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1792" y="2904486"/>
            <a:ext cx="8229600" cy="122529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實習重大事件、突發狀況</a:t>
            </a:r>
            <a:r>
              <a:rPr lang="en-US" altLang="zh-TW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及通報</a:t>
            </a:r>
            <a:r>
              <a:rPr lang="zh-TW" altLang="en-US" b="1" dirty="0">
                <a:solidFill>
                  <a:srgbClr val="0000CC"/>
                </a:solidFill>
              </a:rPr>
              <a:t/>
            </a:r>
            <a:br>
              <a:rPr lang="zh-TW" altLang="en-US" b="1" dirty="0">
                <a:solidFill>
                  <a:srgbClr val="0000CC"/>
                </a:solidFill>
              </a:rPr>
            </a:b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3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29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676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288681" y="43693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en-US" sz="4400" b="1" i="0" u="none" dirty="0" err="1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校外租屋安全注意事項</a:t>
            </a:r>
            <a:endParaRPr dirty="0">
              <a:solidFill>
                <a:srgbClr val="0000CC"/>
              </a:solidFill>
            </a:endParaRPr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56780" y="1908175"/>
            <a:ext cx="8229600" cy="208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514350" indent="-4206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b="1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居住安全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請詳閱實習手冊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marL="514350" indent="-4206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b="1" i="0" u="none" strike="noStrike" cap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結構安全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請詳閱實習手冊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420688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實習</a:t>
            </a: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住宿契約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：簽訂住宿契約時，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請務 必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詳讀契約上的內容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再行簽署</a:t>
            </a: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lang="en-US" sz="4800" b="1" i="0" u="none" strike="noStrike" cap="none" dirty="0" smtClean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>
              <a:spcBef>
                <a:spcPts val="960"/>
              </a:spcBef>
              <a:buSzPts val="4800"/>
              <a:buNone/>
            </a:pPr>
            <a:r>
              <a:rPr lang="zh-TW" altLang="en-US" sz="4800" dirty="0" smtClean="0"/>
              <a:t>    </a:t>
            </a:r>
            <a:endParaRPr sz="4800" b="0" i="0" u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3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實習突發狀況及通報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417637"/>
            <a:ext cx="8229600" cy="4525962"/>
          </a:xfrm>
        </p:spPr>
        <p:txBody>
          <a:bodyPr/>
          <a:lstStyle/>
          <a:p>
            <a:pPr marL="571500" lvl="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zh-TW" altLang="zh-TW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實習突發狀況進行分類通報，實習重大事務請務必通知實習輔導訪視老師，並由實習輔導訪視填寫「弘光科技大學學生校外實習特殊問題及緊急事件通報表</a:t>
            </a:r>
            <a:r>
              <a:rPr lang="zh-TW" altLang="zh-TW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」。</a:t>
            </a:r>
            <a:endParaRPr lang="zh-TW" altLang="zh-TW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zh-TW" altLang="zh-TW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一般問題，如學生實習適應不良，務必請實習輔導訪視妥善輔導並通報各系，依各系輔導及離退轉介機制辦理。</a:t>
            </a:r>
          </a:p>
          <a:p>
            <a:pPr marL="571500" lvl="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zh-TW" altLang="zh-TW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重大事務，請務必填寫「弘光科技大學學生校外實習特殊問題及緊急事件通報表」。</a:t>
            </a:r>
          </a:p>
          <a:p>
            <a:pPr marL="571500" lvl="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zh-TW" altLang="zh-TW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性侵害、性騷擾、性霸凌事件及重大校安事件</a:t>
            </a:r>
            <a:r>
              <a:rPr lang="en-US" altLang="zh-TW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zh-TW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例如：重大意外傷害、職災、車禍等</a:t>
            </a:r>
            <a:r>
              <a:rPr lang="en-US" altLang="zh-TW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zh-TW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、敬請「即刻」通知校安中心，以便通報教育部校安系統。</a:t>
            </a:r>
          </a:p>
          <a:p>
            <a:pPr marL="571500" lvl="0" indent="-4572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zh-TW" altLang="zh-TW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勞資糾紛、法律相關問題或其他重大事件請通報教務處。</a:t>
            </a:r>
          </a:p>
          <a:p>
            <a:pPr marL="571500" indent="-457200">
              <a:spcBef>
                <a:spcPts val="0"/>
              </a:spcBef>
              <a:buSzPct val="100000"/>
              <a:buFont typeface="+mj-lt"/>
              <a:buAutoNum type="arabicPeriod"/>
            </a:pPr>
            <a:endParaRPr lang="zh-TW" alt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79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1792" y="2807209"/>
            <a:ext cx="8229600" cy="122529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性</a:t>
            </a:r>
            <a:r>
              <a:rPr lang="zh-TW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侵害、性騷擾、性霸</a:t>
            </a: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凌</a:t>
            </a:r>
            <a:r>
              <a:rPr lang="en-US" altLang="zh-TW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</a:t>
            </a:r>
            <a:r>
              <a:rPr lang="zh-TW" altLang="en-US" b="1" dirty="0">
                <a:solidFill>
                  <a:srgbClr val="0000CC"/>
                </a:solidFill>
              </a:rPr>
              <a:t/>
            </a:r>
            <a:br>
              <a:rPr lang="zh-TW" altLang="en-US" b="1" dirty="0">
                <a:solidFill>
                  <a:srgbClr val="0000CC"/>
                </a:solidFill>
              </a:rPr>
            </a:b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3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31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374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79435"/>
            <a:ext cx="8229600" cy="114300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0000CC"/>
                </a:solidFill>
              </a:rPr>
              <a:t>實習遇到</a:t>
            </a:r>
            <a:r>
              <a:rPr lang="zh-TW" altLang="en-US" sz="3600" b="1" dirty="0">
                <a:solidFill>
                  <a:srgbClr val="0000CC"/>
                </a:solidFill>
              </a:rPr>
              <a:t>「性侵害、性騷擾、性霸凌</a:t>
            </a:r>
            <a:r>
              <a:rPr lang="zh-TW" altLang="en-US" sz="3600" b="1" dirty="0" smtClean="0">
                <a:solidFill>
                  <a:srgbClr val="0000CC"/>
                </a:solidFill>
              </a:rPr>
              <a:t>」怎麼辦？</a:t>
            </a:r>
            <a:endParaRPr lang="zh-TW" altLang="en-US" sz="3600" b="1" dirty="0">
              <a:solidFill>
                <a:srgbClr val="00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4092" y="1920943"/>
            <a:ext cx="8229600" cy="3968496"/>
          </a:xfrm>
        </p:spPr>
        <p:txBody>
          <a:bodyPr>
            <a:normAutofit fontScale="92500"/>
          </a:bodyPr>
          <a:lstStyle/>
          <a:p>
            <a:pPr marL="446088" indent="-331788" algn="just">
              <a:buSzPct val="90000"/>
              <a:buFont typeface="+mj-lt"/>
              <a:buAutoNum type="arabicPeriod"/>
            </a:pP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確保</a:t>
            </a:r>
            <a:r>
              <a:rPr lang="zh-TW" altLang="en-US" sz="3000" b="1" dirty="0">
                <a:latin typeface="Times New Roman" pitchFamily="18" charset="0"/>
                <a:cs typeface="Times New Roman" pitchFamily="18" charset="0"/>
              </a:rPr>
              <a:t>安全</a:t>
            </a: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：自我</a:t>
            </a:r>
            <a:r>
              <a:rPr lang="zh-TW" altLang="en-US" sz="3000" b="1" dirty="0">
                <a:latin typeface="Times New Roman" pitchFamily="18" charset="0"/>
                <a:cs typeface="Times New Roman" pitchFamily="18" charset="0"/>
              </a:rPr>
              <a:t>冷靜，不激怒對方，明確而嚴肅的語氣拒絕，儘速進入明亮或人群眾多之處</a:t>
            </a: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331788" algn="just">
              <a:buSzPct val="90000"/>
              <a:buFont typeface="+mj-lt"/>
              <a:buAutoNum type="arabicPeriod"/>
            </a:pP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尋求</a:t>
            </a:r>
            <a:r>
              <a:rPr lang="zh-TW" altLang="en-US" sz="3000" b="1" dirty="0">
                <a:latin typeface="Times New Roman" pitchFamily="18" charset="0"/>
                <a:cs typeface="Times New Roman" pitchFamily="18" charset="0"/>
              </a:rPr>
              <a:t>支持</a:t>
            </a: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：立刻</a:t>
            </a:r>
            <a:r>
              <a:rPr lang="zh-TW" altLang="en-US" sz="3000" b="1" dirty="0">
                <a:latin typeface="Times New Roman" pitchFamily="18" charset="0"/>
                <a:cs typeface="Times New Roman" pitchFamily="18" charset="0"/>
              </a:rPr>
              <a:t>向信任的人（同學、同事、老師或是家人）訴說您的遭遇，一方面可獲得他人的支持與瞭解，二來知悉者可成為您未來提起申訴時的間接證據</a:t>
            </a: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331788" algn="just">
              <a:buSzPct val="90000"/>
              <a:buFont typeface="+mj-lt"/>
              <a:buAutoNum type="arabicPeriod"/>
            </a:pPr>
            <a:r>
              <a:rPr lang="zh-TW" altLang="en-US" sz="3000" b="1" dirty="0" smtClean="0">
                <a:latin typeface="Times New Roman" pitchFamily="18" charset="0"/>
                <a:cs typeface="Times New Roman" pitchFamily="18" charset="0"/>
              </a:rPr>
              <a:t>保全證據</a:t>
            </a:r>
            <a:endParaRPr lang="en-US" altLang="zh-TW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6088" indent="-331788" algn="just">
              <a:buSzPct val="90000"/>
              <a:buFont typeface="+mj-lt"/>
              <a:buAutoNum type="arabicPeriod"/>
            </a:pPr>
            <a:r>
              <a:rPr lang="zh-TW" altLang="zh-TW" sz="3000" b="1" dirty="0">
                <a:latin typeface="Times New Roman" pitchFamily="18" charset="0"/>
                <a:cs typeface="Times New Roman" pitchFamily="18" charset="0"/>
              </a:rPr>
              <a:t>實習突發狀況進行分類</a:t>
            </a:r>
            <a:r>
              <a:rPr lang="zh-TW" altLang="zh-TW" sz="3000" b="1" dirty="0" smtClean="0">
                <a:latin typeface="Times New Roman" pitchFamily="18" charset="0"/>
                <a:cs typeface="Times New Roman" pitchFamily="18" charset="0"/>
              </a:rPr>
              <a:t>通報</a:t>
            </a:r>
            <a:r>
              <a:rPr lang="zh-TW" altLang="en-US" sz="3000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TW" altLang="en-US" sz="2800" b="1" dirty="0" smtClean="0">
                <a:latin typeface="Times New Roman" pitchFamily="18" charset="0"/>
                <a:cs typeface="Times New Roman" pitchFamily="18" charset="0"/>
              </a:rPr>
              <a:t>請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詳閱實習手冊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P31</a:t>
            </a:r>
            <a:endParaRPr lang="en-US" altLang="zh-TW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32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87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保全證</a:t>
            </a:r>
            <a:r>
              <a:rPr lang="zh-TW" altLang="en-US" b="1" dirty="0">
                <a:solidFill>
                  <a:srgbClr val="0000CC"/>
                </a:solidFill>
              </a:rPr>
              <a:t>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16819"/>
            <a:ext cx="8462263" cy="3970636"/>
          </a:xfrm>
        </p:spPr>
        <p:txBody>
          <a:bodyPr/>
          <a:lstStyle/>
          <a:p>
            <a:pPr algn="just">
              <a:buFont typeface="Wingdings" pitchFamily="2" charset="2"/>
              <a:buChar char="l"/>
            </a:pP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為避免日後舉證困難，請留下證據。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醫療紀錄：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醫院驗傷單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診斷證明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等。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文字記錄：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紀錄下當時的人、事、時、地、物與在場人員。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通訊軟體：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例如 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等等的通話紀錄，利用向對方表達您對這些事件的負面感受，以獲得對方的回應，同時保全這些文字訊息，作為未來進入性平或司法程序所需證物。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l"/>
            </a:pPr>
            <a:r>
              <a:rPr lang="zh-TW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其他：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可由司法人員協助取得監視影像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否則被覆蓋</a:t>
            </a:r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2800" b="1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US" altLang="zh-TW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1800" dirty="0"/>
          </a:p>
          <a:p>
            <a:endParaRPr lang="zh-TW" altLang="en-US" dirty="0"/>
          </a:p>
        </p:txBody>
      </p:sp>
      <p:sp>
        <p:nvSpPr>
          <p:cNvPr id="4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33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45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41248"/>
          </a:xfrm>
        </p:spPr>
        <p:txBody>
          <a:bodyPr>
            <a:normAutofit/>
          </a:bodyPr>
          <a:lstStyle/>
          <a:p>
            <a:r>
              <a:rPr lang="zh-TW" altLang="en-US" sz="2400" b="1" dirty="0"/>
              <a:t>性侵害、性騷擾或性霸凌處理</a:t>
            </a:r>
            <a:r>
              <a:rPr lang="zh-TW" altLang="en-US" sz="2400" b="1" dirty="0" smtClean="0"/>
              <a:t>流程圖</a:t>
            </a:r>
            <a:endParaRPr lang="zh-TW" altLang="en-US" sz="24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45" y="595870"/>
            <a:ext cx="5603631" cy="62621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86953" y="4543364"/>
            <a:ext cx="21570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50" dirty="0">
                <a:solidFill>
                  <a:srgbClr val="FF0000"/>
                </a:solidFill>
              </a:rPr>
              <a:t>http://geec.hk.edu.tw/files/users_sharing/44/78_060870a8.pdf</a:t>
            </a:r>
            <a:endParaRPr lang="en-US" altLang="zh-TW" sz="1050" dirty="0">
              <a:solidFill>
                <a:srgbClr val="FF0000"/>
              </a:solidFill>
            </a:endParaRPr>
          </a:p>
        </p:txBody>
      </p:sp>
      <p:sp>
        <p:nvSpPr>
          <p:cNvPr id="6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34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0436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00CC"/>
                </a:solidFill>
              </a:rPr>
              <a:t>實習期間碰到性騷擾怎麼辦</a:t>
            </a:r>
            <a:r>
              <a:rPr lang="zh-TW" altLang="en-US" sz="4000" b="1" dirty="0">
                <a:solidFill>
                  <a:srgbClr val="0000CC"/>
                </a:solidFill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11662" cy="4525962"/>
          </a:xfrm>
        </p:spPr>
        <p:txBody>
          <a:bodyPr/>
          <a:lstStyle/>
          <a:p>
            <a:pPr algn="just">
              <a:buFont typeface="Wingdings" pitchFamily="2" charset="2"/>
              <a:buChar char="l"/>
            </a:pP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如果性騷擾您的人是</a:t>
            </a: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實習機構人員，</a:t>
            </a: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該怎麼辦？</a:t>
            </a:r>
            <a:endParaRPr lang="en-US" altLang="zh-TW" b="1" dirty="0">
              <a:latin typeface="Times New Roman" pitchFamily="18" charset="0"/>
              <a:cs typeface="Times New Roman" pitchFamily="18" charset="0"/>
            </a:endParaRPr>
          </a:p>
          <a:p>
            <a:pPr marL="447675" indent="0" algn="just">
              <a:buNone/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請務必透過導師或是負責的實習老師向學校反映。</a:t>
            </a:r>
            <a:endParaRPr lang="en-US" altLang="zh-TW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l"/>
            </a:pPr>
            <a:r>
              <a:rPr lang="zh-TW" altLang="en-US" b="1" dirty="0" smtClean="0">
                <a:latin typeface="Times New Roman" pitchFamily="18" charset="0"/>
                <a:cs typeface="Times New Roman" pitchFamily="18" charset="0"/>
              </a:rPr>
              <a:t>會</a:t>
            </a:r>
            <a:r>
              <a:rPr lang="zh-TW" altLang="en-US" b="1" dirty="0">
                <a:latin typeface="Times New Roman" pitchFamily="18" charset="0"/>
                <a:cs typeface="Times New Roman" pitchFamily="18" charset="0"/>
              </a:rPr>
              <a:t>不會影響我的實習成績？</a:t>
            </a:r>
            <a:endParaRPr lang="en-US" altLang="zh-TW" b="1" dirty="0">
              <a:latin typeface="Times New Roman" pitchFamily="18" charset="0"/>
              <a:cs typeface="Times New Roman" pitchFamily="18" charset="0"/>
            </a:endParaRPr>
          </a:p>
          <a:p>
            <a:pPr marL="447675" indent="0" algn="just">
              <a:buNone/>
            </a:pPr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將視情況更改實習單位或其他處置，不會影響實習成績。</a:t>
            </a:r>
          </a:p>
        </p:txBody>
      </p:sp>
      <p:sp>
        <p:nvSpPr>
          <p:cNvPr id="4" name="頁尾版面配置區 4"/>
          <p:cNvSpPr txBox="1">
            <a:spLocks/>
          </p:cNvSpPr>
          <p:nvPr/>
        </p:nvSpPr>
        <p:spPr>
          <a:xfrm>
            <a:off x="8006862" y="0"/>
            <a:ext cx="1137138" cy="36512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750D5B2-DE83-425D-8AE1-455B44D1CBF4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35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965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>
            <a:spLocks noGrp="1"/>
          </p:cNvSpPr>
          <p:nvPr>
            <p:ph type="body" idx="1"/>
          </p:nvPr>
        </p:nvSpPr>
        <p:spPr>
          <a:xfrm>
            <a:off x="710589" y="3082558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4800"/>
              <a:buNone/>
            </a:pPr>
            <a:r>
              <a:rPr lang="en-US" sz="4800" b="1" i="0" u="none" dirty="0" err="1">
                <a:solidFill>
                  <a:srgbClr val="CC3300"/>
                </a:solidFill>
                <a:latin typeface="DFKai-SB"/>
                <a:ea typeface="DFKai-SB"/>
                <a:cs typeface="DFKai-SB"/>
                <a:sym typeface="DFKai-SB"/>
              </a:rPr>
              <a:t>簡報結束，謝謝</a:t>
            </a:r>
            <a:r>
              <a:rPr lang="en-US" sz="4800" b="1" i="0" u="none" dirty="0">
                <a:solidFill>
                  <a:srgbClr val="CC3300"/>
                </a:solidFill>
                <a:latin typeface="DFKai-SB"/>
                <a:ea typeface="DFKai-SB"/>
                <a:cs typeface="DFKai-SB"/>
                <a:sym typeface="DFKai-SB"/>
              </a:rPr>
              <a:t>！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CC3300"/>
              </a:buClr>
              <a:buSzPts val="4800"/>
              <a:buNone/>
            </a:pPr>
            <a:r>
              <a:rPr lang="en-US" sz="4800" b="1" i="0" u="none" dirty="0" err="1">
                <a:solidFill>
                  <a:srgbClr val="CC3300"/>
                </a:solidFill>
                <a:latin typeface="DFKai-SB"/>
                <a:ea typeface="DFKai-SB"/>
                <a:cs typeface="DFKai-SB"/>
                <a:sym typeface="DFKai-SB"/>
              </a:rPr>
              <a:t>祝各位同學</a:t>
            </a:r>
            <a:endParaRPr b="1" dirty="0"/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CC3300"/>
              </a:buClr>
              <a:buSzPts val="4800"/>
              <a:buNone/>
            </a:pPr>
            <a:r>
              <a:rPr lang="en-US" sz="4800" b="1" i="0" u="none" dirty="0" err="1" smtClean="0">
                <a:solidFill>
                  <a:srgbClr val="CC3300"/>
                </a:solidFill>
                <a:latin typeface="DFKai-SB"/>
                <a:ea typeface="DFKai-SB"/>
                <a:cs typeface="DFKai-SB"/>
                <a:sym typeface="DFKai-SB"/>
              </a:rPr>
              <a:t>實習平安</a:t>
            </a:r>
            <a:r>
              <a:rPr lang="zh-TW" altLang="en-US" sz="4800" b="1" dirty="0">
                <a:solidFill>
                  <a:srgbClr val="CC3300"/>
                </a:solidFill>
              </a:rPr>
              <a:t>～</a:t>
            </a:r>
            <a:endParaRPr lang="en-US" sz="4800" b="1" i="0" u="none" dirty="0" smtClean="0">
              <a:solidFill>
                <a:srgbClr val="CC330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CC3300"/>
              </a:buClr>
              <a:buSzPts val="4800"/>
              <a:buNone/>
            </a:pPr>
            <a:r>
              <a:rPr lang="zh-TW" altLang="en-US" sz="4800" b="1" dirty="0" smtClean="0">
                <a:solidFill>
                  <a:srgbClr val="CC3300"/>
                </a:solidFill>
              </a:rPr>
              <a:t>收穫滿滿～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395287" y="23580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en-US" sz="4400" b="1" i="0" u="none" dirty="0" err="1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實習生實習須知</a:t>
            </a:r>
            <a:endParaRPr dirty="0">
              <a:solidFill>
                <a:srgbClr val="0000CC"/>
              </a:solidFill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539750" y="1518382"/>
            <a:ext cx="8229600" cy="208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1" i="0" u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實習期間</a:t>
            </a:r>
            <a:r>
              <a:rPr lang="en-US" sz="3200" b="1" i="0" u="none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應明瞭及遵行實習機構之規則</a:t>
            </a:r>
            <a:r>
              <a:rPr lang="en-US" sz="3200" b="1" i="0" u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1" i="0" u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實習期間之穿著打扮以樸素</a:t>
            </a:r>
            <a:r>
              <a:rPr lang="en-US" sz="3200" b="1" i="0" u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、不濃妝豔抹為原則</a:t>
            </a:r>
            <a:r>
              <a:rPr lang="en-US" sz="3200" b="1" i="0" u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1" i="0" u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實習期間必須</a:t>
            </a:r>
            <a:r>
              <a:rPr lang="en-US" sz="3200" b="1" i="0" u="none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注重禮節</a:t>
            </a:r>
            <a:r>
              <a:rPr lang="en-US" sz="3200" b="1" i="0" u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及應對進退</a:t>
            </a:r>
            <a:r>
              <a:rPr lang="en-US" sz="3200" b="1" i="0" u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en-US" sz="3200" b="1" i="0" u="none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實習期間應隨時攜帶筆記本</a:t>
            </a:r>
            <a:r>
              <a:rPr lang="en-US" sz="3200" b="1" i="0" u="none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，隨時記錄工作重點及實習心得，以增進實習效果</a:t>
            </a:r>
            <a:r>
              <a:rPr lang="en-US" sz="3200" b="1" i="0" u="none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DFKai-SB"/>
              </a:rPr>
              <a:t>。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341313" marR="0" lvl="0" indent="-13811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4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227012" y="16459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en-US" sz="4400" b="1" i="0" u="none" dirty="0" err="1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出勤注意事項</a:t>
            </a:r>
            <a:endParaRPr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5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27012" y="1307592"/>
            <a:ext cx="870127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zh-TW" alt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應遵照分配之實習單位，</a:t>
            </a: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按時</a:t>
            </a:r>
            <a:r>
              <a:rPr lang="zh-TW" alt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前往實習，不得擅自更換或延誤。</a:t>
            </a:r>
            <a:endParaRPr lang="zh-TW" altLang="en-US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0" indent="-514350" algn="just">
              <a:spcBef>
                <a:spcPts val="640"/>
              </a:spcBef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zh-TW" alt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上班時間內不得擅自離開工作崗位或怠忽職守。</a:t>
            </a:r>
            <a:endParaRPr lang="zh-TW" altLang="en-US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lvl="0" indent="-514350" algn="just">
              <a:spcBef>
                <a:spcPts val="640"/>
              </a:spcBef>
              <a:buClr>
                <a:schemeClr val="dk1"/>
              </a:buClr>
              <a:buSzPts val="3200"/>
              <a:buFont typeface="+mj-lt"/>
              <a:buAutoNum type="arabicPeriod"/>
            </a:pPr>
            <a:r>
              <a:rPr lang="zh-TW" altLang="en-US" sz="3200" b="1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上班時間不准會客談笑，撥打私人電話，閱讀報章雜誌、寫信或其他私事。</a:t>
            </a:r>
          </a:p>
          <a:p>
            <a:pPr marL="514350" indent="-514350" algn="just">
              <a:spcBef>
                <a:spcPts val="640"/>
              </a:spcBef>
              <a:buSzPts val="3200"/>
              <a:buFont typeface="+mj-lt"/>
              <a:buAutoNum type="arabicPeriod"/>
            </a:pP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上班期間應有出勤紀錄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，如：實習手冊</a:t>
            </a:r>
            <a:r>
              <a:rPr lang="en-US" altLang="zh-TW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P53</a:t>
            </a:r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簽到表或刷卡紀錄，並經實習</a:t>
            </a:r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機構輔</a:t>
            </a:r>
            <a:endParaRPr lang="en-US" altLang="zh-TW" sz="32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541338" algn="just">
              <a:spcBef>
                <a:spcPts val="640"/>
              </a:spcBef>
              <a:buSzPts val="3200"/>
            </a:pPr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導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教師簽名或蓋章同意。</a:t>
            </a:r>
            <a:endParaRPr lang="zh-TW" altLang="en-US" sz="3200" b="1" dirty="0">
              <a:solidFill>
                <a:schemeClr val="dk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DFKai-SB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6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2646" y="1303034"/>
            <a:ext cx="86284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spcBef>
                <a:spcPts val="600"/>
              </a:spcBef>
              <a:buClr>
                <a:schemeClr val="dk1"/>
              </a:buClr>
              <a:buSzPts val="3200"/>
              <a:buFont typeface="+mj-lt"/>
              <a:buAutoNum type="arabicPeriod" startAt="5"/>
            </a:pPr>
            <a:r>
              <a:rPr lang="en-US" altLang="zh-TW" sz="3200" b="1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111.05.19實習分享會當日須繳交出勤紀錄(</a:t>
            </a:r>
            <a:r>
              <a:rPr lang="en-US" altLang="zh-TW" sz="3200" b="1" dirty="0" err="1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可影印或拍照列印紙本</a:t>
            </a:r>
            <a:r>
              <a:rPr lang="en-US" altLang="zh-TW" sz="3200" b="1" dirty="0">
                <a:solidFill>
                  <a:schemeClr val="dk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DFKai-SB"/>
              </a:rPr>
              <a:t>) 。</a:t>
            </a:r>
          </a:p>
          <a:p>
            <a:pPr marL="514350" lvl="0" indent="-514350" algn="just">
              <a:spcBef>
                <a:spcPts val="600"/>
              </a:spcBef>
              <a:buClr>
                <a:srgbClr val="FF0000"/>
              </a:buClr>
              <a:buSzPts val="3200"/>
              <a:buFont typeface="+mj-lt"/>
              <a:buAutoNum type="arabicPeriod" startAt="5"/>
            </a:pP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實習生休假應依實習機構規定辦理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，實習期間若遇實習機構非放假日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如：勞動節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，應給予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實習生休假。</a:t>
            </a:r>
          </a:p>
          <a:p>
            <a:pPr marL="514350" lvl="0" indent="-514350" algn="just">
              <a:spcBef>
                <a:spcPts val="600"/>
              </a:spcBef>
              <a:buSzPts val="3200"/>
              <a:buFont typeface="+mj-lt"/>
              <a:buAutoNum type="arabicPeriod" startAt="5"/>
            </a:pP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實習期間如遇颱風等不可抗拒之天災，則依行政院人事行政總處公告或實習機構規定辦理。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518013" y="1388329"/>
            <a:ext cx="814933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514350" lvl="0" indent="-514350" algn="just">
              <a:spcBef>
                <a:spcPts val="640"/>
              </a:spcBef>
              <a:buSzPts val="3200"/>
              <a:buFont typeface="+mj-lt"/>
              <a:buAutoNum type="arabicPeriod" startAt="8"/>
              <a:tabLst>
                <a:tab pos="7983538" algn="l"/>
              </a:tabLst>
            </a:pP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111.03.24(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週四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舉辦實習期中返校座談會，</a:t>
            </a:r>
            <a:r>
              <a:rPr lang="zh-TW" altLang="zh-TW" b="1" dirty="0"/>
              <a:t>本系將統一發函通知實習機構</a:t>
            </a:r>
            <a:r>
              <a:rPr lang="zh-HK" altLang="zh-TW" b="1" dirty="0"/>
              <a:t>予</a:t>
            </a:r>
            <a:r>
              <a:rPr lang="zh-TW" altLang="zh-TW" b="1" dirty="0"/>
              <a:t>以</a:t>
            </a:r>
            <a:r>
              <a:rPr lang="zh-HK" altLang="zh-TW" b="1" dirty="0"/>
              <a:t>實習生</a:t>
            </a:r>
            <a:r>
              <a:rPr lang="zh-TW" altLang="zh-TW" b="1" dirty="0"/>
              <a:t>休</a:t>
            </a:r>
            <a:r>
              <a:rPr lang="zh-HK" altLang="zh-TW" b="1" dirty="0"/>
              <a:t>假返校，以配合實習期中返校</a:t>
            </a:r>
            <a:r>
              <a:rPr lang="zh-HK" altLang="zh-TW" b="1" dirty="0" smtClean="0"/>
              <a:t>座談</a:t>
            </a:r>
            <a:r>
              <a:rPr lang="zh-TW" altLang="en-US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 algn="just">
              <a:spcBef>
                <a:spcPts val="640"/>
              </a:spcBef>
              <a:buSzPts val="3200"/>
              <a:buFont typeface="+mj-lt"/>
              <a:buAutoNum type="arabicPeriod" startAt="8"/>
              <a:tabLst>
                <a:tab pos="7620000" algn="l"/>
              </a:tabLst>
            </a:pPr>
            <a:r>
              <a:rPr lang="en-US" altLang="zh-TW" b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如屬勞動部指定適用彈性工時之行業的有支薪實習生，經學生同意後，得依勞動基準法之規定另行約定實習時數之分配，不適用前項之約定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 algn="dist">
              <a:spcBef>
                <a:spcPts val="640"/>
              </a:spcBef>
              <a:buSzPts val="3200"/>
              <a:buFont typeface="+mj-lt"/>
              <a:buAutoNum type="arabicPeriod" startAt="8"/>
              <a:tabLst>
                <a:tab pos="7983538" algn="l"/>
              </a:tabLst>
            </a:pPr>
            <a:endParaRPr lang="en-US" altLang="zh-TW" b="1" dirty="0" smtClean="0">
              <a:latin typeface="Times New Roman" pitchFamily="18" charset="0"/>
              <a:cs typeface="Times New Roman" pitchFamily="18" charset="0"/>
            </a:endParaRPr>
          </a:p>
          <a:p>
            <a:pPr marL="717550" marR="0" lvl="0" indent="-514350" algn="di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 startAt="8"/>
            </a:pPr>
            <a:endParaRPr sz="3200" b="1" i="0" u="none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7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518013" y="1388329"/>
            <a:ext cx="8149332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514350" lvl="0" indent="-514350" algn="just">
              <a:spcBef>
                <a:spcPts val="640"/>
              </a:spcBef>
              <a:buSzPts val="3200"/>
              <a:buFont typeface="+mj-lt"/>
              <a:buAutoNum type="arabicPeriod" startAt="10"/>
              <a:tabLst>
                <a:tab pos="7983538" algn="l"/>
              </a:tabLst>
            </a:pP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若實習機構因受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疫情影響需暫停學生實習，或無法履行實習合約內容，或是實習生因居家管理、隔離治療等因素而無法依正常時程實習，則依照</a:t>
            </a:r>
            <a:r>
              <a:rPr lang="zh-TW" altLang="zh-TW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「弘光科技大學針對新型冠狀病毒肺炎疫情校外實習因應方案」</a:t>
            </a:r>
            <a:r>
              <a:rPr lang="zh-TW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辦理。</a:t>
            </a:r>
            <a:endParaRPr lang="zh-TW" altLang="en-US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14350" indent="-514350" algn="dist">
              <a:spcBef>
                <a:spcPts val="640"/>
              </a:spcBef>
              <a:buSzPts val="3200"/>
              <a:buFont typeface="+mj-lt"/>
              <a:buAutoNum type="arabicPeriod" startAt="8"/>
              <a:tabLst>
                <a:tab pos="7983538" algn="l"/>
              </a:tabLst>
            </a:pPr>
            <a:endParaRPr lang="en-US" altLang="zh-TW" b="1" dirty="0" smtClean="0">
              <a:latin typeface="Times New Roman" pitchFamily="18" charset="0"/>
              <a:cs typeface="Times New Roman" pitchFamily="18" charset="0"/>
            </a:endParaRPr>
          </a:p>
          <a:p>
            <a:pPr marL="717550" marR="0" lvl="0" indent="-514350" algn="di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+mj-lt"/>
              <a:buAutoNum type="arabicPeriod" startAt="8"/>
            </a:pPr>
            <a:endParaRPr sz="3200" b="1" i="0" u="none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DFKai-SB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8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432562" y="1641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FKai-SB"/>
              <a:buNone/>
            </a:pPr>
            <a:r>
              <a:rPr lang="zh-TW" altLang="en-US" b="1" dirty="0" smtClean="0">
                <a:solidFill>
                  <a:srgbClr val="0000CC"/>
                </a:solidFill>
              </a:rPr>
              <a:t>實習生</a:t>
            </a:r>
            <a:r>
              <a:rPr lang="en-US" sz="4400" b="1" i="0" u="none" dirty="0" err="1" smtClean="0">
                <a:solidFill>
                  <a:srgbClr val="0000CC"/>
                </a:solidFill>
                <a:latin typeface="DFKai-SB"/>
                <a:ea typeface="DFKai-SB"/>
                <a:cs typeface="DFKai-SB"/>
                <a:sym typeface="DFKai-SB"/>
              </a:rPr>
              <a:t>請假</a:t>
            </a:r>
            <a:endParaRPr b="1" dirty="0">
              <a:solidFill>
                <a:srgbClr val="0000CC"/>
              </a:solidFill>
            </a:endParaRPr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1"/>
          </p:nvPr>
        </p:nvSpPr>
        <p:spPr>
          <a:xfrm>
            <a:off x="179388" y="1342292"/>
            <a:ext cx="8589474" cy="3672840"/>
          </a:xfrm>
          <a:prstGeom prst="rect">
            <a:avLst/>
          </a:prstGeom>
          <a:solidFill>
            <a:schemeClr val="lt2">
              <a:alpha val="65490"/>
            </a:schemeClr>
          </a:solidFill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987425" lvl="1" indent="-530225" algn="just">
              <a:spcBef>
                <a:spcPts val="6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請假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實習生一律填寫</a:t>
            </a:r>
            <a:r>
              <a:rPr lang="zh-TW" altLang="zh-TW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實習請假三聯單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（詳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如</a:t>
            </a:r>
            <a:r>
              <a:rPr lang="zh-TW" altLang="en-US" sz="3200" b="1" dirty="0" smtClean="0">
                <a:latin typeface="Times New Roman" pitchFamily="18" charset="0"/>
                <a:cs typeface="Times New Roman" pitchFamily="18" charset="0"/>
              </a:rPr>
              <a:t>實習手冊Ｐ</a:t>
            </a:r>
            <a:r>
              <a:rPr lang="en-US" altLang="zh-TW" sz="3200" b="1" smtClean="0"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zh-TW" altLang="zh-TW" sz="3200" b="1" smtClean="0">
                <a:latin typeface="Times New Roman" pitchFamily="18" charset="0"/>
                <a:cs typeface="Times New Roman" pitchFamily="18" charset="0"/>
              </a:rPr>
              <a:t>），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或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依</a:t>
            </a:r>
            <a:r>
              <a:rPr lang="zh-TW" altLang="en-US" sz="3200" b="1" dirty="0" smtClean="0">
                <a:latin typeface="Times New Roman" pitchFamily="18" charset="0"/>
                <a:cs typeface="Times New Roman" pitchFamily="18" charset="0"/>
              </a:rPr>
              <a:t>實習機構</a:t>
            </a: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請假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程序辦理。</a:t>
            </a:r>
          </a:p>
          <a:p>
            <a:pPr marL="987425" lvl="1" indent="-530225" algn="just">
              <a:spcBef>
                <a:spcPts val="6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未按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手續辦理請假或未准假前而離開工作單位者，以</a:t>
            </a:r>
            <a:r>
              <a:rPr lang="zh-TW" altLang="zh-TW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曠班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論。</a:t>
            </a:r>
          </a:p>
          <a:p>
            <a:pPr marL="987425" lvl="1" indent="-530225" algn="just">
              <a:spcBef>
                <a:spcPts val="600"/>
              </a:spcBef>
              <a:spcAft>
                <a:spcPts val="600"/>
              </a:spcAft>
              <a:buSzPts val="3100"/>
              <a:buFont typeface="+mj-lt"/>
              <a:buAutoNum type="arabicPeriod"/>
            </a:pPr>
            <a:r>
              <a:rPr lang="zh-TW" altLang="zh-TW" sz="3200" b="1" dirty="0" smtClean="0">
                <a:latin typeface="Times New Roman" pitchFamily="18" charset="0"/>
                <a:cs typeface="Times New Roman" pitchFamily="18" charset="0"/>
              </a:rPr>
              <a:t>實習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因故</a:t>
            </a:r>
            <a:r>
              <a:rPr lang="zh-TW" altLang="zh-TW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未達實習總時數三分之二</a:t>
            </a:r>
            <a:r>
              <a:rPr lang="zh-TW" altLang="zh-TW" sz="3200" b="1" dirty="0">
                <a:latin typeface="Times New Roman" pitchFamily="18" charset="0"/>
                <a:cs typeface="Times New Roman" pitchFamily="18" charset="0"/>
              </a:rPr>
              <a:t>時，須重新實習。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idx="11"/>
          </p:nvPr>
        </p:nvSpPr>
        <p:spPr>
          <a:xfrm>
            <a:off x="8006862" y="0"/>
            <a:ext cx="1137138" cy="365125"/>
          </a:xfrm>
          <a:solidFill>
            <a:schemeClr val="tx2">
              <a:lumMod val="25000"/>
            </a:schemeClr>
          </a:solidFill>
        </p:spPr>
        <p:txBody>
          <a:bodyPr/>
          <a:lstStyle/>
          <a:p>
            <a:pPr algn="ctr"/>
            <a:fld id="{0750D5B2-DE83-425D-8AE1-455B44D1CBF4}" type="slidenum">
              <a:rPr lang="zh-TW" altLang="en-US" smtClean="0">
                <a:solidFill>
                  <a:schemeClr val="bg1"/>
                </a:solidFill>
              </a:rPr>
              <a:pPr algn="ctr"/>
              <a:t>9</a:t>
            </a:fld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佈景主題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佈景主題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佈景主題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佈景主題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佈景主題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佈景主題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佈景主題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佈景主題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佈景主題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佈景主題2">
  <a:themeElements>
    <a:clrScheme name="行雲流水">
      <a:dk1>
        <a:srgbClr val="000000"/>
      </a:dk1>
      <a:lt1>
        <a:srgbClr val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2062</Words>
  <Application>Microsoft Office PowerPoint</Application>
  <PresentationFormat>如螢幕大小 (4:3)</PresentationFormat>
  <Paragraphs>216</Paragraphs>
  <Slides>36</Slides>
  <Notes>25</Notes>
  <HiddenSlides>2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11</vt:i4>
      </vt:variant>
      <vt:variant>
        <vt:lpstr>投影片標題</vt:lpstr>
      </vt:variant>
      <vt:variant>
        <vt:i4>36</vt:i4>
      </vt:variant>
    </vt:vector>
  </HeadingPairs>
  <TitlesOfParts>
    <vt:vector size="55" baseType="lpstr">
      <vt:lpstr>標楷體</vt:lpstr>
      <vt:lpstr>Calibri</vt:lpstr>
      <vt:lpstr>Wingdings</vt:lpstr>
      <vt:lpstr>Tahoma</vt:lpstr>
      <vt:lpstr>Noto Sans Symbols</vt:lpstr>
      <vt:lpstr>Times New Roman</vt:lpstr>
      <vt:lpstr>Arial</vt:lpstr>
      <vt:lpstr>標楷體</vt:lpstr>
      <vt:lpstr>佈景主題2</vt:lpstr>
      <vt:lpstr>1_佈景主題2</vt:lpstr>
      <vt:lpstr>2_佈景主題2</vt:lpstr>
      <vt:lpstr>3_佈景主題2</vt:lpstr>
      <vt:lpstr>4_佈景主題2</vt:lpstr>
      <vt:lpstr>5_佈景主題2</vt:lpstr>
      <vt:lpstr>6_佈景主題2</vt:lpstr>
      <vt:lpstr>7_佈景主題2</vt:lpstr>
      <vt:lpstr>8_佈景主題2</vt:lpstr>
      <vt:lpstr>9_佈景主題2</vt:lpstr>
      <vt:lpstr>10_佈景主題2</vt:lpstr>
      <vt:lpstr>學生實習行前說明會</vt:lpstr>
      <vt:lpstr>實習重要時程</vt:lpstr>
      <vt:lpstr>校外租屋安全注意事項</vt:lpstr>
      <vt:lpstr>實習生實習須知</vt:lpstr>
      <vt:lpstr>出勤注意事項</vt:lpstr>
      <vt:lpstr>PowerPoint 簡報</vt:lpstr>
      <vt:lpstr>PowerPoint 簡報</vt:lpstr>
      <vt:lpstr>PowerPoint 簡報</vt:lpstr>
      <vt:lpstr>實習生請假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補實習辦法</vt:lpstr>
      <vt:lpstr>不同假別之補實習</vt:lpstr>
      <vt:lpstr>PowerPoint 簡報</vt:lpstr>
      <vt:lpstr>實習期間保險</vt:lpstr>
      <vt:lpstr>實習月誌、心得反思及實習報告 撰寫上傳說明</vt:lpstr>
      <vt:lpstr>上傳至E-Portfolio操作流程</vt:lpstr>
      <vt:lpstr>實習報告</vt:lpstr>
      <vt:lpstr>PowerPoint 簡報</vt:lpstr>
      <vt:lpstr>實習總成績計算方式</vt:lpstr>
      <vt:lpstr>實習獎勵</vt:lpstr>
      <vt:lpstr>實習懲戒</vt:lpstr>
      <vt:lpstr>其他重要事項</vt:lpstr>
      <vt:lpstr>PowerPoint 簡報</vt:lpstr>
      <vt:lpstr>實習重大事件、突發狀況 及通報 </vt:lpstr>
      <vt:lpstr>實習突發狀況及通報</vt:lpstr>
      <vt:lpstr>性侵害、性騷擾、性霸凌 說明 </vt:lpstr>
      <vt:lpstr>實習遇到「性侵害、性騷擾、性霸凌」怎麼辦？</vt:lpstr>
      <vt:lpstr>保全證據</vt:lpstr>
      <vt:lpstr>性侵害、性騷擾或性霸凌處理流程圖</vt:lpstr>
      <vt:lpstr>實習期間碰到性騷擾怎麼辦？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109學年度健康事業管理系(所) 學生實習行前說明會</dc:title>
  <dc:creator>user</dc:creator>
  <cp:lastModifiedBy>user01</cp:lastModifiedBy>
  <cp:revision>63</cp:revision>
  <cp:lastPrinted>2022-01-05T06:44:35Z</cp:lastPrinted>
  <dcterms:modified xsi:type="dcterms:W3CDTF">2022-01-07T02:19:31Z</dcterms:modified>
</cp:coreProperties>
</file>