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63.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charts/chart2.xml" ContentType="application/vnd.openxmlformats-officedocument.drawingml.chart+xml"/>
  <Override PartName="/ppt/theme/themeOverride35.xml" ContentType="application/vnd.openxmlformats-officedocument.themeOverride+xml"/>
  <Override PartName="/ppt/notesSlides/notesSlide3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6.xml" ContentType="application/vnd.openxmlformats-officedocument.themeOverride+xml"/>
  <Override PartName="/ppt/tags/tag64.xml" ContentType="application/vnd.openxmlformats-officedocument.presentationml.tags+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40"/>
  </p:notesMasterIdLst>
  <p:handoutMasterIdLst>
    <p:handoutMasterId r:id="rId41"/>
  </p:handoutMasterIdLst>
  <p:sldIdLst>
    <p:sldId id="388" r:id="rId3"/>
    <p:sldId id="392" r:id="rId4"/>
    <p:sldId id="340" r:id="rId5"/>
    <p:sldId id="432" r:id="rId6"/>
    <p:sldId id="310" r:id="rId7"/>
    <p:sldId id="412" r:id="rId8"/>
    <p:sldId id="400" r:id="rId9"/>
    <p:sldId id="413" r:id="rId10"/>
    <p:sldId id="425" r:id="rId11"/>
    <p:sldId id="341" r:id="rId12"/>
    <p:sldId id="266" r:id="rId13"/>
    <p:sldId id="408" r:id="rId14"/>
    <p:sldId id="409" r:id="rId15"/>
    <p:sldId id="394" r:id="rId16"/>
    <p:sldId id="411" r:id="rId17"/>
    <p:sldId id="414" r:id="rId18"/>
    <p:sldId id="257" r:id="rId19"/>
    <p:sldId id="415" r:id="rId20"/>
    <p:sldId id="416" r:id="rId21"/>
    <p:sldId id="417" r:id="rId22"/>
    <p:sldId id="418" r:id="rId23"/>
    <p:sldId id="302" r:id="rId24"/>
    <p:sldId id="391" r:id="rId25"/>
    <p:sldId id="286" r:id="rId26"/>
    <p:sldId id="284" r:id="rId27"/>
    <p:sldId id="421" r:id="rId28"/>
    <p:sldId id="422" r:id="rId29"/>
    <p:sldId id="407" r:id="rId30"/>
    <p:sldId id="430" r:id="rId31"/>
    <p:sldId id="396" r:id="rId32"/>
    <p:sldId id="431" r:id="rId33"/>
    <p:sldId id="264" r:id="rId34"/>
    <p:sldId id="426" r:id="rId35"/>
    <p:sldId id="315" r:id="rId36"/>
    <p:sldId id="428" r:id="rId37"/>
    <p:sldId id="429" r:id="rId38"/>
    <p:sldId id="262" r:id="rId39"/>
  </p:sldIdLst>
  <p:sldSz cx="9144000" cy="5143500" type="screen16x9"/>
  <p:notesSz cx="6735763" cy="9866313"/>
  <p:custDataLst>
    <p:tags r:id="rId42"/>
  </p:custDataLst>
  <p:defaultTextStyle>
    <a:defPPr>
      <a:defRPr lang="zh-CN"/>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330"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660" algn="l" defTabSz="913130" rtl="0" eaLnBrk="1" latinLnBrk="0" hangingPunct="1">
      <a:defRPr sz="1800" kern="1200">
        <a:solidFill>
          <a:schemeClr val="tx1"/>
        </a:solidFill>
        <a:latin typeface="+mn-lt"/>
        <a:ea typeface="+mn-ea"/>
        <a:cs typeface="+mn-cs"/>
      </a:defRPr>
    </a:lvl7pPr>
    <a:lvl8pPr marL="3197225" algn="l" defTabSz="913130" rtl="0" eaLnBrk="1" latinLnBrk="0" hangingPunct="1">
      <a:defRPr sz="1800" kern="1200">
        <a:solidFill>
          <a:schemeClr val="tx1"/>
        </a:solidFill>
        <a:latin typeface="+mn-lt"/>
        <a:ea typeface="+mn-ea"/>
        <a:cs typeface="+mn-cs"/>
      </a:defRPr>
    </a:lvl8pPr>
    <a:lvl9pPr marL="3653790" algn="l" defTabSz="9131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EB49BF62-96C0-47B9-985D-7436201D4A66}">
          <p14:sldIdLst>
            <p14:sldId id="388"/>
            <p14:sldId id="392"/>
            <p14:sldId id="340"/>
            <p14:sldId id="432"/>
            <p14:sldId id="310"/>
            <p14:sldId id="412"/>
            <p14:sldId id="400"/>
            <p14:sldId id="413"/>
            <p14:sldId id="425"/>
            <p14:sldId id="341"/>
            <p14:sldId id="266"/>
            <p14:sldId id="408"/>
            <p14:sldId id="409"/>
            <p14:sldId id="394"/>
            <p14:sldId id="411"/>
            <p14:sldId id="414"/>
            <p14:sldId id="257"/>
            <p14:sldId id="415"/>
            <p14:sldId id="416"/>
            <p14:sldId id="417"/>
            <p14:sldId id="418"/>
            <p14:sldId id="302"/>
            <p14:sldId id="391"/>
            <p14:sldId id="286"/>
            <p14:sldId id="284"/>
            <p14:sldId id="421"/>
            <p14:sldId id="422"/>
          </p14:sldIdLst>
        </p14:section>
        <p14:section name="未命名的章節" id="{97838AB1-D9C1-4D1B-9604-245C1CE65D15}">
          <p14:sldIdLst>
            <p14:sldId id="407"/>
            <p14:sldId id="430"/>
            <p14:sldId id="396"/>
            <p14:sldId id="431"/>
            <p14:sldId id="264"/>
            <p14:sldId id="426"/>
            <p14:sldId id="315"/>
            <p14:sldId id="428"/>
            <p14:sldId id="429"/>
            <p14:sldId id="262"/>
          </p14:sldIdLst>
        </p14:section>
      </p14:sectionLst>
    </p:ext>
    <p:ext uri="{EFAFB233-063F-42B5-8137-9DF3F51BA10A}">
      <p15:sldGuideLst xmlns:p15="http://schemas.microsoft.com/office/powerpoint/2012/main">
        <p15:guide id="1" orient="horz" pos="1626">
          <p15:clr>
            <a:srgbClr val="A4A3A4"/>
          </p15:clr>
        </p15:guide>
        <p15:guide id="2" pos="290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8684A"/>
    <a:srgbClr val="BA8D2D"/>
    <a:srgbClr val="293247"/>
    <a:srgbClr val="F7EFCA"/>
    <a:srgbClr val="44546A"/>
    <a:srgbClr val="EAEAEA"/>
    <a:srgbClr val="018FBB"/>
    <a:srgbClr val="01B5ED"/>
    <a:srgbClr val="35E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6" autoAdjust="0"/>
    <p:restoredTop sz="96314" autoAdjust="0"/>
  </p:normalViewPr>
  <p:slideViewPr>
    <p:cSldViewPr>
      <p:cViewPr>
        <p:scale>
          <a:sx n="100" d="100"/>
          <a:sy n="100" d="100"/>
        </p:scale>
        <p:origin x="384" y="-300"/>
      </p:cViewPr>
      <p:guideLst>
        <p:guide orient="horz" pos="1626"/>
        <p:guide pos="2904"/>
      </p:guideLst>
    </p:cSldViewPr>
  </p:slideViewPr>
  <p:notesTextViewPr>
    <p:cViewPr>
      <p:scale>
        <a:sx n="1" d="1"/>
        <a:sy n="1" d="1"/>
      </p:scale>
      <p:origin x="0" y="0"/>
    </p:cViewPr>
  </p:notesTextViewPr>
  <p:sorterViewPr>
    <p:cViewPr>
      <p:scale>
        <a:sx n="34" d="100"/>
        <a:sy n="34" d="100"/>
      </p:scale>
      <p:origin x="0" y="0"/>
    </p:cViewPr>
  </p:sorterViewPr>
  <p:notesViewPr>
    <p:cSldViewPr>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0.223\22.&#37291;&#31649;&#24107;&#31435;&#27861;&#25512;&#21205;&#22996;&#21729;&#26371;\8_&#21839;&#21367;&#35519;&#26597;\&#22294;&#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0655992415664"/>
          <c:y val="6.0172958293409635E-2"/>
          <c:w val="0.82318173439022468"/>
          <c:h val="0.74573806552707245"/>
        </c:manualLayout>
      </c:layout>
      <c:barChart>
        <c:barDir val="col"/>
        <c:grouping val="clustered"/>
        <c:varyColors val="1"/>
        <c:ser>
          <c:idx val="0"/>
          <c:order val="0"/>
          <c:tx>
            <c:strRef>
              <c:f>層級別!$A$4</c:f>
              <c:strCache>
                <c:ptCount val="1"/>
                <c:pt idx="0">
                  <c:v>N=140</c:v>
                </c:pt>
              </c:strCache>
            </c:strRef>
          </c:tx>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ACA-4E65-BDB7-46D7AC859917}"/>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ACA-4E65-BDB7-46D7AC859917}"/>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ACA-4E65-BDB7-46D7AC859917}"/>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ACA-4E65-BDB7-46D7AC859917}"/>
              </c:ext>
            </c:extLst>
          </c:dPt>
          <c:cat>
            <c:strRef>
              <c:f>層級別!$B$3:$E$3</c:f>
              <c:strCache>
                <c:ptCount val="4"/>
                <c:pt idx="0">
                  <c:v>醫學中心</c:v>
                </c:pt>
                <c:pt idx="1">
                  <c:v>區域醫院</c:v>
                </c:pt>
                <c:pt idx="2">
                  <c:v>地區教學醫院</c:v>
                </c:pt>
                <c:pt idx="3">
                  <c:v>地區醫院</c:v>
                </c:pt>
              </c:strCache>
            </c:strRef>
          </c:cat>
          <c:val>
            <c:numRef>
              <c:f>層級別!$B$4:$E$4</c:f>
              <c:numCache>
                <c:formatCode>0_ </c:formatCode>
                <c:ptCount val="4"/>
                <c:pt idx="0">
                  <c:v>9</c:v>
                </c:pt>
                <c:pt idx="1">
                  <c:v>38</c:v>
                </c:pt>
                <c:pt idx="2">
                  <c:v>16</c:v>
                </c:pt>
                <c:pt idx="3">
                  <c:v>77</c:v>
                </c:pt>
              </c:numCache>
            </c:numRef>
          </c:val>
          <c:extLst>
            <c:ext xmlns:c16="http://schemas.microsoft.com/office/drawing/2014/chart" uri="{C3380CC4-5D6E-409C-BE32-E72D297353CC}">
              <c16:uniqueId val="{00000000-CEBD-4C59-A118-B7D1F4E1EEC9}"/>
            </c:ext>
          </c:extLst>
        </c:ser>
        <c:dLbls>
          <c:showLegendKey val="0"/>
          <c:showVal val="0"/>
          <c:showCatName val="0"/>
          <c:showSerName val="0"/>
          <c:showPercent val="0"/>
          <c:showBubbleSize val="0"/>
        </c:dLbls>
        <c:gapWidth val="100"/>
        <c:overlap val="-24"/>
        <c:axId val="111195136"/>
        <c:axId val="6705088"/>
      </c:barChart>
      <c:catAx>
        <c:axId val="111195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華康正顏楷體W5" panose="03000509000000000000" pitchFamily="65" charset="-120"/>
                <a:ea typeface="華康正顏楷體W5" panose="03000509000000000000" pitchFamily="65" charset="-120"/>
                <a:cs typeface="+mn-cs"/>
              </a:defRPr>
            </a:pPr>
            <a:endParaRPr lang="zh-TW"/>
          </a:p>
        </c:txPr>
        <c:crossAx val="6705088"/>
        <c:crosses val="autoZero"/>
        <c:auto val="1"/>
        <c:lblAlgn val="ctr"/>
        <c:lblOffset val="100"/>
        <c:noMultiLvlLbl val="0"/>
      </c:catAx>
      <c:valAx>
        <c:axId val="6705088"/>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華康正顏楷體W5" panose="03000509000000000000" pitchFamily="65" charset="-120"/>
                <a:ea typeface="華康正顏楷體W5" panose="03000509000000000000" pitchFamily="65" charset="-120"/>
                <a:cs typeface="+mn-cs"/>
              </a:defRPr>
            </a:pPr>
            <a:endParaRPr lang="zh-TW"/>
          </a:p>
        </c:txPr>
        <c:crossAx val="111195136"/>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華康正顏楷體W5" panose="03000509000000000000" pitchFamily="65" charset="-120"/>
                <a:ea typeface="華康正顏楷體W5" panose="03000509000000000000" pitchFamily="65" charset="-120"/>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sz="1600">
          <a:latin typeface="華康正顏楷體W5" panose="03000509000000000000" pitchFamily="65" charset="-120"/>
          <a:ea typeface="華康正顏楷體W5" panose="03000509000000000000" pitchFamily="65" charset="-120"/>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EBF00"/>
              </a:solidFill>
              <a:ln w="19050">
                <a:solidFill>
                  <a:schemeClr val="lt1"/>
                </a:solidFill>
              </a:ln>
              <a:effectLst/>
            </c:spPr>
            <c:extLst>
              <c:ext xmlns:c16="http://schemas.microsoft.com/office/drawing/2014/chart" uri="{C3380CC4-5D6E-409C-BE32-E72D297353CC}">
                <c16:uniqueId val="{00000001-6D23-49DD-B36C-F74C08508B56}"/>
              </c:ext>
            </c:extLst>
          </c:dPt>
          <c:dPt>
            <c:idx val="1"/>
            <c:bubble3D val="0"/>
            <c:spPr>
              <a:solidFill>
                <a:srgbClr val="105A80"/>
              </a:solidFill>
              <a:ln w="19050">
                <a:solidFill>
                  <a:schemeClr val="lt1"/>
                </a:solidFill>
              </a:ln>
              <a:effectLst/>
            </c:spPr>
            <c:extLst>
              <c:ext xmlns:c16="http://schemas.microsoft.com/office/drawing/2014/chart" uri="{C3380CC4-5D6E-409C-BE32-E72D297353CC}">
                <c16:uniqueId val="{00000003-6D23-49DD-B36C-F74C08508B56}"/>
              </c:ext>
            </c:extLst>
          </c:dPt>
          <c:dPt>
            <c:idx val="2"/>
            <c:bubble3D val="0"/>
            <c:spPr>
              <a:solidFill>
                <a:srgbClr val="FEBF00"/>
              </a:solidFill>
              <a:ln w="19050">
                <a:solidFill>
                  <a:schemeClr val="lt1"/>
                </a:solidFill>
              </a:ln>
              <a:effectLst/>
            </c:spPr>
            <c:extLst>
              <c:ext xmlns:c16="http://schemas.microsoft.com/office/drawing/2014/chart" uri="{C3380CC4-5D6E-409C-BE32-E72D297353CC}">
                <c16:uniqueId val="{00000005-6D23-49DD-B36C-F74C08508B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23-49DD-B36C-F74C08508B56}"/>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6D23-49DD-B36C-F74C08508B56}"/>
              </c:ext>
            </c:extLst>
          </c:dPt>
          <c:cat>
            <c:strRef>
              <c:f>Sheet1!$A$2:$A$3</c:f>
              <c:strCache>
                <c:ptCount val="2"/>
                <c:pt idx="0">
                  <c:v>1st Qtr</c:v>
                </c:pt>
                <c:pt idx="1">
                  <c:v>2nd Qtr</c:v>
                </c:pt>
              </c:strCache>
            </c:strRef>
          </c:cat>
          <c:val>
            <c:numRef>
              <c:f>Sheet1!$B$2:$B$3</c:f>
              <c:numCache>
                <c:formatCode>General</c:formatCode>
                <c:ptCount val="2"/>
                <c:pt idx="0">
                  <c:v>2</c:v>
                </c:pt>
                <c:pt idx="1">
                  <c:v>3.2</c:v>
                </c:pt>
              </c:numCache>
            </c:numRef>
          </c:val>
          <c:extLst>
            <c:ext xmlns:c16="http://schemas.microsoft.com/office/drawing/2014/chart" uri="{C3380CC4-5D6E-409C-BE32-E72D297353CC}">
              <c16:uniqueId val="{0000000A-6D23-49DD-B36C-F74C08508B56}"/>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showDLblsOverMax val="0"/>
  </c:chart>
  <c:spPr>
    <a:noFill/>
    <a:ln>
      <a:noFill/>
    </a:ln>
    <a:effectLst/>
  </c:spPr>
  <c:txPr>
    <a:bodyPr/>
    <a:lstStyle/>
    <a:p>
      <a:pPr>
        <a:defRPr lang="zh-CN">
          <a:solidFill>
            <a:schemeClr val="bg1"/>
          </a:solidFill>
          <a:latin typeface="思源宋体 CN Light" panose="02020300000000000000" pitchFamily="18" charset="-122"/>
          <a:ea typeface="思源宋体 CN Light" panose="02020300000000000000" pitchFamily="18" charset="-122"/>
          <a:cs typeface="+mn-ea"/>
          <a:sym typeface="思源宋体 CN Light" panose="02020300000000000000" pitchFamily="18" charset="-122"/>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高階醫務管理師</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華康正顏楷體W5" panose="03000509000000000000" pitchFamily="65" charset="-120"/>
                    <a:ea typeface="華康正顏楷體W5" panose="03000509000000000000" pitchFamily="65" charset="-120"/>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證照獎金</c:v>
                </c:pt>
                <c:pt idx="1">
                  <c:v>優先取得升遷機會</c:v>
                </c:pt>
                <c:pt idx="2">
                  <c:v>提高薪資</c:v>
                </c:pt>
                <c:pt idx="3">
                  <c:v>職務/專業加給</c:v>
                </c:pt>
                <c:pt idx="4">
                  <c:v>績效獎金</c:v>
                </c:pt>
              </c:strCache>
            </c:strRef>
          </c:cat>
          <c:val>
            <c:numRef>
              <c:f>Sheet1!$B$2:$B$6</c:f>
              <c:numCache>
                <c:formatCode>General</c:formatCode>
                <c:ptCount val="5"/>
                <c:pt idx="0">
                  <c:v>24</c:v>
                </c:pt>
                <c:pt idx="1">
                  <c:v>19</c:v>
                </c:pt>
                <c:pt idx="2">
                  <c:v>13</c:v>
                </c:pt>
                <c:pt idx="3">
                  <c:v>10</c:v>
                </c:pt>
                <c:pt idx="4">
                  <c:v>8</c:v>
                </c:pt>
              </c:numCache>
            </c:numRef>
          </c:val>
          <c:extLst>
            <c:ext xmlns:c16="http://schemas.microsoft.com/office/drawing/2014/chart" uri="{C3380CC4-5D6E-409C-BE32-E72D297353CC}">
              <c16:uniqueId val="{00000000-8791-4311-8BF1-F0F44A82927E}"/>
            </c:ext>
          </c:extLst>
        </c:ser>
        <c:ser>
          <c:idx val="1"/>
          <c:order val="1"/>
          <c:tx>
            <c:strRef>
              <c:f>Sheet1!$C$1</c:f>
              <c:strCache>
                <c:ptCount val="1"/>
                <c:pt idx="0">
                  <c:v>醫務管理師</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8791-4311-8BF1-F0F44A82927E}"/>
              </c:ext>
            </c:extLst>
          </c:dPt>
          <c:dPt>
            <c:idx val="1"/>
            <c:invertIfNegative val="0"/>
            <c:bubble3D val="0"/>
            <c:extLst>
              <c:ext xmlns:c16="http://schemas.microsoft.com/office/drawing/2014/chart" uri="{C3380CC4-5D6E-409C-BE32-E72D297353CC}">
                <c16:uniqueId val="{00000002-8791-4311-8BF1-F0F44A82927E}"/>
              </c:ext>
            </c:extLst>
          </c:dPt>
          <c:dPt>
            <c:idx val="2"/>
            <c:invertIfNegative val="0"/>
            <c:bubble3D val="0"/>
            <c:extLst>
              <c:ext xmlns:c16="http://schemas.microsoft.com/office/drawing/2014/chart" uri="{C3380CC4-5D6E-409C-BE32-E72D297353CC}">
                <c16:uniqueId val="{00000003-8791-4311-8BF1-F0F44A82927E}"/>
              </c:ext>
            </c:extLst>
          </c:dPt>
          <c:dLbls>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華康正顏楷體W5" panose="03000509000000000000" pitchFamily="65" charset="-120"/>
                    <a:ea typeface="華康正顏楷體W5" panose="03000509000000000000" pitchFamily="65" charset="-120"/>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證照獎金</c:v>
                </c:pt>
                <c:pt idx="1">
                  <c:v>優先取得升遷機會</c:v>
                </c:pt>
                <c:pt idx="2">
                  <c:v>提高薪資</c:v>
                </c:pt>
                <c:pt idx="3">
                  <c:v>職務/專業加給</c:v>
                </c:pt>
                <c:pt idx="4">
                  <c:v>績效獎金</c:v>
                </c:pt>
              </c:strCache>
            </c:strRef>
          </c:cat>
          <c:val>
            <c:numRef>
              <c:f>Sheet1!$C$2:$C$6</c:f>
              <c:numCache>
                <c:formatCode>General</c:formatCode>
                <c:ptCount val="5"/>
                <c:pt idx="0">
                  <c:v>27</c:v>
                </c:pt>
                <c:pt idx="1">
                  <c:v>15</c:v>
                </c:pt>
                <c:pt idx="2">
                  <c:v>15</c:v>
                </c:pt>
                <c:pt idx="3">
                  <c:v>14</c:v>
                </c:pt>
                <c:pt idx="4">
                  <c:v>7</c:v>
                </c:pt>
              </c:numCache>
            </c:numRef>
          </c:val>
          <c:extLst>
            <c:ext xmlns:c16="http://schemas.microsoft.com/office/drawing/2014/chart" uri="{C3380CC4-5D6E-409C-BE32-E72D297353CC}">
              <c16:uniqueId val="{00000004-8791-4311-8BF1-F0F44A82927E}"/>
            </c:ext>
          </c:extLst>
        </c:ser>
        <c:dLbls>
          <c:dLblPos val="outEnd"/>
          <c:showLegendKey val="0"/>
          <c:showVal val="1"/>
          <c:showCatName val="0"/>
          <c:showSerName val="0"/>
          <c:showPercent val="0"/>
          <c:showBubbleSize val="0"/>
        </c:dLbls>
        <c:gapWidth val="444"/>
        <c:overlap val="-90"/>
        <c:axId val="204638784"/>
        <c:axId val="1"/>
      </c:barChart>
      <c:catAx>
        <c:axId val="204638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華康正顏楷體W5" panose="03000509000000000000" pitchFamily="65" charset="-120"/>
                <a:ea typeface="華康正顏楷體W5" panose="03000509000000000000" pitchFamily="65" charset="-120"/>
                <a:cs typeface="+mn-cs"/>
              </a:defRPr>
            </a:pPr>
            <a:endParaRPr lang="zh-TW"/>
          </a:p>
        </c:txPr>
        <c:crossAx val="1"/>
        <c:crosses val="autoZero"/>
        <c:auto val="1"/>
        <c:lblAlgn val="ctr"/>
        <c:lblOffset val="100"/>
        <c:noMultiLvlLbl val="0"/>
      </c:catAx>
      <c:valAx>
        <c:axId val="1"/>
        <c:scaling>
          <c:orientation val="minMax"/>
        </c:scaling>
        <c:delete val="1"/>
        <c:axPos val="l"/>
        <c:numFmt formatCode="General" sourceLinked="1"/>
        <c:majorTickMark val="none"/>
        <c:minorTickMark val="none"/>
        <c:tickLblPos val="nextTo"/>
        <c:crossAx val="204638784"/>
        <c:crosses val="autoZero"/>
        <c:crossBetween val="between"/>
        <c:minorUnit val="1"/>
      </c:valAx>
      <c:spPr>
        <a:noFill/>
        <a:ln>
          <a:noFill/>
        </a:ln>
        <a:effectLst/>
      </c:spPr>
    </c:plotArea>
    <c:plotVisOnly val="1"/>
    <c:dispBlanksAs val="gap"/>
    <c:showDLblsOverMax val="0"/>
  </c:chart>
  <c:spPr>
    <a:noFill/>
    <a:ln>
      <a:noFill/>
    </a:ln>
    <a:effectLst/>
  </c:spPr>
  <c:txPr>
    <a:bodyPr/>
    <a:lstStyle/>
    <a:p>
      <a:pPr>
        <a:defRPr sz="1200">
          <a:latin typeface="華康正顏楷體W5" panose="03000509000000000000" pitchFamily="65" charset="-120"/>
          <a:ea typeface="華康正顏楷體W5" panose="03000509000000000000" pitchFamily="65" charset="-12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2022/1/21</a:t>
            </a:fld>
            <a:endParaRPr lang="zh-CN" altLang="en-US"/>
          </a:p>
        </p:txBody>
      </p:sp>
      <p:sp>
        <p:nvSpPr>
          <p:cNvPr id="4" name="页脚占位符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68134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E605D9D-C69C-4401-9F91-BB6A25929701}" type="datetimeFigureOut">
              <a:rPr lang="zh-CN" altLang="en-US" smtClean="0"/>
              <a:t>2022/1/21</a:t>
            </a:fld>
            <a:endParaRPr lang="zh-CN" altLang="en-US"/>
          </a:p>
        </p:txBody>
      </p:sp>
      <p:sp>
        <p:nvSpPr>
          <p:cNvPr id="4" name="幻灯片图像占位符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894E991-43C1-4F23-B13D-1A87AE7A51B1}" type="slidenum">
              <a:rPr lang="zh-CN" altLang="en-US" smtClean="0"/>
              <a:t>‹#›</a:t>
            </a:fld>
            <a:endParaRPr lang="zh-CN" altLang="en-US"/>
          </a:p>
        </p:txBody>
      </p:sp>
    </p:spTree>
    <p:extLst>
      <p:ext uri="{BB962C8B-B14F-4D97-AF65-F5344CB8AC3E}">
        <p14:creationId xmlns:p14="http://schemas.microsoft.com/office/powerpoint/2010/main" val="2476644985"/>
      </p:ext>
    </p:extLst>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765" algn="l" defTabSz="913130" rtl="0" eaLnBrk="1" latinLnBrk="0" hangingPunct="1">
      <a:defRPr sz="1200" kern="1200">
        <a:solidFill>
          <a:schemeClr val="tx1"/>
        </a:solidFill>
        <a:latin typeface="+mn-lt"/>
        <a:ea typeface="+mn-ea"/>
        <a:cs typeface="+mn-cs"/>
      </a:defRPr>
    </a:lvl3pPr>
    <a:lvl4pPr marL="1370330" algn="l" defTabSz="913130" rtl="0" eaLnBrk="1" latinLnBrk="0" hangingPunct="1">
      <a:defRPr sz="1200" kern="1200">
        <a:solidFill>
          <a:schemeClr val="tx1"/>
        </a:solidFill>
        <a:latin typeface="+mn-lt"/>
        <a:ea typeface="+mn-ea"/>
        <a:cs typeface="+mn-cs"/>
      </a:defRPr>
    </a:lvl4pPr>
    <a:lvl5pPr marL="1826895" algn="l" defTabSz="913130" rtl="0" eaLnBrk="1" latinLnBrk="0" hangingPunct="1">
      <a:defRPr sz="1200" kern="1200">
        <a:solidFill>
          <a:schemeClr val="tx1"/>
        </a:solidFill>
        <a:latin typeface="+mn-lt"/>
        <a:ea typeface="+mn-ea"/>
        <a:cs typeface="+mn-cs"/>
      </a:defRPr>
    </a:lvl5pPr>
    <a:lvl6pPr marL="2283460" algn="l" defTabSz="913130" rtl="0" eaLnBrk="1" latinLnBrk="0" hangingPunct="1">
      <a:defRPr sz="1200" kern="1200">
        <a:solidFill>
          <a:schemeClr val="tx1"/>
        </a:solidFill>
        <a:latin typeface="+mn-lt"/>
        <a:ea typeface="+mn-ea"/>
        <a:cs typeface="+mn-cs"/>
      </a:defRPr>
    </a:lvl6pPr>
    <a:lvl7pPr marL="2740660" algn="l" defTabSz="913130" rtl="0" eaLnBrk="1" latinLnBrk="0" hangingPunct="1">
      <a:defRPr sz="1200" kern="1200">
        <a:solidFill>
          <a:schemeClr val="tx1"/>
        </a:solidFill>
        <a:latin typeface="+mn-lt"/>
        <a:ea typeface="+mn-ea"/>
        <a:cs typeface="+mn-cs"/>
      </a:defRPr>
    </a:lvl7pPr>
    <a:lvl8pPr marL="3197225" algn="l" defTabSz="913130" rtl="0" eaLnBrk="1" latinLnBrk="0" hangingPunct="1">
      <a:defRPr sz="1200" kern="1200">
        <a:solidFill>
          <a:schemeClr val="tx1"/>
        </a:solidFill>
        <a:latin typeface="+mn-lt"/>
        <a:ea typeface="+mn-ea"/>
        <a:cs typeface="+mn-cs"/>
      </a:defRPr>
    </a:lvl8pPr>
    <a:lvl9pPr marL="365379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307770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19543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1424026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36044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13</a:t>
            </a:fld>
            <a:endParaRPr lang="zh-CN" altLang="en-US">
              <a:solidFill>
                <a:prstClr val="black"/>
              </a:solidFill>
            </a:endParaRPr>
          </a:p>
        </p:txBody>
      </p:sp>
    </p:spTree>
    <p:extLst>
      <p:ext uri="{BB962C8B-B14F-4D97-AF65-F5344CB8AC3E}">
        <p14:creationId xmlns:p14="http://schemas.microsoft.com/office/powerpoint/2010/main" val="280954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14</a:t>
            </a:fld>
            <a:endParaRPr lang="zh-CN" altLang="en-US"/>
          </a:p>
        </p:txBody>
      </p:sp>
    </p:spTree>
    <p:extLst>
      <p:ext uri="{BB962C8B-B14F-4D97-AF65-F5344CB8AC3E}">
        <p14:creationId xmlns:p14="http://schemas.microsoft.com/office/powerpoint/2010/main" val="1583269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2068283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143620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788D2A-ED99-4DC2-9DFC-DAB6C4E2FE6A}" type="slidenum">
              <a:rPr lang="zh-CN" altLang="en-US" smtClean="0"/>
              <a:t>17</a:t>
            </a:fld>
            <a:endParaRPr lang="zh-CN" altLang="en-US"/>
          </a:p>
        </p:txBody>
      </p:sp>
    </p:spTree>
    <p:extLst>
      <p:ext uri="{BB962C8B-B14F-4D97-AF65-F5344CB8AC3E}">
        <p14:creationId xmlns:p14="http://schemas.microsoft.com/office/powerpoint/2010/main" val="203181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788D2A-ED99-4DC2-9DFC-DAB6C4E2FE6A}" type="slidenum">
              <a:rPr lang="zh-CN" altLang="en-US" smtClean="0"/>
              <a:t>18</a:t>
            </a:fld>
            <a:endParaRPr lang="zh-CN" altLang="en-US"/>
          </a:p>
        </p:txBody>
      </p:sp>
    </p:spTree>
    <p:extLst>
      <p:ext uri="{BB962C8B-B14F-4D97-AF65-F5344CB8AC3E}">
        <p14:creationId xmlns:p14="http://schemas.microsoft.com/office/powerpoint/2010/main" val="766030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788D2A-ED99-4DC2-9DFC-DAB6C4E2FE6A}" type="slidenum">
              <a:rPr lang="zh-CN" altLang="en-US" smtClean="0"/>
              <a:t>19</a:t>
            </a:fld>
            <a:endParaRPr lang="zh-CN" altLang="en-US"/>
          </a:p>
        </p:txBody>
      </p:sp>
    </p:spTree>
    <p:extLst>
      <p:ext uri="{BB962C8B-B14F-4D97-AF65-F5344CB8AC3E}">
        <p14:creationId xmlns:p14="http://schemas.microsoft.com/office/powerpoint/2010/main" val="127723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a:t>
            </a:fld>
            <a:endParaRPr lang="zh-CN" altLang="en-US"/>
          </a:p>
        </p:txBody>
      </p:sp>
    </p:spTree>
    <p:extLst>
      <p:ext uri="{BB962C8B-B14F-4D97-AF65-F5344CB8AC3E}">
        <p14:creationId xmlns:p14="http://schemas.microsoft.com/office/powerpoint/2010/main" val="1384792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788D2A-ED99-4DC2-9DFC-DAB6C4E2FE6A}" type="slidenum">
              <a:rPr lang="zh-CN" altLang="en-US" smtClean="0"/>
              <a:t>20</a:t>
            </a:fld>
            <a:endParaRPr lang="zh-CN" altLang="en-US"/>
          </a:p>
        </p:txBody>
      </p:sp>
    </p:spTree>
    <p:extLst>
      <p:ext uri="{BB962C8B-B14F-4D97-AF65-F5344CB8AC3E}">
        <p14:creationId xmlns:p14="http://schemas.microsoft.com/office/powerpoint/2010/main" val="3283266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788D2A-ED99-4DC2-9DFC-DAB6C4E2FE6A}" type="slidenum">
              <a:rPr lang="zh-CN" altLang="en-US" smtClean="0"/>
              <a:t>21</a:t>
            </a:fld>
            <a:endParaRPr lang="zh-CN" altLang="en-US"/>
          </a:p>
        </p:txBody>
      </p:sp>
    </p:spTree>
    <p:extLst>
      <p:ext uri="{BB962C8B-B14F-4D97-AF65-F5344CB8AC3E}">
        <p14:creationId xmlns:p14="http://schemas.microsoft.com/office/powerpoint/2010/main" val="214261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22</a:t>
            </a:fld>
            <a:endParaRPr lang="zh-CN" altLang="en-US">
              <a:solidFill>
                <a:prstClr val="black"/>
              </a:solidFill>
            </a:endParaRPr>
          </a:p>
        </p:txBody>
      </p:sp>
    </p:spTree>
    <p:extLst>
      <p:ext uri="{BB962C8B-B14F-4D97-AF65-F5344CB8AC3E}">
        <p14:creationId xmlns:p14="http://schemas.microsoft.com/office/powerpoint/2010/main" val="3616220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23</a:t>
            </a:fld>
            <a:endParaRPr lang="zh-CN" altLang="en-US"/>
          </a:p>
        </p:txBody>
      </p:sp>
    </p:spTree>
    <p:extLst>
      <p:ext uri="{BB962C8B-B14F-4D97-AF65-F5344CB8AC3E}">
        <p14:creationId xmlns:p14="http://schemas.microsoft.com/office/powerpoint/2010/main" val="24815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extLst>
      <p:ext uri="{BB962C8B-B14F-4D97-AF65-F5344CB8AC3E}">
        <p14:creationId xmlns:p14="http://schemas.microsoft.com/office/powerpoint/2010/main" val="2865839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extLst>
      <p:ext uri="{BB962C8B-B14F-4D97-AF65-F5344CB8AC3E}">
        <p14:creationId xmlns:p14="http://schemas.microsoft.com/office/powerpoint/2010/main" val="211477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26</a:t>
            </a:fld>
            <a:endParaRPr lang="zh-CN" altLang="en-US">
              <a:solidFill>
                <a:prstClr val="black"/>
              </a:solidFill>
            </a:endParaRPr>
          </a:p>
        </p:txBody>
      </p:sp>
    </p:spTree>
    <p:extLst>
      <p:ext uri="{BB962C8B-B14F-4D97-AF65-F5344CB8AC3E}">
        <p14:creationId xmlns:p14="http://schemas.microsoft.com/office/powerpoint/2010/main" val="1039781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27</a:t>
            </a:fld>
            <a:endParaRPr lang="zh-CN" altLang="en-US">
              <a:solidFill>
                <a:prstClr val="black"/>
              </a:solidFill>
            </a:endParaRPr>
          </a:p>
        </p:txBody>
      </p:sp>
    </p:spTree>
    <p:extLst>
      <p:ext uri="{BB962C8B-B14F-4D97-AF65-F5344CB8AC3E}">
        <p14:creationId xmlns:p14="http://schemas.microsoft.com/office/powerpoint/2010/main" val="1289094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30" rtl="0" eaLnBrk="1" fontAlgn="auto" latinLnBrk="0" hangingPunct="1">
              <a:lnSpc>
                <a:spcPct val="100000"/>
              </a:lnSpc>
              <a:spcBef>
                <a:spcPts val="0"/>
              </a:spcBef>
              <a:spcAft>
                <a:spcPts val="0"/>
              </a:spcAft>
              <a:buClrTx/>
              <a:buSzTx/>
              <a:buFontTx/>
              <a:buNone/>
              <a:tabLst/>
              <a:defRPr/>
            </a:pPr>
            <a:fld id="{53104242-42E4-462F-B9A6-468AC33D61A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3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48683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29</a:t>
            </a:fld>
            <a:endParaRPr lang="zh-CN" altLang="en-US">
              <a:solidFill>
                <a:prstClr val="black"/>
              </a:solidFill>
            </a:endParaRPr>
          </a:p>
        </p:txBody>
      </p:sp>
    </p:spTree>
    <p:extLst>
      <p:ext uri="{BB962C8B-B14F-4D97-AF65-F5344CB8AC3E}">
        <p14:creationId xmlns:p14="http://schemas.microsoft.com/office/powerpoint/2010/main" val="100048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1226023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30</a:t>
            </a:fld>
            <a:endParaRPr lang="zh-CN" altLang="en-US"/>
          </a:p>
        </p:txBody>
      </p:sp>
    </p:spTree>
    <p:extLst>
      <p:ext uri="{BB962C8B-B14F-4D97-AF65-F5344CB8AC3E}">
        <p14:creationId xmlns:p14="http://schemas.microsoft.com/office/powerpoint/2010/main" val="2173174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31</a:t>
            </a:fld>
            <a:endParaRPr lang="zh-CN" altLang="en-US"/>
          </a:p>
        </p:txBody>
      </p:sp>
    </p:spTree>
    <p:extLst>
      <p:ext uri="{BB962C8B-B14F-4D97-AF65-F5344CB8AC3E}">
        <p14:creationId xmlns:p14="http://schemas.microsoft.com/office/powerpoint/2010/main" val="1595395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32</a:t>
            </a:fld>
            <a:endParaRPr lang="zh-CN" altLang="en-US">
              <a:solidFill>
                <a:prstClr val="black"/>
              </a:solidFill>
            </a:endParaRPr>
          </a:p>
        </p:txBody>
      </p:sp>
    </p:spTree>
    <p:extLst>
      <p:ext uri="{BB962C8B-B14F-4D97-AF65-F5344CB8AC3E}">
        <p14:creationId xmlns:p14="http://schemas.microsoft.com/office/powerpoint/2010/main" val="333767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33</a:t>
            </a:fld>
            <a:endParaRPr lang="zh-CN" altLang="en-US"/>
          </a:p>
        </p:txBody>
      </p:sp>
    </p:spTree>
    <p:extLst>
      <p:ext uri="{BB962C8B-B14F-4D97-AF65-F5344CB8AC3E}">
        <p14:creationId xmlns:p14="http://schemas.microsoft.com/office/powerpoint/2010/main" val="800420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34</a:t>
            </a:fld>
            <a:endParaRPr lang="zh-CN" altLang="en-US">
              <a:solidFill>
                <a:prstClr val="black"/>
              </a:solidFill>
            </a:endParaRPr>
          </a:p>
        </p:txBody>
      </p:sp>
    </p:spTree>
    <p:extLst>
      <p:ext uri="{BB962C8B-B14F-4D97-AF65-F5344CB8AC3E}">
        <p14:creationId xmlns:p14="http://schemas.microsoft.com/office/powerpoint/2010/main" val="830229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35</a:t>
            </a:fld>
            <a:endParaRPr lang="zh-CN" altLang="en-US">
              <a:solidFill>
                <a:prstClr val="black"/>
              </a:solidFill>
            </a:endParaRPr>
          </a:p>
        </p:txBody>
      </p:sp>
    </p:spTree>
    <p:extLst>
      <p:ext uri="{BB962C8B-B14F-4D97-AF65-F5344CB8AC3E}">
        <p14:creationId xmlns:p14="http://schemas.microsoft.com/office/powerpoint/2010/main" val="2203693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3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3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25730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37</a:t>
            </a:fld>
            <a:endParaRPr lang="zh-CN" altLang="en-US">
              <a:solidFill>
                <a:prstClr val="black"/>
              </a:solidFill>
            </a:endParaRPr>
          </a:p>
        </p:txBody>
      </p:sp>
    </p:spTree>
    <p:extLst>
      <p:ext uri="{BB962C8B-B14F-4D97-AF65-F5344CB8AC3E}">
        <p14:creationId xmlns:p14="http://schemas.microsoft.com/office/powerpoint/2010/main" val="196018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30" rtl="0" eaLnBrk="1" fontAlgn="auto" latinLnBrk="0" hangingPunct="1">
              <a:lnSpc>
                <a:spcPct val="100000"/>
              </a:lnSpc>
              <a:spcBef>
                <a:spcPts val="0"/>
              </a:spcBef>
              <a:spcAft>
                <a:spcPts val="0"/>
              </a:spcAft>
              <a:buClrTx/>
              <a:buSzTx/>
              <a:buFontTx/>
              <a:buNone/>
              <a:tabLst/>
              <a:defRPr/>
            </a:pPr>
            <a:fld id="{53104242-42E4-462F-B9A6-468AC33D61A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3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1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36067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313009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30" rtl="0" eaLnBrk="1" fontAlgn="auto" latinLnBrk="0" hangingPunct="1">
              <a:lnSpc>
                <a:spcPct val="100000"/>
              </a:lnSpc>
              <a:spcBef>
                <a:spcPts val="0"/>
              </a:spcBef>
              <a:spcAft>
                <a:spcPts val="0"/>
              </a:spcAft>
              <a:buClrTx/>
              <a:buSzTx/>
              <a:buFontTx/>
              <a:buNone/>
              <a:tabLst/>
              <a:defRPr/>
            </a:pPr>
            <a:fld id="{53104242-42E4-462F-B9A6-468AC33D61A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3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458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287485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30" rtl="0" eaLnBrk="1" fontAlgn="auto" latinLnBrk="0" hangingPunct="1">
              <a:lnSpc>
                <a:spcPct val="100000"/>
              </a:lnSpc>
              <a:spcBef>
                <a:spcPts val="0"/>
              </a:spcBef>
              <a:spcAft>
                <a:spcPts val="0"/>
              </a:spcAft>
              <a:buClrTx/>
              <a:buSzTx/>
              <a:buFontTx/>
              <a:buNone/>
              <a:tabLst/>
              <a:defRPr/>
            </a:pPr>
            <a:fld id="{53104242-42E4-462F-B9A6-468AC33D61A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3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37270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2.xml"/><Relationship Id="rId4" Type="http://schemas.openxmlformats.org/officeDocument/2006/relationships/tags" Target="../tags/tag4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2.xml"/><Relationship Id="rId5" Type="http://schemas.openxmlformats.org/officeDocument/2006/relationships/tags" Target="../tags/tag54.xml"/><Relationship Id="rId4" Type="http://schemas.openxmlformats.org/officeDocument/2006/relationships/tags" Target="../tags/tag5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2.xml"/><Relationship Id="rId4" Type="http://schemas.openxmlformats.org/officeDocument/2006/relationships/tags" Target="../tags/tag5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2.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3" name="Picture 2" descr="E:\PPT改稿\商务\未标题-6 副本.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1880" y="1427"/>
            <a:ext cx="2080518" cy="482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accent4">
                    <a:lumMod val="100000"/>
                  </a:schemeClr>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accent4">
                    <a:lumMod val="100000"/>
                  </a:schemeClr>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accent4">
                    <a:lumMod val="75000"/>
                    <a:lumOff val="25000"/>
                  </a:schemeClr>
                </a:solidFill>
              </a:defRPr>
            </a:lvl1pPr>
            <a:lvl2pPr>
              <a:defRPr sz="1200">
                <a:solidFill>
                  <a:schemeClr val="accent4">
                    <a:lumMod val="75000"/>
                    <a:lumOff val="25000"/>
                  </a:schemeClr>
                </a:solidFill>
              </a:defRPr>
            </a:lvl2pPr>
            <a:lvl3pPr>
              <a:defRPr sz="1200">
                <a:solidFill>
                  <a:schemeClr val="accent4">
                    <a:lumMod val="75000"/>
                    <a:lumOff val="25000"/>
                  </a:schemeClr>
                </a:solidFill>
              </a:defRPr>
            </a:lvl3pPr>
            <a:lvl4pPr>
              <a:defRPr sz="1200">
                <a:solidFill>
                  <a:schemeClr val="accent4">
                    <a:lumMod val="75000"/>
                    <a:lumOff val="25000"/>
                  </a:schemeClr>
                </a:solidFill>
              </a:defRPr>
            </a:lvl4pPr>
            <a:lvl5pPr>
              <a:defRPr sz="1200">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accent4">
                    <a:lumMod val="100000"/>
                  </a:schemeClr>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accent4">
                    <a:lumMod val="100000"/>
                  </a:schemeClr>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fld id="{9EFD9D74-47D9-4702-A33C-335B63B48DBF}" type="datetimeFigureOut">
              <a:rPr lang="zh-CN" altLang="en-US" smtClean="0"/>
              <a:pPr/>
              <a:t>2022/1/21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lvl1pPr>
              <a:defRPr>
                <a:solidFill>
                  <a:schemeClr val="accent4">
                    <a:lumMod val="100000"/>
                  </a:schemeClr>
                </a:solidFill>
              </a:defRPr>
            </a:lvl1p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accent4">
                    <a:lumMod val="75000"/>
                    <a:lumOff val="25000"/>
                  </a:schemeClr>
                </a:solidFill>
              </a:defRPr>
            </a:lvl1pPr>
            <a:lvl2pPr indent="0" eaLnBrk="1" fontAlgn="auto" latinLnBrk="0" hangingPunct="1">
              <a:defRPr>
                <a:solidFill>
                  <a:schemeClr val="accent4">
                    <a:lumMod val="75000"/>
                    <a:lumOff val="25000"/>
                  </a:schemeClr>
                </a:solidFill>
              </a:defRPr>
            </a:lvl2pPr>
            <a:lvl3pPr indent="0" eaLnBrk="1" fontAlgn="auto" latinLnBrk="0" hangingPunct="1">
              <a:defRPr>
                <a:solidFill>
                  <a:schemeClr val="accent4">
                    <a:lumMod val="75000"/>
                    <a:lumOff val="25000"/>
                  </a:schemeClr>
                </a:solidFill>
              </a:defRPr>
            </a:lvl3pPr>
            <a:lvl4pPr indent="0" eaLnBrk="1" fontAlgn="auto" latinLnBrk="0" hangingPunct="1">
              <a:defRPr>
                <a:solidFill>
                  <a:schemeClr val="accent4">
                    <a:lumMod val="75000"/>
                    <a:lumOff val="25000"/>
                  </a:schemeClr>
                </a:solidFill>
              </a:defRPr>
            </a:lvl4pPr>
            <a:lvl5pPr indent="0" eaLnBrk="1" fontAlgn="auto" latinLnBrk="0" hangingPunct="1">
              <a:defRPr>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accent4">
                    <a:lumMod val="100000"/>
                  </a:schemeClr>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lvl1pPr>
              <a:defRPr>
                <a:solidFill>
                  <a:schemeClr val="accent4">
                    <a:lumMod val="100000"/>
                  </a:schemeClr>
                </a:solidFill>
              </a:defRPr>
            </a:lvl1pPr>
          </a:lstStyle>
          <a:p>
            <a:r>
              <a:rPr lang="zh-CN" altLang="en-US"/>
              <a:t>单击此处编辑母版标题样式</a:t>
            </a:r>
          </a:p>
        </p:txBody>
      </p:sp>
      <p:sp>
        <p:nvSpPr>
          <p:cNvPr id="3" name="内容占位符 2"/>
          <p:cNvSpPr>
            <a:spLocks noGrp="1"/>
          </p:cNvSpPr>
          <p:nvPr>
            <p:ph idx="1"/>
          </p:nvPr>
        </p:nvSpPr>
        <p:spPr>
          <a:xfrm>
            <a:off x="628650" y="1369219"/>
            <a:ext cx="7886700" cy="3263504"/>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628650" y="4767263"/>
            <a:ext cx="2057400" cy="273844"/>
          </a:xfrm>
        </p:spPr>
        <p:txBody>
          <a:bodyPr/>
          <a:lstStyle>
            <a:lvl1pPr>
              <a:defRPr>
                <a:solidFill>
                  <a:schemeClr val="accent4">
                    <a:lumMod val="100000"/>
                  </a:schemeClr>
                </a:solidFill>
              </a:defRPr>
            </a:lvl1pPr>
          </a:lstStyle>
          <a:p>
            <a:fld id="{B58979D9-E8A7-4020-9F53-DCBB73454201}" type="datetimeFigureOut">
              <a:rPr lang="zh-CN" altLang="en-US" smtClean="0"/>
              <a:pPr/>
              <a:t>2022/1/21</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lvl1pPr>
              <a:defRPr>
                <a:solidFill>
                  <a:schemeClr val="accent4">
                    <a:lumMod val="100000"/>
                  </a:schemeClr>
                </a:solidFill>
              </a:defRPr>
            </a:lvl1pPr>
          </a:lstStyle>
          <a:p>
            <a:fld id="{C202D614-3122-4AE3-B731-49486E3899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solidFill>
                  <a:schemeClr val="accent4">
                    <a:lumMod val="100000"/>
                  </a:schemeClr>
                </a:solidFill>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accent4">
                    <a:lumMod val="100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17" Type="http://schemas.openxmlformats.org/officeDocument/2006/relationships/tags" Target="../tags/tag6.xml"/><Relationship Id="rId2" Type="http://schemas.openxmlformats.org/officeDocument/2006/relationships/slideLayout" Target="../slideLayouts/slideLayout9.xml"/><Relationship Id="rId16" Type="http://schemas.openxmlformats.org/officeDocument/2006/relationships/tags" Target="../tags/tag5.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ags" Target="../tags/tag4.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68453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45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45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45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2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5495"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660" algn="l" defTabSz="68453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accent4">
                    <a:lumMod val="100000"/>
                    <a:tint val="75000"/>
                  </a:schemeClr>
                </a:solidFill>
              </a:defRPr>
            </a:lvl1pPr>
          </a:lstStyle>
          <a:p>
            <a:fld id="{760FBDFE-C587-4B4C-A407-44438C67B59E}" type="datetimeFigureOut">
              <a:rPr lang="zh-CN" altLang="en-US" smtClean="0"/>
              <a:pPr/>
              <a:t>2022/1/21</a:t>
            </a:fld>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accent4">
                    <a:lumMod val="100000"/>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685800" rtl="0" eaLnBrk="1" fontAlgn="auto" latinLnBrk="0" hangingPunct="1">
        <a:lnSpc>
          <a:spcPct val="100000"/>
        </a:lnSpc>
        <a:spcBef>
          <a:spcPct val="0"/>
        </a:spcBef>
        <a:buNone/>
        <a:defRPr sz="2100" b="1" u="none" strike="noStrike" kern="1200" cap="none" spc="200" normalizeH="0">
          <a:solidFill>
            <a:schemeClr val="accent4">
              <a:lumMod val="100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accent4">
              <a:lumMod val="100000"/>
            </a:schemeClr>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3.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11.xml"/><Relationship Id="rId4" Type="http://schemas.openxmlformats.org/officeDocument/2006/relationships/hyperlink" Target="http://www.tche.org.tw/"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hemeOverride" Target="../theme/themeOverride16.xml"/><Relationship Id="rId5" Type="http://schemas.microsoft.com/office/2007/relationships/hdphoto" Target="../media/hdphoto3.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hemeOverride" Target="../theme/themeOverride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hemeOverride" Target="../theme/themeOverride27.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2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hemeOverride" Target="../theme/themeOverride30.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vmlDrawing" Target="../drawings/vmlDrawing1.vml"/><Relationship Id="rId1" Type="http://schemas.openxmlformats.org/officeDocument/2006/relationships/themeOverride" Target="../theme/themeOverride31.x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4.xml"/><Relationship Id="rId7" Type="http://schemas.openxmlformats.org/officeDocument/2006/relationships/oleObject" Target="../embeddings/oleObject4.bin"/><Relationship Id="rId2" Type="http://schemas.openxmlformats.org/officeDocument/2006/relationships/vmlDrawing" Target="../drawings/vmlDrawing2.vml"/><Relationship Id="rId1" Type="http://schemas.openxmlformats.org/officeDocument/2006/relationships/themeOverride" Target="../theme/themeOverride32.xml"/><Relationship Id="rId6" Type="http://schemas.openxmlformats.org/officeDocument/2006/relationships/image" Target="../media/image14.png"/><Relationship Id="rId5" Type="http://schemas.openxmlformats.org/officeDocument/2006/relationships/oleObject" Target="../embeddings/oleObject3.bin"/><Relationship Id="rId10" Type="http://schemas.openxmlformats.org/officeDocument/2006/relationships/image" Target="../media/image16.png"/><Relationship Id="rId4" Type="http://schemas.openxmlformats.org/officeDocument/2006/relationships/notesSlide" Target="../notesSlides/notesSlide32.xml"/><Relationship Id="rId9"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hemeOverride" Target="../theme/themeOverride34.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hemeOverride" Target="../theme/themeOverride35.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4.xml"/><Relationship Id="rId1" Type="http://schemas.openxmlformats.org/officeDocument/2006/relationships/themeOverride" Target="../theme/themeOverride36.xml"/><Relationship Id="rId5" Type="http://schemas.openxmlformats.org/officeDocument/2006/relationships/image" Target="../media/image2.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7.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hemeOverride" Target="../theme/themeOverride3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www.tche.org.tw/"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822F9ED-6A5E-4514-B193-501468BF63EE}"/>
              </a:ext>
            </a:extLst>
          </p:cNvPr>
          <p:cNvPicPr>
            <a:picLocks noChangeAspect="1"/>
          </p:cNvPicPr>
          <p:nvPr/>
        </p:nvPicPr>
        <p:blipFill rotWithShape="1">
          <a:blip r:embed="rId5">
            <a:extLst>
              <a:ext uri="{28A0092B-C50C-407E-A947-70E740481C1C}">
                <a14:useLocalDpi xmlns:a14="http://schemas.microsoft.com/office/drawing/2010/main" val="0"/>
              </a:ext>
            </a:extLst>
          </a:blip>
          <a:srcRect l="4453" t="7457" r="8516" b="14161"/>
          <a:stretch/>
        </p:blipFill>
        <p:spPr>
          <a:xfrm>
            <a:off x="0" y="0"/>
            <a:ext cx="9144000" cy="5266978"/>
          </a:xfrm>
          <a:prstGeom prst="rect">
            <a:avLst/>
          </a:prstGeom>
        </p:spPr>
      </p:pic>
      <p:sp>
        <p:nvSpPr>
          <p:cNvPr id="13" name="文本框 12"/>
          <p:cNvSpPr txBox="1"/>
          <p:nvPr/>
        </p:nvSpPr>
        <p:spPr>
          <a:xfrm>
            <a:off x="323528" y="2096656"/>
            <a:ext cx="6120680" cy="1754326"/>
          </a:xfrm>
          <a:prstGeom prst="rect">
            <a:avLst/>
          </a:prstGeom>
          <a:noFill/>
        </p:spPr>
        <p:txBody>
          <a:bodyPr wrap="square" rtlCol="0">
            <a:spAutoFit/>
          </a:bodyPr>
          <a:lstStyle/>
          <a:p>
            <a:pPr>
              <a:defRPr/>
            </a:pPr>
            <a:r>
              <a:rPr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醫務管理師檢定考試</a:t>
            </a:r>
            <a:endParaRPr lang="en-US" altLang="zh-TW"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高階暨醫務管理師甄審考試報考說明</a:t>
            </a:r>
          </a:p>
        </p:txBody>
      </p:sp>
      <p:grpSp>
        <p:nvGrpSpPr>
          <p:cNvPr id="24" name="组合 23"/>
          <p:cNvGrpSpPr/>
          <p:nvPr/>
        </p:nvGrpSpPr>
        <p:grpSpPr>
          <a:xfrm>
            <a:off x="467544" y="1419622"/>
            <a:ext cx="1891437" cy="1015365"/>
            <a:chOff x="1450" y="3308"/>
            <a:chExt cx="2233" cy="1599"/>
          </a:xfrm>
        </p:grpSpPr>
        <p:sp>
          <p:nvSpPr>
            <p:cNvPr id="22" name="矩形 21"/>
            <p:cNvSpPr/>
            <p:nvPr/>
          </p:nvSpPr>
          <p:spPr>
            <a:xfrm>
              <a:off x="1450" y="3308"/>
              <a:ext cx="1950" cy="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3" name="文本框 22"/>
            <p:cNvSpPr txBox="1"/>
            <p:nvPr/>
          </p:nvSpPr>
          <p:spPr>
            <a:xfrm>
              <a:off x="1453" y="3308"/>
              <a:ext cx="2230" cy="1599"/>
            </a:xfrm>
            <a:prstGeom prst="rect">
              <a:avLst/>
            </a:prstGeom>
            <a:noFill/>
          </p:spPr>
          <p:txBody>
            <a:bodyPr wrap="square" rtlCol="0">
              <a:spAutoFit/>
            </a:bodyPr>
            <a:lstStyle/>
            <a:p>
              <a:r>
                <a:rPr lang="en-US" altLang="zh-CN" sz="3000" b="1"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sym typeface="思源宋体 CN Light" panose="02020300000000000000" pitchFamily="18" charset="-122"/>
                </a:rPr>
                <a:t>20</a:t>
              </a:r>
              <a:r>
                <a:rPr lang="en-US" altLang="zh-TW" sz="3000" b="1"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sym typeface="思源宋体 CN Light" panose="02020300000000000000" pitchFamily="18" charset="-122"/>
                </a:rPr>
                <a:t>22</a:t>
              </a:r>
              <a:r>
                <a:rPr lang="zh-TW" altLang="en-US" sz="3000" b="1"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sym typeface="思源宋体 CN Light" panose="02020300000000000000" pitchFamily="18" charset="-122"/>
                </a:rPr>
                <a:t>年</a:t>
              </a:r>
              <a:endParaRPr lang="en-US" altLang="zh-CN" sz="3000" b="1" i="1"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000"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13"/>
                                        </p:tgtEl>
                                        <p:attrNameLst>
                                          <p:attrName>ppt_y</p:attrName>
                                        </p:attrNameLst>
                                      </p:cBhvr>
                                      <p:tavLst>
                                        <p:tav tm="0">
                                          <p:val>
                                            <p:strVal val="#ppt_y"/>
                                          </p:val>
                                        </p:tav>
                                        <p:tav tm="100000">
                                          <p:val>
                                            <p:strVal val="#ppt_y"/>
                                          </p:val>
                                        </p:tav>
                                      </p:tavLst>
                                    </p:anim>
                                    <p:anim calcmode="lin" valueType="num">
                                      <p:cBhvr>
                                        <p:cTn id="15"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20654" y="789317"/>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38" name="群組 37">
            <a:extLst>
              <a:ext uri="{FF2B5EF4-FFF2-40B4-BE49-F238E27FC236}">
                <a16:creationId xmlns:a16="http://schemas.microsoft.com/office/drawing/2014/main" id="{42E8E12D-A129-4301-95A5-FB90464D17B7}"/>
              </a:ext>
            </a:extLst>
          </p:cNvPr>
          <p:cNvGrpSpPr/>
          <p:nvPr/>
        </p:nvGrpSpPr>
        <p:grpSpPr>
          <a:xfrm>
            <a:off x="184279" y="372156"/>
            <a:ext cx="898166" cy="449644"/>
            <a:chOff x="235597" y="321906"/>
            <a:chExt cx="674138" cy="312553"/>
          </a:xfrm>
        </p:grpSpPr>
        <p:sp>
          <p:nvSpPr>
            <p:cNvPr id="39" name="箭头: V 形 3">
              <a:extLst>
                <a:ext uri="{FF2B5EF4-FFF2-40B4-BE49-F238E27FC236}">
                  <a16:creationId xmlns:a16="http://schemas.microsoft.com/office/drawing/2014/main" id="{B45B47EB-E5E3-43D3-9BC2-E9B348C7138F}"/>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0" name="箭头: V 形 4">
              <a:extLst>
                <a:ext uri="{FF2B5EF4-FFF2-40B4-BE49-F238E27FC236}">
                  <a16:creationId xmlns:a16="http://schemas.microsoft.com/office/drawing/2014/main" id="{F3F83BAF-E1DB-4EFF-87A4-D0F32F622137}"/>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1" name="箭头: V 形 8">
              <a:extLst>
                <a:ext uri="{FF2B5EF4-FFF2-40B4-BE49-F238E27FC236}">
                  <a16:creationId xmlns:a16="http://schemas.microsoft.com/office/drawing/2014/main" id="{21B24170-1D7E-4F40-84CB-E9CE996DD8A6}"/>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42" name="文本框 5">
            <a:extLst>
              <a:ext uri="{FF2B5EF4-FFF2-40B4-BE49-F238E27FC236}">
                <a16:creationId xmlns:a16="http://schemas.microsoft.com/office/drawing/2014/main" id="{757B2693-0DEC-4D20-AF86-81978B76AA71}"/>
              </a:ext>
            </a:extLst>
          </p:cNvPr>
          <p:cNvSpPr txBox="1"/>
          <p:nvPr/>
        </p:nvSpPr>
        <p:spPr>
          <a:xfrm>
            <a:off x="2969519" y="202459"/>
            <a:ext cx="3057247" cy="584775"/>
          </a:xfrm>
          <a:prstGeom prst="rect">
            <a:avLst/>
          </a:prstGeom>
          <a:noFill/>
        </p:spPr>
        <p:txBody>
          <a:bodyPr wrap="none" rtlCol="0">
            <a:spAutoFit/>
          </a:bodyPr>
          <a:lstStyle/>
          <a:p>
            <a:r>
              <a:rPr lang="zh-TW" altLang="en-US" sz="3200" b="1" dirty="0">
                <a:solidFill>
                  <a:srgbClr val="000066"/>
                </a:solidFill>
                <a:latin typeface="標楷體" pitchFamily="65" charset="-120"/>
                <a:ea typeface="標楷體" pitchFamily="65" charset="-120"/>
              </a:rPr>
              <a:t>醫管師報考資格</a:t>
            </a:r>
            <a:endParaRPr lang="zh-CN" altLang="en-US" sz="3200" dirty="0">
              <a:solidFill>
                <a:schemeClr val="accent4">
                  <a:lumMod val="100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3" name="群組 2">
            <a:extLst>
              <a:ext uri="{FF2B5EF4-FFF2-40B4-BE49-F238E27FC236}">
                <a16:creationId xmlns:a16="http://schemas.microsoft.com/office/drawing/2014/main" id="{A5B14780-3C2A-4E77-ADE3-C7BED0B2989C}"/>
              </a:ext>
            </a:extLst>
          </p:cNvPr>
          <p:cNvGrpSpPr/>
          <p:nvPr/>
        </p:nvGrpSpPr>
        <p:grpSpPr>
          <a:xfrm>
            <a:off x="385070" y="1374428"/>
            <a:ext cx="2723823" cy="3160568"/>
            <a:chOff x="385070" y="1374428"/>
            <a:chExt cx="2723823" cy="3160568"/>
          </a:xfrm>
        </p:grpSpPr>
        <p:sp>
          <p:nvSpPr>
            <p:cNvPr id="31" name="Rounded Rectangle 3"/>
            <p:cNvSpPr/>
            <p:nvPr/>
          </p:nvSpPr>
          <p:spPr>
            <a:xfrm>
              <a:off x="454843" y="1374428"/>
              <a:ext cx="2633548" cy="3160568"/>
            </a:xfrm>
            <a:prstGeom prst="roundRect">
              <a:avLst>
                <a:gd name="adj" fmla="val 3559"/>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2" name="Rectangle 11"/>
            <p:cNvSpPr/>
            <p:nvPr/>
          </p:nvSpPr>
          <p:spPr>
            <a:xfrm>
              <a:off x="454907" y="3610666"/>
              <a:ext cx="2633548" cy="505215"/>
            </a:xfrm>
            <a:prstGeom prst="rect">
              <a:avLst/>
            </a:prstGeom>
            <a:solidFill>
              <a:srgbClr val="293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3" name="TextBox 32"/>
            <p:cNvSpPr txBox="1"/>
            <p:nvPr/>
          </p:nvSpPr>
          <p:spPr>
            <a:xfrm>
              <a:off x="1642919" y="1533786"/>
              <a:ext cx="257400" cy="231742"/>
            </a:xfrm>
            <a:prstGeom prst="rect">
              <a:avLst/>
            </a:prstGeom>
            <a:noFill/>
          </p:spPr>
          <p:txBody>
            <a:bodyPr wrap="none" rtlCol="0">
              <a:spAutoFit/>
            </a:bodyPr>
            <a:lstStyle/>
            <a:p>
              <a:pPr algn="ctr"/>
              <a:endParaRPr lang="en-US" sz="700" b="1"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4" name="Rectangle 19"/>
            <p:cNvSpPr/>
            <p:nvPr/>
          </p:nvSpPr>
          <p:spPr>
            <a:xfrm>
              <a:off x="435821" y="1716338"/>
              <a:ext cx="2633548" cy="369332"/>
            </a:xfrm>
            <a:prstGeom prst="rect">
              <a:avLst/>
            </a:prstGeom>
          </p:spPr>
          <p:txBody>
            <a:bodyPr wrap="square">
              <a:spAutoFit/>
            </a:bodyPr>
            <a:lstStyle/>
            <a:p>
              <a:pPr marL="285750" lvl="0" indent="-285750">
                <a:buFont typeface="Wingdings" panose="05000000000000000000" pitchFamily="2" charset="2"/>
                <a:buChar char="ü"/>
              </a:pPr>
              <a:r>
                <a:rPr lang="zh-TW" altLang="en-US" b="0" dirty="0">
                  <a:effectLst/>
                  <a:latin typeface="Times New Roman" panose="02020603050405020304" pitchFamily="18" charset="0"/>
                  <a:ea typeface="標楷體" panose="03000509000000000000" pitchFamily="65" charset="-120"/>
                  <a:cs typeface="Times New Roman" panose="02020603050405020304" pitchFamily="18" charset="0"/>
                </a:rPr>
                <a:t>具本學會</a:t>
              </a:r>
              <a:r>
                <a:rPr lang="zh-TW" altLang="en-US" b="0" u="sng"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個人會員</a:t>
              </a:r>
              <a:r>
                <a:rPr lang="zh-TW" altLang="en-US" b="0" dirty="0">
                  <a:effectLst/>
                  <a:latin typeface="Times New Roman" panose="02020603050405020304" pitchFamily="18" charset="0"/>
                  <a:ea typeface="標楷體" panose="03000509000000000000" pitchFamily="65" charset="-120"/>
                  <a:cs typeface="Times New Roman" panose="02020603050405020304" pitchFamily="18" charset="0"/>
                </a:rPr>
                <a:t>者。</a:t>
              </a:r>
              <a:endParaRPr lang="zh-TW" altLang="en-US" b="0" dirty="0"/>
            </a:p>
          </p:txBody>
        </p:sp>
        <p:sp>
          <p:nvSpPr>
            <p:cNvPr id="35" name="TextBox 34"/>
            <p:cNvSpPr txBox="1"/>
            <p:nvPr/>
          </p:nvSpPr>
          <p:spPr>
            <a:xfrm>
              <a:off x="385070" y="3678607"/>
              <a:ext cx="2723823" cy="369332"/>
            </a:xfrm>
            <a:prstGeom prst="rect">
              <a:avLst/>
            </a:prstGeom>
            <a:noFill/>
          </p:spPr>
          <p:txBody>
            <a:bodyPr wrap="none" rtlCol="0">
              <a:spAutoFit/>
            </a:bodyPr>
            <a:lstStyle/>
            <a:p>
              <a:pPr lvl="0" algn="ctr"/>
              <a:r>
                <a:rPr lang="zh-TW" altLang="zh-TW" b="1" i="0" u="none" dirty="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高階醫務管理師甄審考試</a:t>
              </a:r>
              <a:endParaRPr lang="zh-TW" altLang="en-US" b="1" i="0" u="none" dirty="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4" name="Rectangle 19">
              <a:extLst>
                <a:ext uri="{FF2B5EF4-FFF2-40B4-BE49-F238E27FC236}">
                  <a16:creationId xmlns:a16="http://schemas.microsoft.com/office/drawing/2014/main" id="{3ACF8698-C308-4376-99B5-0DB734174577}"/>
                </a:ext>
              </a:extLst>
            </p:cNvPr>
            <p:cNvSpPr/>
            <p:nvPr/>
          </p:nvSpPr>
          <p:spPr>
            <a:xfrm>
              <a:off x="445503" y="2279377"/>
              <a:ext cx="2520279" cy="923330"/>
            </a:xfrm>
            <a:prstGeom prst="rect">
              <a:avLst/>
            </a:prstGeom>
          </p:spPr>
          <p:txBody>
            <a:bodyPr wrap="square">
              <a:spAutoFit/>
            </a:bodyPr>
            <a:lstStyle/>
            <a:p>
              <a:pPr marL="285750" lvl="0" indent="-285750">
                <a:buFont typeface="Wingdings" panose="05000000000000000000" pitchFamily="2" charset="2"/>
                <a:buChar char="ü"/>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符合本學會「甄審辦法」第二條之資格規定。</a:t>
              </a:r>
              <a:endParaRPr lang="zh-TW" altLang="en-US" dirty="0"/>
            </a:p>
          </p:txBody>
        </p:sp>
      </p:grpSp>
      <p:grpSp>
        <p:nvGrpSpPr>
          <p:cNvPr id="4" name="群組 3">
            <a:extLst>
              <a:ext uri="{FF2B5EF4-FFF2-40B4-BE49-F238E27FC236}">
                <a16:creationId xmlns:a16="http://schemas.microsoft.com/office/drawing/2014/main" id="{201E0879-8F69-4C60-9356-7FA89BF31EBE}"/>
              </a:ext>
            </a:extLst>
          </p:cNvPr>
          <p:cNvGrpSpPr/>
          <p:nvPr/>
        </p:nvGrpSpPr>
        <p:grpSpPr>
          <a:xfrm>
            <a:off x="3257457" y="1385583"/>
            <a:ext cx="2693574" cy="3160805"/>
            <a:chOff x="3257457" y="1385583"/>
            <a:chExt cx="2693574" cy="3160805"/>
          </a:xfrm>
        </p:grpSpPr>
        <p:sp>
          <p:nvSpPr>
            <p:cNvPr id="50" name="Rounded Rectangle 24"/>
            <p:cNvSpPr/>
            <p:nvPr/>
          </p:nvSpPr>
          <p:spPr>
            <a:xfrm>
              <a:off x="3296025" y="1385583"/>
              <a:ext cx="2653200" cy="3160805"/>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1" name="Rectangle 25"/>
            <p:cNvSpPr/>
            <p:nvPr/>
          </p:nvSpPr>
          <p:spPr>
            <a:xfrm>
              <a:off x="3317436" y="3627211"/>
              <a:ext cx="2633595" cy="505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3" name="TextBox 52"/>
            <p:cNvSpPr txBox="1"/>
            <p:nvPr/>
          </p:nvSpPr>
          <p:spPr>
            <a:xfrm>
              <a:off x="3516994" y="3680165"/>
              <a:ext cx="2245099" cy="369332"/>
            </a:xfrm>
            <a:prstGeom prst="rect">
              <a:avLst/>
            </a:prstGeom>
            <a:noFill/>
          </p:spPr>
          <p:txBody>
            <a:bodyPr wrap="square" rtlCol="0">
              <a:spAutoFit/>
            </a:bodyPr>
            <a:lstStyle/>
            <a:p>
              <a:pPr lvl="0"/>
              <a:r>
                <a:rPr lang="zh-TW" altLang="zh-TW" b="1" i="0" u="none" dirty="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醫務管理師甄審考試</a:t>
              </a:r>
              <a:endParaRPr lang="zh-TW" altLang="en-US" b="1" dirty="0">
                <a:solidFill>
                  <a:srgbClr val="FFFFFF"/>
                </a:solidFill>
              </a:endParaRPr>
            </a:p>
          </p:txBody>
        </p:sp>
        <p:sp>
          <p:nvSpPr>
            <p:cNvPr id="45" name="Rectangle 19">
              <a:extLst>
                <a:ext uri="{FF2B5EF4-FFF2-40B4-BE49-F238E27FC236}">
                  <a16:creationId xmlns:a16="http://schemas.microsoft.com/office/drawing/2014/main" id="{1471E54A-7466-4E4A-8685-3D11B4C7843A}"/>
                </a:ext>
              </a:extLst>
            </p:cNvPr>
            <p:cNvSpPr/>
            <p:nvPr/>
          </p:nvSpPr>
          <p:spPr>
            <a:xfrm>
              <a:off x="3257457" y="1750743"/>
              <a:ext cx="2668686" cy="369332"/>
            </a:xfrm>
            <a:prstGeom prst="rect">
              <a:avLst/>
            </a:prstGeom>
          </p:spPr>
          <p:txBody>
            <a:bodyPr wrap="square">
              <a:spAutoFit/>
            </a:bodyPr>
            <a:lstStyle/>
            <a:p>
              <a:pPr marL="285750" lvl="0" indent="-285750">
                <a:buFont typeface="Wingdings" panose="05000000000000000000" pitchFamily="2" charset="2"/>
                <a:buChar char="ü"/>
              </a:pPr>
              <a:r>
                <a:rPr lang="zh-TW" altLang="en-US" b="0" dirty="0">
                  <a:effectLst/>
                  <a:latin typeface="Times New Roman" panose="02020603050405020304" pitchFamily="18" charset="0"/>
                  <a:ea typeface="標楷體" panose="03000509000000000000" pitchFamily="65" charset="-120"/>
                  <a:cs typeface="Times New Roman" panose="02020603050405020304" pitchFamily="18" charset="0"/>
                </a:rPr>
                <a:t>具本學會</a:t>
              </a:r>
              <a:r>
                <a:rPr lang="zh-TW" altLang="en-US" b="0" u="sng"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個人會員</a:t>
              </a:r>
              <a:r>
                <a:rPr lang="zh-TW" altLang="en-US" b="0" dirty="0">
                  <a:effectLst/>
                  <a:latin typeface="Times New Roman" panose="02020603050405020304" pitchFamily="18" charset="0"/>
                  <a:ea typeface="標楷體" panose="03000509000000000000" pitchFamily="65" charset="-120"/>
                  <a:cs typeface="Times New Roman" panose="02020603050405020304" pitchFamily="18" charset="0"/>
                </a:rPr>
                <a:t>者。</a:t>
              </a:r>
              <a:endParaRPr lang="zh-TW" altLang="en-US" b="0" dirty="0"/>
            </a:p>
          </p:txBody>
        </p:sp>
        <p:sp>
          <p:nvSpPr>
            <p:cNvPr id="46" name="Rectangle 19">
              <a:extLst>
                <a:ext uri="{FF2B5EF4-FFF2-40B4-BE49-F238E27FC236}">
                  <a16:creationId xmlns:a16="http://schemas.microsoft.com/office/drawing/2014/main" id="{E72402F7-4956-4D0A-8F18-D68D5F6125B3}"/>
                </a:ext>
              </a:extLst>
            </p:cNvPr>
            <p:cNvSpPr/>
            <p:nvPr/>
          </p:nvSpPr>
          <p:spPr>
            <a:xfrm>
              <a:off x="3262418" y="2359618"/>
              <a:ext cx="2589644" cy="923330"/>
            </a:xfrm>
            <a:prstGeom prst="rect">
              <a:avLst/>
            </a:prstGeom>
          </p:spPr>
          <p:txBody>
            <a:bodyPr wrap="square">
              <a:spAutoFit/>
            </a:bodyPr>
            <a:lstStyle/>
            <a:p>
              <a:pPr marL="285750" lvl="0" indent="-285750">
                <a:buFont typeface="Wingdings" panose="05000000000000000000" pitchFamily="2" charset="2"/>
                <a:buChar char="ü"/>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符合本學會「甄審辦法」第二條之資格規定。</a:t>
              </a:r>
              <a:endParaRPr lang="zh-TW" altLang="en-US" dirty="0"/>
            </a:p>
          </p:txBody>
        </p:sp>
      </p:grpSp>
      <p:grpSp>
        <p:nvGrpSpPr>
          <p:cNvPr id="5" name="群組 4">
            <a:extLst>
              <a:ext uri="{FF2B5EF4-FFF2-40B4-BE49-F238E27FC236}">
                <a16:creationId xmlns:a16="http://schemas.microsoft.com/office/drawing/2014/main" id="{73AF54B5-34D5-4EDC-B906-BD6FE32BA74C}"/>
              </a:ext>
            </a:extLst>
          </p:cNvPr>
          <p:cNvGrpSpPr/>
          <p:nvPr/>
        </p:nvGrpSpPr>
        <p:grpSpPr>
          <a:xfrm>
            <a:off x="6165466" y="1347614"/>
            <a:ext cx="2682059" cy="3160800"/>
            <a:chOff x="6165466" y="1347614"/>
            <a:chExt cx="2682059" cy="3160800"/>
          </a:xfrm>
        </p:grpSpPr>
        <p:grpSp>
          <p:nvGrpSpPr>
            <p:cNvPr id="55" name="Group 5"/>
            <p:cNvGrpSpPr/>
            <p:nvPr/>
          </p:nvGrpSpPr>
          <p:grpSpPr>
            <a:xfrm>
              <a:off x="6165467" y="1347614"/>
              <a:ext cx="2655006" cy="3160800"/>
              <a:chOff x="6258249" y="2007435"/>
              <a:chExt cx="2270709" cy="3275714"/>
            </a:xfrm>
          </p:grpSpPr>
          <p:sp>
            <p:nvSpPr>
              <p:cNvPr id="56" name="Rounded Rectangle 30"/>
              <p:cNvSpPr/>
              <p:nvPr/>
            </p:nvSpPr>
            <p:spPr>
              <a:xfrm>
                <a:off x="6259793" y="2007435"/>
                <a:ext cx="2269165" cy="3275714"/>
              </a:xfrm>
              <a:prstGeom prst="roundRect">
                <a:avLst>
                  <a:gd name="adj" fmla="val 4016"/>
                </a:avLst>
              </a:prstGeo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7" name="Rectangle 31"/>
              <p:cNvSpPr/>
              <p:nvPr/>
            </p:nvSpPr>
            <p:spPr>
              <a:xfrm>
                <a:off x="6259793" y="4391064"/>
                <a:ext cx="2269165" cy="505397"/>
              </a:xfrm>
              <a:prstGeom prst="rect">
                <a:avLst/>
              </a:prstGeom>
              <a:solidFill>
                <a:srgbClr val="086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8" name="Rectangle 34"/>
              <p:cNvSpPr/>
              <p:nvPr/>
            </p:nvSpPr>
            <p:spPr>
              <a:xfrm>
                <a:off x="6258249" y="2401125"/>
                <a:ext cx="2039990" cy="669829"/>
              </a:xfrm>
              <a:prstGeom prst="rect">
                <a:avLst/>
              </a:prstGeom>
            </p:spPr>
            <p:txBody>
              <a:bodyPr wrap="square">
                <a:spAutoFit/>
              </a:bodyPr>
              <a:lstStyle/>
              <a:p>
                <a:pPr marL="285750" lvl="0" indent="-285750">
                  <a:buFont typeface="Wingdings" panose="05000000000000000000" pitchFamily="2" charset="2"/>
                  <a:buChar char="ü"/>
                </a:pPr>
                <a:r>
                  <a:rPr lang="zh-TW" altLang="en-US" b="0" dirty="0">
                    <a:effectLst/>
                    <a:latin typeface="Times New Roman" panose="02020603050405020304" pitchFamily="18" charset="0"/>
                    <a:ea typeface="標楷體" panose="03000509000000000000" pitchFamily="65" charset="-120"/>
                    <a:cs typeface="Times New Roman" panose="02020603050405020304" pitchFamily="18" charset="0"/>
                  </a:rPr>
                  <a:t>大</a:t>
                </a:r>
                <a:r>
                  <a:rPr lang="zh-TW" altLang="zh-TW" b="0" dirty="0">
                    <a:effectLst/>
                    <a:latin typeface="Times New Roman" panose="02020603050405020304" pitchFamily="18" charset="0"/>
                    <a:ea typeface="標楷體" panose="03000509000000000000" pitchFamily="65" charset="-120"/>
                    <a:cs typeface="Times New Roman" panose="02020603050405020304" pitchFamily="18" charset="0"/>
                  </a:rPr>
                  <a:t>三、大四、研一</a:t>
                </a:r>
                <a:r>
                  <a:rPr lang="zh-TW" altLang="en-US" b="0" dirty="0">
                    <a:effectLst/>
                    <a:latin typeface="Times New Roman" panose="02020603050405020304" pitchFamily="18" charset="0"/>
                    <a:ea typeface="標楷體" panose="03000509000000000000" pitchFamily="65" charset="-120"/>
                    <a:cs typeface="Times New Roman" panose="02020603050405020304" pitchFamily="18" charset="0"/>
                  </a:rPr>
                  <a:t>及研二之在學學生。</a:t>
                </a:r>
              </a:p>
            </p:txBody>
          </p:sp>
        </p:grpSp>
        <p:sp>
          <p:nvSpPr>
            <p:cNvPr id="43" name="TextBox 52">
              <a:extLst>
                <a:ext uri="{FF2B5EF4-FFF2-40B4-BE49-F238E27FC236}">
                  <a16:creationId xmlns:a16="http://schemas.microsoft.com/office/drawing/2014/main" id="{CE3AD1CE-2F3A-4A3D-BB46-0B5217EBFAC6}"/>
                </a:ext>
              </a:extLst>
            </p:cNvPr>
            <p:cNvSpPr txBox="1"/>
            <p:nvPr/>
          </p:nvSpPr>
          <p:spPr>
            <a:xfrm>
              <a:off x="6417203" y="3698735"/>
              <a:ext cx="2262158" cy="369332"/>
            </a:xfrm>
            <a:prstGeom prst="rect">
              <a:avLst/>
            </a:prstGeom>
            <a:noFill/>
          </p:spPr>
          <p:txBody>
            <a:bodyPr wrap="none" rtlCol="0">
              <a:spAutoFit/>
            </a:bodyPr>
            <a:lstStyle/>
            <a:p>
              <a:pPr lvl="0"/>
              <a:r>
                <a:rPr lang="zh-TW" altLang="zh-TW" b="1" i="0" u="none" dirty="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醫務管理師</a:t>
              </a:r>
              <a:r>
                <a:rPr lang="zh-TW" altLang="en-US" b="1" i="0" u="none" dirty="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檢定</a:t>
              </a:r>
              <a:r>
                <a:rPr lang="zh-TW" altLang="zh-TW" b="1" i="0" u="none" dirty="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考試</a:t>
              </a:r>
              <a:endParaRPr lang="zh-TW" altLang="en-US" b="1" dirty="0">
                <a:solidFill>
                  <a:srgbClr val="FFFFFF"/>
                </a:solidFill>
              </a:endParaRPr>
            </a:p>
          </p:txBody>
        </p:sp>
        <p:sp>
          <p:nvSpPr>
            <p:cNvPr id="47" name="文字方塊 46">
              <a:extLst>
                <a:ext uri="{FF2B5EF4-FFF2-40B4-BE49-F238E27FC236}">
                  <a16:creationId xmlns:a16="http://schemas.microsoft.com/office/drawing/2014/main" id="{C8F5EA3E-4A4D-421C-B95F-B49D67872B36}"/>
                </a:ext>
              </a:extLst>
            </p:cNvPr>
            <p:cNvSpPr txBox="1"/>
            <p:nvPr/>
          </p:nvSpPr>
          <p:spPr>
            <a:xfrm>
              <a:off x="6165466" y="2304282"/>
              <a:ext cx="2682059" cy="1323439"/>
            </a:xfrm>
            <a:prstGeom prst="rect">
              <a:avLst/>
            </a:prstGeom>
            <a:noFill/>
          </p:spPr>
          <p:txBody>
            <a:bodyPr wrap="square">
              <a:spAutoFit/>
            </a:bodyPr>
            <a:lstStyle/>
            <a:p>
              <a:pPr marL="285750" lvl="0" indent="-285750" algn="l">
                <a:buFont typeface="Wingdings" panose="05000000000000000000" pitchFamily="2" charset="2"/>
                <a:buChar char="ü"/>
              </a:pPr>
              <a:r>
                <a:rPr lang="zh-TW" altLang="zh-TW" sz="1600" b="0" dirty="0">
                  <a:effectLst/>
                  <a:latin typeface="Times New Roman" panose="02020603050405020304" pitchFamily="18" charset="0"/>
                  <a:ea typeface="標楷體" panose="03000509000000000000" pitchFamily="65" charset="-120"/>
                  <a:cs typeface="Times New Roman" panose="02020603050405020304" pitchFamily="18" charset="0"/>
                </a:rPr>
                <a:t>研究所畢業一年以內或科系畢業三年以內得有畢業證書，並為</a:t>
              </a:r>
              <a:r>
                <a:rPr lang="zh-TW" altLang="en-US" sz="1600" b="0" u="sng"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本會會員</a:t>
              </a:r>
              <a:r>
                <a:rPr lang="zh-TW" altLang="en-US" sz="1600" b="0" dirty="0">
                  <a:effectLst/>
                  <a:latin typeface="Times New Roman" panose="02020603050405020304" pitchFamily="18" charset="0"/>
                  <a:ea typeface="標楷體" panose="03000509000000000000" pitchFamily="65" charset="-120"/>
                  <a:cs typeface="Times New Roman" panose="02020603050405020304" pitchFamily="18" charset="0"/>
                </a:rPr>
                <a:t>且尚未取得本會醫務管理師資格者</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sp>
        <p:nvSpPr>
          <p:cNvPr id="42" name="Shape 1624"/>
          <p:cNvSpPr/>
          <p:nvPr/>
        </p:nvSpPr>
        <p:spPr>
          <a:xfrm>
            <a:off x="1788810" y="1905248"/>
            <a:ext cx="5124111" cy="28803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2"/>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3" name="Text Placeholder 3"/>
          <p:cNvSpPr txBox="1"/>
          <p:nvPr/>
        </p:nvSpPr>
        <p:spPr>
          <a:xfrm>
            <a:off x="343318" y="3103599"/>
            <a:ext cx="1564386" cy="306559"/>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50000"/>
              </a:spcBef>
              <a:buFontTx/>
              <a:buNone/>
            </a:pPr>
            <a:r>
              <a:rPr lang="zh-TW" altLang="en-US" sz="1600" b="1" dirty="0">
                <a:solidFill>
                  <a:srgbClr val="0000FF"/>
                </a:solidFill>
                <a:latin typeface="Times New Roman" pitchFamily="18" charset="0"/>
                <a:ea typeface="標楷體" pitchFamily="65" charset="-120"/>
                <a:cs typeface="Times New Roman" pitchFamily="18" charset="0"/>
              </a:rPr>
              <a:t>線上申請入會</a:t>
            </a:r>
          </a:p>
        </p:txBody>
      </p:sp>
      <p:sp>
        <p:nvSpPr>
          <p:cNvPr id="49" name="Text Placeholder 4"/>
          <p:cNvSpPr txBox="1"/>
          <p:nvPr/>
        </p:nvSpPr>
        <p:spPr>
          <a:xfrm>
            <a:off x="374326" y="3385366"/>
            <a:ext cx="2086543" cy="622742"/>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至本會網站</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en-US" sz="1400" b="1" dirty="0">
                <a:latin typeface="Times New Roman" panose="02020603050405020304" pitchFamily="18" charset="0"/>
                <a:ea typeface="標楷體" panose="03000509000000000000" pitchFamily="65" charset="-120"/>
                <a:cs typeface="Times New Roman" panose="02020603050405020304" pitchFamily="18" charset="0"/>
                <a:hlinkClick r:id="rId4"/>
              </a:rPr>
              <a:t>http://www.tche.org.tw</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defRPr/>
            </a:pP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首頁左側入會申請進入，線上申請加入本會會員。</a:t>
            </a:r>
          </a:p>
          <a:p>
            <a:pPr marL="0" indent="0">
              <a:buNone/>
              <a:defRPr/>
            </a:pPr>
            <a:endParaRPr lang="en-US" altLang="zh-TW" sz="1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0" name="Shape 1626"/>
          <p:cNvSpPr/>
          <p:nvPr/>
        </p:nvSpPr>
        <p:spPr>
          <a:xfrm flipV="1">
            <a:off x="2346872" y="3219822"/>
            <a:ext cx="1" cy="1040216"/>
          </a:xfrm>
          <a:prstGeom prst="line">
            <a:avLst/>
          </a:prstGeom>
          <a:ln w="12700">
            <a:solidFill>
              <a:srgbClr val="A6AAA9"/>
            </a:solidFill>
            <a:miter lim="400000"/>
          </a:ln>
        </p:spPr>
        <p:txBody>
          <a:bodyPr lIns="19050" tIns="19050" rIns="19050" bIns="19050" anchor="ctr"/>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1" name="Shape 1627"/>
          <p:cNvSpPr/>
          <p:nvPr/>
        </p:nvSpPr>
        <p:spPr>
          <a:xfrm flipV="1">
            <a:off x="3343064" y="2150210"/>
            <a:ext cx="1" cy="1477275"/>
          </a:xfrm>
          <a:prstGeom prst="line">
            <a:avLst/>
          </a:prstGeom>
          <a:ln w="12700">
            <a:solidFill>
              <a:srgbClr val="A6AAA9"/>
            </a:solidFill>
            <a:miter lim="400000"/>
          </a:ln>
        </p:spPr>
        <p:txBody>
          <a:bodyPr lIns="19050" tIns="19050" rIns="19050" bIns="19050" anchor="ctr"/>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2" name="Shape 1628"/>
          <p:cNvSpPr/>
          <p:nvPr/>
        </p:nvSpPr>
        <p:spPr>
          <a:xfrm flipV="1">
            <a:off x="4303515" y="1646853"/>
            <a:ext cx="1" cy="1537162"/>
          </a:xfrm>
          <a:prstGeom prst="line">
            <a:avLst/>
          </a:prstGeom>
          <a:ln w="12700">
            <a:solidFill>
              <a:srgbClr val="A6AAA9"/>
            </a:solidFill>
            <a:miter lim="400000"/>
          </a:ln>
        </p:spPr>
        <p:txBody>
          <a:bodyPr lIns="19050" tIns="19050" rIns="19050" bIns="19050" anchor="ctr"/>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3" name="Shape 1629"/>
          <p:cNvSpPr/>
          <p:nvPr/>
        </p:nvSpPr>
        <p:spPr>
          <a:xfrm flipV="1">
            <a:off x="5649207" y="2766690"/>
            <a:ext cx="1" cy="1020713"/>
          </a:xfrm>
          <a:prstGeom prst="line">
            <a:avLst/>
          </a:prstGeom>
          <a:ln w="12700">
            <a:solidFill>
              <a:srgbClr val="A6AAA9"/>
            </a:solidFill>
            <a:miter lim="400000"/>
          </a:ln>
        </p:spPr>
        <p:txBody>
          <a:bodyPr lIns="19050" tIns="19050" rIns="19050" bIns="19050" anchor="ctr"/>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4" name="Shape 1630"/>
          <p:cNvSpPr/>
          <p:nvPr/>
        </p:nvSpPr>
        <p:spPr>
          <a:xfrm>
            <a:off x="2178114" y="3003798"/>
            <a:ext cx="358924"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5" name="Shape 1636"/>
          <p:cNvSpPr/>
          <p:nvPr/>
        </p:nvSpPr>
        <p:spPr>
          <a:xfrm>
            <a:off x="3171797" y="1945476"/>
            <a:ext cx="358925" cy="3589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6" name="Shape 1642"/>
          <p:cNvSpPr/>
          <p:nvPr/>
        </p:nvSpPr>
        <p:spPr>
          <a:xfrm>
            <a:off x="4136875" y="1317212"/>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7" name="Shape 1648"/>
          <p:cNvSpPr/>
          <p:nvPr/>
        </p:nvSpPr>
        <p:spPr>
          <a:xfrm>
            <a:off x="5479114" y="3627485"/>
            <a:ext cx="358925" cy="3589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8" name="Shape 1653"/>
          <p:cNvSpPr/>
          <p:nvPr/>
        </p:nvSpPr>
        <p:spPr>
          <a:xfrm>
            <a:off x="2303542" y="4179550"/>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9" name="Shape 1654"/>
          <p:cNvSpPr/>
          <p:nvPr/>
        </p:nvSpPr>
        <p:spPr>
          <a:xfrm>
            <a:off x="3275651" y="3561914"/>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60" name="Shape 1655"/>
          <p:cNvSpPr/>
          <p:nvPr/>
        </p:nvSpPr>
        <p:spPr>
          <a:xfrm>
            <a:off x="4216863" y="3100079"/>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61" name="Shape 1656"/>
          <p:cNvSpPr/>
          <p:nvPr/>
        </p:nvSpPr>
        <p:spPr>
          <a:xfrm>
            <a:off x="5539714" y="2661656"/>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62" name="Text Placeholder 3"/>
          <p:cNvSpPr txBox="1"/>
          <p:nvPr/>
        </p:nvSpPr>
        <p:spPr>
          <a:xfrm>
            <a:off x="1308777" y="1975337"/>
            <a:ext cx="1818568"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pPr>
            <a:r>
              <a:rPr lang="en-US" altLang="zh-TW" sz="1600" b="1" dirty="0">
                <a:solidFill>
                  <a:srgbClr val="0000FF"/>
                </a:solidFill>
                <a:latin typeface="Times New Roman" pitchFamily="18" charset="0"/>
                <a:ea typeface="標楷體" pitchFamily="65" charset="-120"/>
                <a:cs typeface="Times New Roman" pitchFamily="18" charset="0"/>
              </a:rPr>
              <a:t>E-mail</a:t>
            </a:r>
            <a:r>
              <a:rPr lang="zh-TW" altLang="en-US" sz="1600" b="1" dirty="0">
                <a:solidFill>
                  <a:srgbClr val="0000FF"/>
                </a:solidFill>
                <a:latin typeface="Times New Roman" pitchFamily="18" charset="0"/>
                <a:ea typeface="標楷體" pitchFamily="65" charset="-120"/>
                <a:cs typeface="Times New Roman" pitchFamily="18" charset="0"/>
              </a:rPr>
              <a:t>通知初審通過</a:t>
            </a:r>
          </a:p>
        </p:txBody>
      </p:sp>
      <p:sp>
        <p:nvSpPr>
          <p:cNvPr id="64" name="Text Placeholder 3"/>
          <p:cNvSpPr txBox="1"/>
          <p:nvPr/>
        </p:nvSpPr>
        <p:spPr>
          <a:xfrm>
            <a:off x="4620571" y="1329087"/>
            <a:ext cx="1895645"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pPr>
            <a:r>
              <a:rPr lang="zh-TW" altLang="en-US" sz="1600" b="1" dirty="0">
                <a:solidFill>
                  <a:srgbClr val="0000FF"/>
                </a:solidFill>
                <a:latin typeface="Times New Roman" pitchFamily="18" charset="0"/>
                <a:ea typeface="標楷體" pitchFamily="65" charset="-120"/>
                <a:cs typeface="Times New Roman" pitchFamily="18" charset="0"/>
              </a:rPr>
              <a:t>繳交費用</a:t>
            </a:r>
          </a:p>
        </p:txBody>
      </p:sp>
      <p:sp>
        <p:nvSpPr>
          <p:cNvPr id="65" name="Text Placeholder 4"/>
          <p:cNvSpPr txBox="1"/>
          <p:nvPr/>
        </p:nvSpPr>
        <p:spPr>
          <a:xfrm>
            <a:off x="4610455" y="1672338"/>
            <a:ext cx="1545720"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TW" altLang="en-US" sz="1400" b="1" dirty="0">
                <a:latin typeface="標楷體" panose="03000509000000000000" pitchFamily="65" charset="-120"/>
                <a:ea typeface="標楷體" panose="03000509000000000000" pitchFamily="65" charset="-120"/>
                <a:cs typeface="+mn-ea"/>
                <a:sym typeface="思源宋体 CN Light" panose="02020300000000000000" pitchFamily="18" charset="-122"/>
              </a:rPr>
              <a:t>繳交入會費及當年度會費。</a:t>
            </a:r>
            <a:endParaRPr lang="en-US" altLang="zh-CN" sz="1400" b="1" dirty="0">
              <a:latin typeface="標楷體" panose="03000509000000000000" pitchFamily="65" charset="-120"/>
              <a:ea typeface="標楷體" panose="03000509000000000000" pitchFamily="65" charset="-120"/>
              <a:cs typeface="+mn-ea"/>
              <a:sym typeface="思源宋体 CN Light" panose="02020300000000000000" pitchFamily="18" charset="-122"/>
            </a:endParaRPr>
          </a:p>
        </p:txBody>
      </p:sp>
      <p:sp>
        <p:nvSpPr>
          <p:cNvPr id="66" name="Text Placeholder 3"/>
          <p:cNvSpPr txBox="1"/>
          <p:nvPr/>
        </p:nvSpPr>
        <p:spPr>
          <a:xfrm>
            <a:off x="5964473" y="3679852"/>
            <a:ext cx="1390717" cy="306559"/>
          </a:xfrm>
          <a:prstGeom prst="rect">
            <a:avLst/>
          </a:prstGeom>
        </p:spPr>
        <p:txBody>
          <a:bodyPr vert="horz" lIns="0" tIns="0" rIns="0" bIns="0" rtlCol="0" anchor="ctr">
            <a:noAutofit/>
          </a:bodyPr>
          <a:lstStyle>
            <a:defPPr>
              <a:defRPr lang="zh-CN"/>
            </a:defPPr>
            <a:lvl1pPr indent="0" defTabSz="914400">
              <a:lnSpc>
                <a:spcPct val="90000"/>
              </a:lnSpc>
              <a:spcBef>
                <a:spcPct val="50000"/>
              </a:spcBef>
              <a:buFont typeface="Arial" panose="020B0604020202020204" pitchFamily="34" charset="0"/>
              <a:buNone/>
              <a:defRPr sz="1600" b="1">
                <a:solidFill>
                  <a:srgbClr val="0000FF"/>
                </a:solidFill>
                <a:latin typeface="Times New Roman" pitchFamily="18" charset="0"/>
                <a:ea typeface="標楷體" pitchFamily="65" charset="-120"/>
                <a:cs typeface="Times New Roman" pitchFamily="18" charset="0"/>
              </a:defRPr>
            </a:lvl1pPr>
            <a:lvl2pPr marL="685800" indent="-228600" defTabSz="914400">
              <a:lnSpc>
                <a:spcPct val="90000"/>
              </a:lnSpc>
              <a:spcBef>
                <a:spcPts val="500"/>
              </a:spcBef>
              <a:buFont typeface="Arial" panose="020B0604020202020204" pitchFamily="34" charset="0"/>
              <a:buChar char="•"/>
              <a:defRPr sz="2400">
                <a:latin typeface="Open Sans" panose="020B0606030504020204"/>
              </a:defRPr>
            </a:lvl2pPr>
            <a:lvl3pPr marL="1143000" indent="-228600" defTabSz="914400">
              <a:lnSpc>
                <a:spcPct val="90000"/>
              </a:lnSpc>
              <a:spcBef>
                <a:spcPts val="500"/>
              </a:spcBef>
              <a:buFont typeface="Arial" panose="020B0604020202020204" pitchFamily="34" charset="0"/>
              <a:buChar char="•"/>
              <a:defRPr sz="2000">
                <a:latin typeface="Open Sans" panose="020B0606030504020204"/>
              </a:defRPr>
            </a:lvl3pPr>
            <a:lvl4pPr marL="1600200" indent="-228600" defTabSz="914400">
              <a:lnSpc>
                <a:spcPct val="90000"/>
              </a:lnSpc>
              <a:spcBef>
                <a:spcPts val="500"/>
              </a:spcBef>
              <a:buFont typeface="Arial" panose="020B0604020202020204" pitchFamily="34" charset="0"/>
              <a:buChar char="•"/>
              <a:defRPr>
                <a:latin typeface="Open Sans" panose="020B0606030504020204"/>
              </a:defRPr>
            </a:lvl4pPr>
            <a:lvl5pPr marL="2057400" indent="-228600" defTabSz="914400">
              <a:lnSpc>
                <a:spcPct val="90000"/>
              </a:lnSpc>
              <a:spcBef>
                <a:spcPts val="500"/>
              </a:spcBef>
              <a:buFont typeface="Arial" panose="020B0604020202020204" pitchFamily="34" charset="0"/>
              <a:buChar char="•"/>
              <a:defRPr>
                <a:latin typeface="Open Sans" panose="020B0606030504020204"/>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TW" altLang="en-US" dirty="0">
                <a:sym typeface="思源宋体 CN Light" panose="02020300000000000000" pitchFamily="18" charset="-122"/>
              </a:rPr>
              <a:t>獲取</a:t>
            </a:r>
            <a:r>
              <a:rPr lang="zh-TW" altLang="en-US">
                <a:sym typeface="思源宋体 CN Light" panose="02020300000000000000" pitchFamily="18" charset="-122"/>
              </a:rPr>
              <a:t>會員編號</a:t>
            </a:r>
            <a:endParaRPr lang="zh-CN" altLang="en-US" dirty="0">
              <a:sym typeface="思源宋体 CN Light" panose="02020300000000000000" pitchFamily="18" charset="-122"/>
            </a:endParaRPr>
          </a:p>
        </p:txBody>
      </p:sp>
      <p:sp>
        <p:nvSpPr>
          <p:cNvPr id="67" name="Text Placeholder 4"/>
          <p:cNvSpPr txBox="1"/>
          <p:nvPr/>
        </p:nvSpPr>
        <p:spPr>
          <a:xfrm>
            <a:off x="5940152" y="3975941"/>
            <a:ext cx="1689738" cy="551559"/>
          </a:xfrm>
          <a:prstGeom prst="rect">
            <a:avLst/>
          </a:prstGeom>
        </p:spPr>
        <p:txBody>
          <a:bodyPr vert="horz" lIns="0" tIns="0" rIns="0" bIns="0" rtlCol="0">
            <a:noAutofit/>
          </a:bodyPr>
          <a:lstStyle>
            <a:defPPr>
              <a:defRPr lang="zh-CN"/>
            </a:defPPr>
            <a:lvl1pPr indent="0" algn="just" defTabSz="914400">
              <a:lnSpc>
                <a:spcPct val="120000"/>
              </a:lnSpc>
              <a:spcBef>
                <a:spcPts val="1000"/>
              </a:spcBef>
              <a:buFont typeface="Arial" panose="020B0604020202020204" pitchFamily="34" charset="0"/>
              <a:buNone/>
              <a:defRPr sz="1400" b="1">
                <a:latin typeface="標楷體" panose="03000509000000000000" pitchFamily="65" charset="-120"/>
                <a:ea typeface="標楷體" panose="03000509000000000000" pitchFamily="65" charset="-120"/>
                <a:cs typeface="+mn-ea"/>
              </a:defRPr>
            </a:lvl1pPr>
            <a:lvl2pPr marL="685800" indent="-228600" defTabSz="914400">
              <a:lnSpc>
                <a:spcPct val="90000"/>
              </a:lnSpc>
              <a:spcBef>
                <a:spcPts val="500"/>
              </a:spcBef>
              <a:buFont typeface="Arial" panose="020B0604020202020204" pitchFamily="34" charset="0"/>
              <a:buChar char="•"/>
              <a:defRPr sz="2400">
                <a:latin typeface="Open Sans" panose="020B0606030504020204"/>
              </a:defRPr>
            </a:lvl2pPr>
            <a:lvl3pPr marL="1143000" indent="-228600" defTabSz="914400">
              <a:lnSpc>
                <a:spcPct val="90000"/>
              </a:lnSpc>
              <a:spcBef>
                <a:spcPts val="500"/>
              </a:spcBef>
              <a:buFont typeface="Arial" panose="020B0604020202020204" pitchFamily="34" charset="0"/>
              <a:buChar char="•"/>
              <a:defRPr sz="2000">
                <a:latin typeface="Open Sans" panose="020B0606030504020204"/>
              </a:defRPr>
            </a:lvl3pPr>
            <a:lvl4pPr marL="1600200" indent="-228600" defTabSz="914400">
              <a:lnSpc>
                <a:spcPct val="90000"/>
              </a:lnSpc>
              <a:spcBef>
                <a:spcPts val="500"/>
              </a:spcBef>
              <a:buFont typeface="Arial" panose="020B0604020202020204" pitchFamily="34" charset="0"/>
              <a:buChar char="•"/>
              <a:defRPr>
                <a:latin typeface="Open Sans" panose="020B0606030504020204"/>
              </a:defRPr>
            </a:lvl4pPr>
            <a:lvl5pPr marL="2057400" indent="-228600" defTabSz="914400">
              <a:lnSpc>
                <a:spcPct val="90000"/>
              </a:lnSpc>
              <a:spcBef>
                <a:spcPts val="500"/>
              </a:spcBef>
              <a:buFont typeface="Arial" panose="020B0604020202020204" pitchFamily="34" charset="0"/>
              <a:buChar char="•"/>
              <a:defRPr>
                <a:latin typeface="Open Sans" panose="020B0606030504020204"/>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TW" altLang="en-US" dirty="0">
                <a:sym typeface="思源宋体 CN Light" panose="02020300000000000000" pitchFamily="18" charset="-122"/>
              </a:rPr>
              <a:t>登入會員後即可報名考試。</a:t>
            </a:r>
            <a:endParaRPr lang="en-US" altLang="zh-CN" dirty="0">
              <a:sym typeface="思源宋体 CN Light" panose="02020300000000000000" pitchFamily="18" charset="-122"/>
            </a:endParaRPr>
          </a:p>
        </p:txBody>
      </p:sp>
      <p:sp>
        <p:nvSpPr>
          <p:cNvPr id="68" name="Text Placeholder 4"/>
          <p:cNvSpPr txBox="1"/>
          <p:nvPr/>
        </p:nvSpPr>
        <p:spPr>
          <a:xfrm>
            <a:off x="2258395" y="3075806"/>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01</a:t>
            </a:r>
          </a:p>
        </p:txBody>
      </p:sp>
      <p:sp>
        <p:nvSpPr>
          <p:cNvPr id="69" name="Text Placeholder 4"/>
          <p:cNvSpPr txBox="1"/>
          <p:nvPr/>
        </p:nvSpPr>
        <p:spPr>
          <a:xfrm>
            <a:off x="3252080" y="2003843"/>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02</a:t>
            </a:r>
          </a:p>
        </p:txBody>
      </p:sp>
      <p:sp>
        <p:nvSpPr>
          <p:cNvPr id="70" name="Text Placeholder 4"/>
          <p:cNvSpPr txBox="1"/>
          <p:nvPr/>
        </p:nvSpPr>
        <p:spPr>
          <a:xfrm>
            <a:off x="4219996" y="137558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03</a:t>
            </a:r>
          </a:p>
        </p:txBody>
      </p:sp>
      <p:sp>
        <p:nvSpPr>
          <p:cNvPr id="71" name="Text Placeholder 4"/>
          <p:cNvSpPr txBox="1"/>
          <p:nvPr/>
        </p:nvSpPr>
        <p:spPr>
          <a:xfrm>
            <a:off x="5559398" y="3701335"/>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dirty="0">
                <a:solidFill>
                  <a:srgbClr val="FCFCFC"/>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04</a:t>
            </a:r>
          </a:p>
        </p:txBody>
      </p:sp>
      <p:sp>
        <p:nvSpPr>
          <p:cNvPr id="72" name="Shape 1625"/>
          <p:cNvSpPr/>
          <p:nvPr/>
        </p:nvSpPr>
        <p:spPr>
          <a:xfrm>
            <a:off x="7224766" y="1782823"/>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74" name="Text Placeholder 3"/>
          <p:cNvSpPr txBox="1"/>
          <p:nvPr/>
        </p:nvSpPr>
        <p:spPr>
          <a:xfrm>
            <a:off x="7362368" y="2149651"/>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TW" altLang="en-US" sz="1400" b="1" dirty="0">
                <a:solidFill>
                  <a:schemeClr val="bg1"/>
                </a:solidFill>
                <a:latin typeface="標楷體" panose="03000509000000000000" pitchFamily="65" charset="-120"/>
                <a:ea typeface="標楷體" panose="03000509000000000000" pitchFamily="65" charset="-120"/>
                <a:cs typeface="+mn-ea"/>
                <a:sym typeface="思源宋体 CN Light" panose="02020300000000000000" pitchFamily="18" charset="-122"/>
              </a:rPr>
              <a:t>入會完成</a:t>
            </a:r>
            <a:endParaRPr lang="id-ID" sz="1400" b="1" dirty="0">
              <a:solidFill>
                <a:schemeClr val="bg1"/>
              </a:solidFill>
              <a:latin typeface="標楷體" panose="03000509000000000000" pitchFamily="65" charset="-120"/>
              <a:ea typeface="標楷體" panose="03000509000000000000" pitchFamily="65" charset="-120"/>
              <a:cs typeface="+mn-ea"/>
              <a:sym typeface="思源宋体 CN Light" panose="02020300000000000000" pitchFamily="18" charset="-122"/>
            </a:endParaRPr>
          </a:p>
        </p:txBody>
      </p:sp>
      <p:cxnSp>
        <p:nvCxnSpPr>
          <p:cNvPr id="37" name="直接连接符 36">
            <a:extLst>
              <a:ext uri="{FF2B5EF4-FFF2-40B4-BE49-F238E27FC236}">
                <a16:creationId xmlns:a16="http://schemas.microsoft.com/office/drawing/2014/main" id="{72DC92E6-FCD9-4741-B8FD-9C0815C1C5BD}"/>
              </a:ext>
            </a:extLst>
          </p:cNvPr>
          <p:cNvCxnSpPr/>
          <p:nvPr/>
        </p:nvCxnSpPr>
        <p:spPr>
          <a:xfrm>
            <a:off x="1017180" y="799331"/>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40" name="群組 39">
            <a:extLst>
              <a:ext uri="{FF2B5EF4-FFF2-40B4-BE49-F238E27FC236}">
                <a16:creationId xmlns:a16="http://schemas.microsoft.com/office/drawing/2014/main" id="{ACADAE38-1AD3-4F4C-8FAA-6316827A2F68}"/>
              </a:ext>
            </a:extLst>
          </p:cNvPr>
          <p:cNvGrpSpPr/>
          <p:nvPr/>
        </p:nvGrpSpPr>
        <p:grpSpPr>
          <a:xfrm>
            <a:off x="184279" y="372156"/>
            <a:ext cx="898166" cy="449644"/>
            <a:chOff x="235597" y="321906"/>
            <a:chExt cx="674138" cy="312553"/>
          </a:xfrm>
        </p:grpSpPr>
        <p:sp>
          <p:nvSpPr>
            <p:cNvPr id="41" name="箭头: V 形 3">
              <a:extLst>
                <a:ext uri="{FF2B5EF4-FFF2-40B4-BE49-F238E27FC236}">
                  <a16:creationId xmlns:a16="http://schemas.microsoft.com/office/drawing/2014/main" id="{B39BA79D-F167-4198-8B83-D2D1B6D664E0}"/>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4" name="箭头: V 形 4">
              <a:extLst>
                <a:ext uri="{FF2B5EF4-FFF2-40B4-BE49-F238E27FC236}">
                  <a16:creationId xmlns:a16="http://schemas.microsoft.com/office/drawing/2014/main" id="{F5BD7DB3-C716-4CA1-AED0-3E76E6297201}"/>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5" name="箭头: V 形 8">
              <a:extLst>
                <a:ext uri="{FF2B5EF4-FFF2-40B4-BE49-F238E27FC236}">
                  <a16:creationId xmlns:a16="http://schemas.microsoft.com/office/drawing/2014/main" id="{1ABFF49A-A344-4F1B-9714-15F363D53B87}"/>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46" name="文字方塊 45">
            <a:extLst>
              <a:ext uri="{FF2B5EF4-FFF2-40B4-BE49-F238E27FC236}">
                <a16:creationId xmlns:a16="http://schemas.microsoft.com/office/drawing/2014/main" id="{79FDE034-063B-4D92-A57D-648A52BC97F9}"/>
              </a:ext>
            </a:extLst>
          </p:cNvPr>
          <p:cNvSpPr txBox="1"/>
          <p:nvPr/>
        </p:nvSpPr>
        <p:spPr>
          <a:xfrm>
            <a:off x="2791545" y="256862"/>
            <a:ext cx="356091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醫管師報考資格</a:t>
            </a:r>
            <a:r>
              <a:rPr kumimoji="0" lang="en-US" altLang="zh-TW" sz="3200" b="1" baseline="3000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sym typeface="Webdings" panose="05030102010509060703" pitchFamily="18" charset="2"/>
              </a:rPr>
              <a:t>2</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7" name="矩形 4">
            <a:extLst>
              <a:ext uri="{FF2B5EF4-FFF2-40B4-BE49-F238E27FC236}">
                <a16:creationId xmlns:a16="http://schemas.microsoft.com/office/drawing/2014/main" id="{E4DFD145-1D9B-4268-B2FC-D440A048D6E8}"/>
              </a:ext>
            </a:extLst>
          </p:cNvPr>
          <p:cNvSpPr>
            <a:spLocks noChangeArrowheads="1"/>
          </p:cNvSpPr>
          <p:nvPr/>
        </p:nvSpPr>
        <p:spPr bwMode="auto">
          <a:xfrm>
            <a:off x="227928" y="902494"/>
            <a:ext cx="6605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2400" b="1" dirty="0">
                <a:solidFill>
                  <a:srgbClr val="C00000"/>
                </a:solidFill>
                <a:latin typeface="Times New Roman" pitchFamily="18" charset="0"/>
                <a:ea typeface="標楷體" pitchFamily="65" charset="-120"/>
                <a:cs typeface="Times New Roman" pitchFamily="18" charset="0"/>
              </a:rPr>
              <a:t>Q</a:t>
            </a:r>
            <a:r>
              <a:rPr lang="zh-TW" altLang="en-US" sz="2400" b="1" dirty="0">
                <a:solidFill>
                  <a:srgbClr val="C00000"/>
                </a:solidFill>
                <a:latin typeface="Times New Roman" pitchFamily="18" charset="0"/>
                <a:ea typeface="標楷體" pitchFamily="65" charset="-120"/>
                <a:cs typeface="Times New Roman" pitchFamily="18" charset="0"/>
              </a:rPr>
              <a:t>：如何加入本會會員？</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p:cTn id="24" dur="500" fill="hold"/>
                                        <p:tgtEl>
                                          <p:spTgt spid="68"/>
                                        </p:tgtEl>
                                        <p:attrNameLst>
                                          <p:attrName>ppt_w</p:attrName>
                                        </p:attrNameLst>
                                      </p:cBhvr>
                                      <p:tavLst>
                                        <p:tav tm="0">
                                          <p:val>
                                            <p:fltVal val="0"/>
                                          </p:val>
                                        </p:tav>
                                        <p:tav tm="100000">
                                          <p:val>
                                            <p:strVal val="#ppt_w"/>
                                          </p:val>
                                        </p:tav>
                                      </p:tavLst>
                                    </p:anim>
                                    <p:anim calcmode="lin" valueType="num">
                                      <p:cBhvr>
                                        <p:cTn id="25" dur="500" fill="hold"/>
                                        <p:tgtEl>
                                          <p:spTgt spid="68"/>
                                        </p:tgtEl>
                                        <p:attrNameLst>
                                          <p:attrName>ppt_h</p:attrName>
                                        </p:attrNameLst>
                                      </p:cBhvr>
                                      <p:tavLst>
                                        <p:tav tm="0">
                                          <p:val>
                                            <p:fltVal val="0"/>
                                          </p:val>
                                        </p:tav>
                                        <p:tav tm="100000">
                                          <p:val>
                                            <p:strVal val="#ppt_h"/>
                                          </p:val>
                                        </p:tav>
                                      </p:tavLst>
                                    </p:anim>
                                    <p:animEffect transition="in" filter="fade">
                                      <p:cBhvr>
                                        <p:cTn id="26" dur="500"/>
                                        <p:tgtEl>
                                          <p:spTgt spid="68"/>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43">
                                            <p:txEl>
                                              <p:pRg st="0" end="0"/>
                                            </p:txEl>
                                          </p:spTgt>
                                        </p:tgtEl>
                                        <p:attrNameLst>
                                          <p:attrName>style.visibility</p:attrName>
                                        </p:attrNameLst>
                                      </p:cBhvr>
                                      <p:to>
                                        <p:strVal val="visible"/>
                                      </p:to>
                                    </p:set>
                                    <p:animEffect transition="in" filter="strips(downLeft)">
                                      <p:cBhvr>
                                        <p:cTn id="30" dur="500"/>
                                        <p:tgtEl>
                                          <p:spTgt spid="4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9">
                                            <p:txEl>
                                              <p:pRg st="0" end="0"/>
                                            </p:txEl>
                                          </p:spTgt>
                                        </p:tgtEl>
                                        <p:attrNameLst>
                                          <p:attrName>style.visibility</p:attrName>
                                        </p:attrNameLst>
                                      </p:cBhvr>
                                      <p:to>
                                        <p:strVal val="visible"/>
                                      </p:to>
                                    </p:set>
                                    <p:animEffect transition="in" filter="strips(downLeft)">
                                      <p:cBhvr>
                                        <p:cTn id="33" dur="500"/>
                                        <p:tgtEl>
                                          <p:spTgt spid="4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9">
                                            <p:txEl>
                                              <p:pRg st="1" end="1"/>
                                            </p:txEl>
                                          </p:spTgt>
                                        </p:tgtEl>
                                        <p:attrNameLst>
                                          <p:attrName>style.visibility</p:attrName>
                                        </p:attrNameLst>
                                      </p:cBhvr>
                                      <p:to>
                                        <p:strVal val="visible"/>
                                      </p:to>
                                    </p:set>
                                    <p:animEffect transition="in" filter="strips(downLeft)">
                                      <p:cBhvr>
                                        <p:cTn id="38" dur="500"/>
                                        <p:tgtEl>
                                          <p:spTgt spid="49">
                                            <p:txEl>
                                              <p:pRg st="1" end="1"/>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500" fill="hold"/>
                                        <p:tgtEl>
                                          <p:spTgt spid="69"/>
                                        </p:tgtEl>
                                        <p:attrNameLst>
                                          <p:attrName>ppt_w</p:attrName>
                                        </p:attrNameLst>
                                      </p:cBhvr>
                                      <p:tavLst>
                                        <p:tav tm="0">
                                          <p:val>
                                            <p:fltVal val="0"/>
                                          </p:val>
                                        </p:tav>
                                        <p:tav tm="100000">
                                          <p:val>
                                            <p:strVal val="#ppt_w"/>
                                          </p:val>
                                        </p:tav>
                                      </p:tavLst>
                                    </p:anim>
                                    <p:anim calcmode="lin" valueType="num">
                                      <p:cBhvr>
                                        <p:cTn id="56" dur="500" fill="hold"/>
                                        <p:tgtEl>
                                          <p:spTgt spid="69"/>
                                        </p:tgtEl>
                                        <p:attrNameLst>
                                          <p:attrName>ppt_h</p:attrName>
                                        </p:attrNameLst>
                                      </p:cBhvr>
                                      <p:tavLst>
                                        <p:tav tm="0">
                                          <p:val>
                                            <p:fltVal val="0"/>
                                          </p:val>
                                        </p:tav>
                                        <p:tav tm="100000">
                                          <p:val>
                                            <p:strVal val="#ppt_h"/>
                                          </p:val>
                                        </p:tav>
                                      </p:tavLst>
                                    </p:anim>
                                    <p:animEffect transition="in" filter="fade">
                                      <p:cBhvr>
                                        <p:cTn id="57" dur="500"/>
                                        <p:tgtEl>
                                          <p:spTgt spid="69"/>
                                        </p:tgtEl>
                                      </p:cBhvr>
                                    </p:animEffect>
                                  </p:childTnLst>
                                </p:cTn>
                              </p:par>
                            </p:childTnLst>
                          </p:cTn>
                        </p:par>
                        <p:par>
                          <p:cTn id="58" fill="hold">
                            <p:stCondLst>
                              <p:cond delay="2000"/>
                            </p:stCondLst>
                            <p:childTnLst>
                              <p:par>
                                <p:cTn id="59" presetID="18" presetClass="entr" presetSubtype="12"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strips(downLeft)">
                                      <p:cBhvr>
                                        <p:cTn id="61" dur="500"/>
                                        <p:tgtEl>
                                          <p:spTgt spid="62"/>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childTnLst>
                          </p:cTn>
                        </p:par>
                        <p:par>
                          <p:cTn id="66" fill="hold">
                            <p:stCondLst>
                              <p:cond delay="3000"/>
                            </p:stCondLst>
                            <p:childTnLst>
                              <p:par>
                                <p:cTn id="67" presetID="22" presetClass="entr" presetSubtype="4"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down)">
                                      <p:cBhvr>
                                        <p:cTn id="69" dur="500"/>
                                        <p:tgtEl>
                                          <p:spTgt spid="52"/>
                                        </p:tgtEl>
                                      </p:cBhvr>
                                    </p:animEffect>
                                  </p:childTnLst>
                                </p:cTn>
                              </p:par>
                            </p:childTnLst>
                          </p:cTn>
                        </p:par>
                        <p:par>
                          <p:cTn id="70" fill="hold">
                            <p:stCondLst>
                              <p:cond delay="3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p:cTn id="78" dur="500" fill="hold"/>
                                        <p:tgtEl>
                                          <p:spTgt spid="70"/>
                                        </p:tgtEl>
                                        <p:attrNameLst>
                                          <p:attrName>ppt_w</p:attrName>
                                        </p:attrNameLst>
                                      </p:cBhvr>
                                      <p:tavLst>
                                        <p:tav tm="0">
                                          <p:val>
                                            <p:fltVal val="0"/>
                                          </p:val>
                                        </p:tav>
                                        <p:tav tm="100000">
                                          <p:val>
                                            <p:strVal val="#ppt_w"/>
                                          </p:val>
                                        </p:tav>
                                      </p:tavLst>
                                    </p:anim>
                                    <p:anim calcmode="lin" valueType="num">
                                      <p:cBhvr>
                                        <p:cTn id="79" dur="500" fill="hold"/>
                                        <p:tgtEl>
                                          <p:spTgt spid="70"/>
                                        </p:tgtEl>
                                        <p:attrNameLst>
                                          <p:attrName>ppt_h</p:attrName>
                                        </p:attrNameLst>
                                      </p:cBhvr>
                                      <p:tavLst>
                                        <p:tav tm="0">
                                          <p:val>
                                            <p:fltVal val="0"/>
                                          </p:val>
                                        </p:tav>
                                        <p:tav tm="100000">
                                          <p:val>
                                            <p:strVal val="#ppt_h"/>
                                          </p:val>
                                        </p:tav>
                                      </p:tavLst>
                                    </p:anim>
                                    <p:animEffect transition="in" filter="fade">
                                      <p:cBhvr>
                                        <p:cTn id="80" dur="500"/>
                                        <p:tgtEl>
                                          <p:spTgt spid="70"/>
                                        </p:tgtEl>
                                      </p:cBhvr>
                                    </p:animEffect>
                                  </p:childTnLst>
                                </p:cTn>
                              </p:par>
                            </p:childTnLst>
                          </p:cTn>
                        </p:par>
                        <p:par>
                          <p:cTn id="81" fill="hold">
                            <p:stCondLst>
                              <p:cond delay="4000"/>
                            </p:stCondLst>
                            <p:childTnLst>
                              <p:par>
                                <p:cTn id="82" presetID="18" presetClass="entr" presetSubtype="6"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strips(downRight)">
                                      <p:cBhvr>
                                        <p:cTn id="84" dur="500"/>
                                        <p:tgtEl>
                                          <p:spTgt spid="64"/>
                                        </p:tgtEl>
                                      </p:cBhvr>
                                    </p:animEffect>
                                  </p:childTnLst>
                                </p:cTn>
                              </p:par>
                              <p:par>
                                <p:cTn id="85" presetID="18" presetClass="entr" presetSubtype="6"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strips(downRight)">
                                      <p:cBhvr>
                                        <p:cTn id="87" dur="500"/>
                                        <p:tgtEl>
                                          <p:spTgt spid="65"/>
                                        </p:tgtEl>
                                      </p:cBhvr>
                                    </p:animEffect>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500"/>
                                        <p:tgtEl>
                                          <p:spTgt spid="61"/>
                                        </p:tgtEl>
                                      </p:cBhvr>
                                    </p:animEffect>
                                  </p:childTnLst>
                                </p:cTn>
                              </p:par>
                            </p:childTnLst>
                          </p:cTn>
                        </p:par>
                        <p:par>
                          <p:cTn id="92" fill="hold">
                            <p:stCondLst>
                              <p:cond delay="5000"/>
                            </p:stCondLst>
                            <p:childTnLst>
                              <p:par>
                                <p:cTn id="93" presetID="22" presetClass="entr" presetSubtype="1"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up)">
                                      <p:cBhvr>
                                        <p:cTn id="95" dur="500"/>
                                        <p:tgtEl>
                                          <p:spTgt spid="53"/>
                                        </p:tgtEl>
                                      </p:cBhvr>
                                    </p:animEffect>
                                  </p:childTnLst>
                                </p:cTn>
                              </p:par>
                            </p:childTnLst>
                          </p:cTn>
                        </p:par>
                        <p:par>
                          <p:cTn id="96" fill="hold">
                            <p:stCondLst>
                              <p:cond delay="5500"/>
                            </p:stCondLst>
                            <p:childTnLst>
                              <p:par>
                                <p:cTn id="97" presetID="53" presetClass="entr" presetSubtype="16"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p:cTn id="99" dur="500" fill="hold"/>
                                        <p:tgtEl>
                                          <p:spTgt spid="57"/>
                                        </p:tgtEl>
                                        <p:attrNameLst>
                                          <p:attrName>ppt_w</p:attrName>
                                        </p:attrNameLst>
                                      </p:cBhvr>
                                      <p:tavLst>
                                        <p:tav tm="0">
                                          <p:val>
                                            <p:fltVal val="0"/>
                                          </p:val>
                                        </p:tav>
                                        <p:tav tm="100000">
                                          <p:val>
                                            <p:strVal val="#ppt_w"/>
                                          </p:val>
                                        </p:tav>
                                      </p:tavLst>
                                    </p:anim>
                                    <p:anim calcmode="lin" valueType="num">
                                      <p:cBhvr>
                                        <p:cTn id="100" dur="500" fill="hold"/>
                                        <p:tgtEl>
                                          <p:spTgt spid="57"/>
                                        </p:tgtEl>
                                        <p:attrNameLst>
                                          <p:attrName>ppt_h</p:attrName>
                                        </p:attrNameLst>
                                      </p:cBhvr>
                                      <p:tavLst>
                                        <p:tav tm="0">
                                          <p:val>
                                            <p:fltVal val="0"/>
                                          </p:val>
                                        </p:tav>
                                        <p:tav tm="100000">
                                          <p:val>
                                            <p:strVal val="#ppt_h"/>
                                          </p:val>
                                        </p:tav>
                                      </p:tavLst>
                                    </p:anim>
                                    <p:animEffect transition="in" filter="fade">
                                      <p:cBhvr>
                                        <p:cTn id="101" dur="500"/>
                                        <p:tgtEl>
                                          <p:spTgt spid="57"/>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71"/>
                                        </p:tgtEl>
                                        <p:attrNameLst>
                                          <p:attrName>style.visibility</p:attrName>
                                        </p:attrNameLst>
                                      </p:cBhvr>
                                      <p:to>
                                        <p:strVal val="visible"/>
                                      </p:to>
                                    </p:set>
                                    <p:anim calcmode="lin" valueType="num">
                                      <p:cBhvr>
                                        <p:cTn id="104" dur="500" fill="hold"/>
                                        <p:tgtEl>
                                          <p:spTgt spid="71"/>
                                        </p:tgtEl>
                                        <p:attrNameLst>
                                          <p:attrName>ppt_w</p:attrName>
                                        </p:attrNameLst>
                                      </p:cBhvr>
                                      <p:tavLst>
                                        <p:tav tm="0">
                                          <p:val>
                                            <p:fltVal val="0"/>
                                          </p:val>
                                        </p:tav>
                                        <p:tav tm="100000">
                                          <p:val>
                                            <p:strVal val="#ppt_w"/>
                                          </p:val>
                                        </p:tav>
                                      </p:tavLst>
                                    </p:anim>
                                    <p:anim calcmode="lin" valueType="num">
                                      <p:cBhvr>
                                        <p:cTn id="105" dur="500" fill="hold"/>
                                        <p:tgtEl>
                                          <p:spTgt spid="71"/>
                                        </p:tgtEl>
                                        <p:attrNameLst>
                                          <p:attrName>ppt_h</p:attrName>
                                        </p:attrNameLst>
                                      </p:cBhvr>
                                      <p:tavLst>
                                        <p:tav tm="0">
                                          <p:val>
                                            <p:fltVal val="0"/>
                                          </p:val>
                                        </p:tav>
                                        <p:tav tm="100000">
                                          <p:val>
                                            <p:strVal val="#ppt_h"/>
                                          </p:val>
                                        </p:tav>
                                      </p:tavLst>
                                    </p:anim>
                                    <p:animEffect transition="in" filter="fade">
                                      <p:cBhvr>
                                        <p:cTn id="106" dur="500"/>
                                        <p:tgtEl>
                                          <p:spTgt spid="71"/>
                                        </p:tgtEl>
                                      </p:cBhvr>
                                    </p:animEffect>
                                  </p:childTnLst>
                                </p:cTn>
                              </p:par>
                            </p:childTnLst>
                          </p:cTn>
                        </p:par>
                        <p:par>
                          <p:cTn id="107" fill="hold">
                            <p:stCondLst>
                              <p:cond delay="6000"/>
                            </p:stCondLst>
                            <p:childTnLst>
                              <p:par>
                                <p:cTn id="108" presetID="18" presetClass="entr" presetSubtype="6" fill="hold" grpId="0" nodeType="after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strips(downRight)">
                                      <p:cBhvr>
                                        <p:cTn id="110" dur="500"/>
                                        <p:tgtEl>
                                          <p:spTgt spid="66"/>
                                        </p:tgtEl>
                                      </p:cBhvr>
                                    </p:animEffect>
                                  </p:childTnLst>
                                </p:cTn>
                              </p:par>
                              <p:par>
                                <p:cTn id="111" presetID="18" presetClass="entr" presetSubtype="6"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strips(downRight)">
                                      <p:cBhvr>
                                        <p:cTn id="113" dur="500"/>
                                        <p:tgtEl>
                                          <p:spTgt spid="67"/>
                                        </p:tgtEl>
                                      </p:cBhvr>
                                    </p:animEffect>
                                  </p:childTnLst>
                                </p:cTn>
                              </p:par>
                            </p:childTnLst>
                          </p:cTn>
                        </p:par>
                        <p:par>
                          <p:cTn id="114" fill="hold">
                            <p:stCondLst>
                              <p:cond delay="6500"/>
                            </p:stCondLst>
                            <p:childTnLst>
                              <p:par>
                                <p:cTn id="115" presetID="1" presetClass="entr" presetSubtype="0" fill="hold" grpId="0" nodeType="after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par>
                                <p:cTn id="117" presetID="27" presetClass="emph" presetSubtype="0" fill="remove" grpId="1" nodeType="withEffect">
                                  <p:stCondLst>
                                    <p:cond delay="0"/>
                                  </p:stCondLst>
                                  <p:childTnLst>
                                    <p:animClr clrSpc="rgb" dir="cw">
                                      <p:cBhvr override="childStyle">
                                        <p:cTn id="118" dur="250" autoRev="1" fill="remove"/>
                                        <p:tgtEl>
                                          <p:spTgt spid="72"/>
                                        </p:tgtEl>
                                        <p:attrNameLst>
                                          <p:attrName>style.color</p:attrName>
                                        </p:attrNameLst>
                                      </p:cBhvr>
                                      <p:to>
                                        <a:schemeClr val="bg1"/>
                                      </p:to>
                                    </p:animClr>
                                    <p:animClr clrSpc="rgb" dir="cw">
                                      <p:cBhvr>
                                        <p:cTn id="119" dur="250" autoRev="1" fill="remove"/>
                                        <p:tgtEl>
                                          <p:spTgt spid="72"/>
                                        </p:tgtEl>
                                        <p:attrNameLst>
                                          <p:attrName>fillcolor</p:attrName>
                                        </p:attrNameLst>
                                      </p:cBhvr>
                                      <p:to>
                                        <a:schemeClr val="bg1"/>
                                      </p:to>
                                    </p:animClr>
                                    <p:set>
                                      <p:cBhvr>
                                        <p:cTn id="120" dur="250" autoRev="1" fill="remove"/>
                                        <p:tgtEl>
                                          <p:spTgt spid="72"/>
                                        </p:tgtEl>
                                        <p:attrNameLst>
                                          <p:attrName>fill.type</p:attrName>
                                        </p:attrNameLst>
                                      </p:cBhvr>
                                      <p:to>
                                        <p:strVal val="solid"/>
                                      </p:to>
                                    </p:set>
                                    <p:set>
                                      <p:cBhvr>
                                        <p:cTn id="121" dur="250" autoRev="1" fill="remove"/>
                                        <p:tgtEl>
                                          <p:spTgt spid="72"/>
                                        </p:tgtEl>
                                        <p:attrNameLst>
                                          <p:attrName>fill.on</p:attrName>
                                        </p:attrNameLst>
                                      </p:cBhvr>
                                      <p:to>
                                        <p:strVal val="true"/>
                                      </p:to>
                                    </p:set>
                                  </p:childTnLst>
                                </p:cTn>
                              </p:par>
                              <p:par>
                                <p:cTn id="122" presetID="10" presetClass="entr" presetSubtype="0" fill="hold" grpId="0"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build="p"/>
      <p:bldP spid="49" grpId="0" build="p"/>
      <p:bldP spid="50" grpId="0" animBg="1"/>
      <p:bldP spid="51" grpId="0" animBg="1"/>
      <p:bldP spid="52" grpId="0" animBg="1"/>
      <p:bldP spid="53" grpId="0" animBg="1"/>
      <p:bldP spid="54" grpId="0" bldLvl="0" animBg="1"/>
      <p:bldP spid="55" grpId="0" bldLvl="0" animBg="1"/>
      <p:bldP spid="56" grpId="0" bldLvl="0" animBg="1"/>
      <p:bldP spid="57" grpId="0" bldLvl="0" animBg="1"/>
      <p:bldP spid="58" grpId="0" animBg="1"/>
      <p:bldP spid="59" grpId="0" animBg="1"/>
      <p:bldP spid="60" grpId="0" animBg="1"/>
      <p:bldP spid="61" grpId="0" animBg="1"/>
      <p:bldP spid="62" grpId="0"/>
      <p:bldP spid="64" grpId="0"/>
      <p:bldP spid="65" grpId="0"/>
      <p:bldP spid="66" grpId="0"/>
      <p:bldP spid="67" grpId="0"/>
      <p:bldP spid="68" grpId="0"/>
      <p:bldP spid="69" grpId="0"/>
      <p:bldP spid="70" grpId="0"/>
      <p:bldP spid="71" grpId="0"/>
      <p:bldP spid="72" grpId="0" bldLvl="0" animBg="1"/>
      <p:bldP spid="72" grpId="1" bldLvl="0" animBg="1"/>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aphicFrame>
        <p:nvGraphicFramePr>
          <p:cNvPr id="35" name="內容版面配置區 3">
            <a:extLst>
              <a:ext uri="{FF2B5EF4-FFF2-40B4-BE49-F238E27FC236}">
                <a16:creationId xmlns:a16="http://schemas.microsoft.com/office/drawing/2014/main" id="{340FC9E7-522A-4127-BD53-CF8B5A25853C}"/>
              </a:ext>
            </a:extLst>
          </p:cNvPr>
          <p:cNvGraphicFramePr>
            <a:graphicFrameLocks/>
          </p:cNvGraphicFramePr>
          <p:nvPr>
            <p:extLst>
              <p:ext uri="{D42A27DB-BD31-4B8C-83A1-F6EECF244321}">
                <p14:modId xmlns:p14="http://schemas.microsoft.com/office/powerpoint/2010/main" val="1232169890"/>
              </p:ext>
            </p:extLst>
          </p:nvPr>
        </p:nvGraphicFramePr>
        <p:xfrm>
          <a:off x="354489" y="664174"/>
          <a:ext cx="8435022" cy="4311887"/>
        </p:xfrm>
        <a:graphic>
          <a:graphicData uri="http://schemas.openxmlformats.org/drawingml/2006/table">
            <a:tbl>
              <a:tblPr>
                <a:tableStyleId>{F5AB1C69-6EDB-4FF4-983F-18BD219EF322}</a:tableStyleId>
              </a:tblPr>
              <a:tblGrid>
                <a:gridCol w="1045047">
                  <a:extLst>
                    <a:ext uri="{9D8B030D-6E8A-4147-A177-3AD203B41FA5}">
                      <a16:colId xmlns:a16="http://schemas.microsoft.com/office/drawing/2014/main" val="20000"/>
                    </a:ext>
                  </a:extLst>
                </a:gridCol>
                <a:gridCol w="1866156">
                  <a:extLst>
                    <a:ext uri="{9D8B030D-6E8A-4147-A177-3AD203B41FA5}">
                      <a16:colId xmlns:a16="http://schemas.microsoft.com/office/drawing/2014/main" val="20001"/>
                    </a:ext>
                  </a:extLst>
                </a:gridCol>
                <a:gridCol w="2687264">
                  <a:extLst>
                    <a:ext uri="{9D8B030D-6E8A-4147-A177-3AD203B41FA5}">
                      <a16:colId xmlns:a16="http://schemas.microsoft.com/office/drawing/2014/main" val="20002"/>
                    </a:ext>
                  </a:extLst>
                </a:gridCol>
                <a:gridCol w="2836555">
                  <a:extLst>
                    <a:ext uri="{9D8B030D-6E8A-4147-A177-3AD203B41FA5}">
                      <a16:colId xmlns:a16="http://schemas.microsoft.com/office/drawing/2014/main" val="20003"/>
                    </a:ext>
                  </a:extLst>
                </a:gridCol>
              </a:tblGrid>
              <a:tr h="412198">
                <a:tc gridSpan="4">
                  <a:txBody>
                    <a:bodyPr/>
                    <a:lstStyle/>
                    <a:p>
                      <a:pPr marL="0" marR="0" indent="0" algn="l" defTabSz="914400" rtl="0" eaLnBrk="1" fontAlgn="auto" latinLnBrk="0" hangingPunct="1">
                        <a:lnSpc>
                          <a:spcPct val="100000"/>
                        </a:lnSpc>
                        <a:spcBef>
                          <a:spcPts val="0"/>
                        </a:spcBef>
                        <a:spcAft>
                          <a:spcPts val="240"/>
                        </a:spcAft>
                        <a:buClrTx/>
                        <a:buSzTx/>
                        <a:buFontTx/>
                        <a:buNone/>
                        <a:tabLst/>
                        <a:defRPr/>
                      </a:pPr>
                      <a:r>
                        <a:rPr lang="zh-TW" altLang="en-US" sz="1800" b="1" kern="1200" dirty="0">
                          <a:solidFill>
                            <a:srgbClr val="FFFF00"/>
                          </a:solidFill>
                          <a:effectLst/>
                          <a:latin typeface="標楷體" panose="03000509000000000000" pitchFamily="65" charset="-120"/>
                          <a:ea typeface="標楷體" panose="03000509000000000000" pitchFamily="65" charset="-120"/>
                          <a:cs typeface="+mn-cs"/>
                        </a:rPr>
                        <a:t>高階醫務管理師報考資格：</a:t>
                      </a:r>
                      <a:r>
                        <a:rPr lang="zh-TW" altLang="zh-TW" sz="1800" b="1" kern="1200" dirty="0">
                          <a:solidFill>
                            <a:srgbClr val="FFFF00"/>
                          </a:solidFill>
                          <a:effectLst/>
                          <a:latin typeface="標楷體" panose="03000509000000000000" pitchFamily="65" charset="-120"/>
                          <a:ea typeface="標楷體" panose="03000509000000000000" pitchFamily="65" charset="-120"/>
                          <a:cs typeface="+mn-cs"/>
                        </a:rPr>
                        <a:t>「甄審辦法」第</a:t>
                      </a:r>
                      <a:r>
                        <a:rPr lang="zh-TW" altLang="en-US" sz="1800" b="1" kern="1200" dirty="0">
                          <a:solidFill>
                            <a:srgbClr val="FFFF00"/>
                          </a:solidFill>
                          <a:effectLst/>
                          <a:latin typeface="標楷體" panose="03000509000000000000" pitchFamily="65" charset="-120"/>
                          <a:ea typeface="標楷體" panose="03000509000000000000" pitchFamily="65" charset="-120"/>
                          <a:cs typeface="+mn-cs"/>
                        </a:rPr>
                        <a:t>二</a:t>
                      </a:r>
                      <a:r>
                        <a:rPr lang="zh-TW" altLang="zh-TW" sz="1800" b="1" kern="1200" dirty="0">
                          <a:solidFill>
                            <a:srgbClr val="FFFF00"/>
                          </a:solidFill>
                          <a:effectLst/>
                          <a:latin typeface="標楷體" panose="03000509000000000000" pitchFamily="65" charset="-120"/>
                          <a:ea typeface="標楷體" panose="03000509000000000000" pitchFamily="65" charset="-120"/>
                          <a:cs typeface="+mn-cs"/>
                        </a:rPr>
                        <a:t>條之資格摘要</a:t>
                      </a:r>
                      <a:endPar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3"/>
                    </a:solidFill>
                  </a:tcPr>
                </a:tc>
                <a:tc hMerge="1">
                  <a:txBody>
                    <a:bodyPr/>
                    <a:lstStyle/>
                    <a:p>
                      <a:pPr algn="ctr">
                        <a:lnSpc>
                          <a:spcPct val="100000"/>
                        </a:lnSpc>
                        <a:spcAft>
                          <a:spcPts val="240"/>
                        </a:spcAft>
                      </a:pPr>
                      <a:endParaRPr lang="zh-TW" sz="22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solidFill>
                      <a:schemeClr val="accent3"/>
                    </a:solidFill>
                  </a:tcPr>
                </a:tc>
                <a:tc hMerge="1">
                  <a:txBody>
                    <a:bodyPr/>
                    <a:lstStyle/>
                    <a:p>
                      <a:pPr algn="ctr">
                        <a:lnSpc>
                          <a:spcPct val="100000"/>
                        </a:lnSpc>
                        <a:spcAft>
                          <a:spcPts val="240"/>
                        </a:spcAft>
                      </a:pPr>
                      <a:endParaRPr lang="zh-TW" sz="22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solidFill>
                      <a:schemeClr val="accent3"/>
                    </a:solidFill>
                  </a:tcPr>
                </a:tc>
                <a:tc hMerge="1">
                  <a:txBody>
                    <a:bodyPr/>
                    <a:lstStyle/>
                    <a:p>
                      <a:pPr algn="ctr">
                        <a:lnSpc>
                          <a:spcPct val="100000"/>
                        </a:lnSpc>
                        <a:spcAft>
                          <a:spcPts val="0"/>
                        </a:spcAft>
                      </a:pPr>
                      <a:endParaRPr lang="zh-TW" sz="22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solidFill>
                      <a:schemeClr val="accent3"/>
                    </a:solidFill>
                  </a:tcPr>
                </a:tc>
                <a:extLst>
                  <a:ext uri="{0D108BD9-81ED-4DB2-BD59-A6C34878D82A}">
                    <a16:rowId xmlns:a16="http://schemas.microsoft.com/office/drawing/2014/main" val="10000"/>
                  </a:ext>
                </a:extLst>
              </a:tr>
              <a:tr h="1030799">
                <a:tc>
                  <a:txBody>
                    <a:bodyPr/>
                    <a:lstStyle/>
                    <a:p>
                      <a:pPr algn="ctr">
                        <a:lnSpc>
                          <a:spcPct val="100000"/>
                        </a:lnSpc>
                        <a:spcAft>
                          <a:spcPts val="24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學歷</a:t>
                      </a:r>
                    </a:p>
                  </a:txBody>
                  <a:tcPr marL="17781" marR="17781" marT="0" marB="0" anchor="ctr">
                    <a:solidFill>
                      <a:schemeClr val="accent3"/>
                    </a:solidFill>
                  </a:tcPr>
                </a:tc>
                <a:tc>
                  <a:txBody>
                    <a:bodyPr/>
                    <a:lstStyle/>
                    <a:p>
                      <a:pPr algn="ctr">
                        <a:lnSpc>
                          <a:spcPct val="100000"/>
                        </a:lnSpc>
                        <a:spcAft>
                          <a:spcPts val="24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科系</a:t>
                      </a:r>
                    </a:p>
                  </a:txBody>
                  <a:tcPr marL="17781" marR="17781" marT="0" marB="0" anchor="ctr">
                    <a:solidFill>
                      <a:schemeClr val="accent3"/>
                    </a:solidFill>
                  </a:tcPr>
                </a:tc>
                <a:tc>
                  <a:txBody>
                    <a:bodyPr/>
                    <a:lstStyle/>
                    <a:p>
                      <a:pPr algn="ctr">
                        <a:lnSpc>
                          <a:spcPct val="100000"/>
                        </a:lnSpc>
                        <a:spcAft>
                          <a:spcPts val="24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工作年資</a:t>
                      </a:r>
                    </a:p>
                    <a:p>
                      <a:pPr algn="ctr">
                        <a:lnSpc>
                          <a:spcPct val="100000"/>
                        </a:lnSpc>
                        <a:spcAft>
                          <a:spcPts val="24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截至</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en-US" alt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22</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日</a:t>
                      </a:r>
                    </a:p>
                    <a:p>
                      <a:pPr algn="ctr">
                        <a:lnSpc>
                          <a:spcPct val="100000"/>
                        </a:lnSpc>
                        <a:spcAft>
                          <a:spcPts val="24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以前年資</a:t>
                      </a:r>
                    </a:p>
                  </a:txBody>
                  <a:tcPr marL="17781" marR="17781" marT="0" marB="0" anchor="ctr">
                    <a:solidFill>
                      <a:schemeClr val="accent3"/>
                    </a:solidFill>
                  </a:tcPr>
                </a:tc>
                <a:tc>
                  <a:txBody>
                    <a:bodyPr/>
                    <a:lstStyle/>
                    <a:p>
                      <a:pPr algn="ctr">
                        <a:lnSpc>
                          <a:spcPct val="100000"/>
                        </a:lnSpc>
                        <a:spcAft>
                          <a:spcPts val="24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積分</a:t>
                      </a:r>
                    </a:p>
                    <a:p>
                      <a:pPr algn="ctr">
                        <a:lnSpc>
                          <a:spcPct val="100000"/>
                        </a:lnSpc>
                        <a:spcAft>
                          <a:spcPts val="0"/>
                        </a:spcAft>
                      </a:pP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自</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2021</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日至</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en-US" alt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22</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日計算之</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3"/>
                    </a:solidFill>
                  </a:tcPr>
                </a:tc>
                <a:extLst>
                  <a:ext uri="{0D108BD9-81ED-4DB2-BD59-A6C34878D82A}">
                    <a16:rowId xmlns:a16="http://schemas.microsoft.com/office/drawing/2014/main" val="10001"/>
                  </a:ext>
                </a:extLst>
              </a:tr>
              <a:tr h="398069">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碩博士</a:t>
                      </a:r>
                    </a:p>
                  </a:txBody>
                  <a:tcPr marL="17781" marR="17781" marT="0" marB="0" anchor="ctr">
                    <a:solidFill>
                      <a:schemeClr val="accent3">
                        <a:lumMod val="20000"/>
                        <a:lumOff val="80000"/>
                      </a:schemeClr>
                    </a:solidFill>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相關科系所</a:t>
                      </a:r>
                    </a:p>
                  </a:txBody>
                  <a:tcPr marL="17781" marR="17781" marT="0" marB="0" anchor="ctr">
                    <a:solidFill>
                      <a:schemeClr val="accent3">
                        <a:lumMod val="20000"/>
                        <a:lumOff val="80000"/>
                      </a:schemeClr>
                    </a:solidFill>
                  </a:tcPr>
                </a:tc>
                <a:tc rowSpan="2">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3">
                        <a:lumMod val="20000"/>
                        <a:lumOff val="80000"/>
                      </a:schemeClr>
                    </a:solidFill>
                  </a:tcPr>
                </a:tc>
                <a:tc rowSpan="2">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點以上</a:t>
                      </a:r>
                    </a:p>
                  </a:txBody>
                  <a:tcPr marL="17781" marR="17781" marT="0" marB="0" anchor="ctr">
                    <a:solidFill>
                      <a:schemeClr val="accent3">
                        <a:lumMod val="20000"/>
                        <a:lumOff val="80000"/>
                      </a:schemeClr>
                    </a:solidFill>
                  </a:tcPr>
                </a:tc>
                <a:extLst>
                  <a:ext uri="{0D108BD9-81ED-4DB2-BD59-A6C34878D82A}">
                    <a16:rowId xmlns:a16="http://schemas.microsoft.com/office/drawing/2014/main" val="10002"/>
                  </a:ext>
                </a:extLst>
              </a:tr>
              <a:tr h="396571">
                <a:tc gridSpan="2">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醫師</a:t>
                      </a:r>
                    </a:p>
                  </a:txBody>
                  <a:tcPr marL="17781" marR="17781" marT="0" marB="0" anchor="ctr">
                    <a:solidFill>
                      <a:schemeClr val="accent3">
                        <a:lumMod val="20000"/>
                        <a:lumOff val="80000"/>
                      </a:schemeClr>
                    </a:solidFill>
                  </a:tcPr>
                </a:tc>
                <a:tc hMerge="1">
                  <a:txBody>
                    <a:bodyPr/>
                    <a:lstStyle/>
                    <a:p>
                      <a:endParaRPr lang="zh-TW" altLang="en-US" dirty="0"/>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414850">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碩博士</a:t>
                      </a:r>
                    </a:p>
                  </a:txBody>
                  <a:tcPr marL="17781" marR="17781" marT="0" marB="0" anchor="ctr">
                    <a:solidFill>
                      <a:schemeClr val="accent3">
                        <a:lumMod val="40000"/>
                        <a:lumOff val="60000"/>
                      </a:schemeClr>
                    </a:solidFill>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非相關科系所</a:t>
                      </a:r>
                    </a:p>
                  </a:txBody>
                  <a:tcPr marL="17781" marR="17781" marT="0" marB="0" anchor="ctr">
                    <a:solidFill>
                      <a:schemeClr val="accent3">
                        <a:lumMod val="40000"/>
                        <a:lumOff val="6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3">
                        <a:lumMod val="40000"/>
                        <a:lumOff val="6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點以上</a:t>
                      </a:r>
                    </a:p>
                  </a:txBody>
                  <a:tcPr marL="17781" marR="17781" marT="0" marB="0" anchor="ctr">
                    <a:solidFill>
                      <a:schemeClr val="accent3">
                        <a:lumMod val="40000"/>
                        <a:lumOff val="60000"/>
                      </a:schemeClr>
                    </a:solidFill>
                  </a:tcPr>
                </a:tc>
                <a:extLst>
                  <a:ext uri="{0D108BD9-81ED-4DB2-BD59-A6C34878D82A}">
                    <a16:rowId xmlns:a16="http://schemas.microsoft.com/office/drawing/2014/main" val="10004"/>
                  </a:ext>
                </a:extLst>
              </a:tr>
              <a:tr h="414850">
                <a:tc rowSpan="2">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大學</a:t>
                      </a:r>
                    </a:p>
                  </a:txBody>
                  <a:tcPr marL="17781" marR="17781" marT="0" marB="0" anchor="ctr">
                    <a:solidFill>
                      <a:schemeClr val="accent3">
                        <a:lumMod val="20000"/>
                        <a:lumOff val="80000"/>
                      </a:schemeClr>
                    </a:solidFill>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相關科系所</a:t>
                      </a:r>
                    </a:p>
                  </a:txBody>
                  <a:tcPr marL="17781" marR="17781" marT="0" marB="0" anchor="ctr">
                    <a:solidFill>
                      <a:schemeClr val="accent3">
                        <a:lumMod val="20000"/>
                        <a:lumOff val="8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B w="12700" cap="flat" cmpd="sng" algn="ctr">
                      <a:solidFill>
                        <a:schemeClr val="bg1"/>
                      </a:solidFill>
                      <a:prstDash val="solid"/>
                      <a:round/>
                      <a:headEnd type="none" w="med" len="med"/>
                      <a:tailEnd type="none" w="med" len="med"/>
                    </a:lnB>
                    <a:solidFill>
                      <a:schemeClr val="accent3">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240"/>
                        </a:spcAft>
                        <a:buClrTx/>
                        <a:buSzTx/>
                        <a:buFontTx/>
                        <a:buNone/>
                        <a:tabLst/>
                        <a:defRPr/>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點以上</a:t>
                      </a:r>
                    </a:p>
                  </a:txBody>
                  <a:tcPr marL="17781" marR="17781" marT="0" marB="0" anchor="ctr">
                    <a:solidFill>
                      <a:schemeClr val="accent3">
                        <a:lumMod val="20000"/>
                        <a:lumOff val="80000"/>
                      </a:schemeClr>
                    </a:solidFill>
                  </a:tcPr>
                </a:tc>
                <a:extLst>
                  <a:ext uri="{0D108BD9-81ED-4DB2-BD59-A6C34878D82A}">
                    <a16:rowId xmlns:a16="http://schemas.microsoft.com/office/drawing/2014/main" val="10005"/>
                  </a:ext>
                </a:extLst>
              </a:tr>
              <a:tr h="414850">
                <a:tc vMerge="1">
                  <a:txBody>
                    <a:bodyPr/>
                    <a:lstStyle/>
                    <a:p>
                      <a:endParaRPr lang="zh-TW" altLang="en-US"/>
                    </a:p>
                  </a:txBody>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非相關科系所</a:t>
                      </a:r>
                    </a:p>
                  </a:txBody>
                  <a:tcPr marL="17781" marR="17781" marT="0" marB="0" anchor="ctr">
                    <a:solidFill>
                      <a:schemeClr val="accent3">
                        <a:lumMod val="20000"/>
                        <a:lumOff val="8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T w="12700" cap="flat" cmpd="sng" algn="ctr">
                      <a:solidFill>
                        <a:schemeClr val="bg1"/>
                      </a:solidFill>
                      <a:prstDash val="solid"/>
                      <a:round/>
                      <a:headEnd type="none" w="med" len="med"/>
                      <a:tailEnd type="none" w="med" len="med"/>
                    </a:lnT>
                    <a:solidFill>
                      <a:schemeClr val="accent3">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240"/>
                        </a:spcAft>
                        <a:buClrTx/>
                        <a:buSzTx/>
                        <a:buFontTx/>
                        <a:buNone/>
                        <a:tabLst/>
                        <a:defRPr/>
                      </a:pPr>
                      <a:r>
                        <a:rPr lang="en-US" altLang="zh-TW" sz="1800" b="1" strike="noStrike" kern="100" baseline="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800" b="1" strike="noStrike" kern="100" baseline="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點以上</a:t>
                      </a:r>
                      <a:endParaRPr lang="en-US" altLang="zh-TW" sz="1800" b="1" strike="noStrike" kern="100" baseline="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T w="12700" cap="flat" cmpd="sng" algn="ctr">
                      <a:solidFill>
                        <a:schemeClr val="bg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006"/>
                  </a:ext>
                </a:extLst>
              </a:tr>
              <a:tr h="414850">
                <a:tc rowSpan="2">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專科</a:t>
                      </a:r>
                    </a:p>
                  </a:txBody>
                  <a:tcPr marL="17781" marR="17781" marT="0" marB="0" anchor="ctr">
                    <a:solidFill>
                      <a:schemeClr val="accent3">
                        <a:lumMod val="40000"/>
                        <a:lumOff val="60000"/>
                      </a:schemeClr>
                    </a:solidFill>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相關科系所</a:t>
                      </a:r>
                    </a:p>
                  </a:txBody>
                  <a:tcPr marL="17781" marR="17781" marT="0" marB="0" anchor="ctr">
                    <a:solidFill>
                      <a:schemeClr val="accent3">
                        <a:lumMod val="40000"/>
                        <a:lumOff val="6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B w="12700" cap="flat" cmpd="sng" algn="ctr">
                      <a:solidFill>
                        <a:schemeClr val="bg1"/>
                      </a:solidFill>
                      <a:prstDash val="solid"/>
                      <a:round/>
                      <a:headEnd type="none" w="med" len="med"/>
                      <a:tailEnd type="none" w="med" len="med"/>
                    </a:lnB>
                    <a:solidFill>
                      <a:schemeClr val="accent3">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240"/>
                        </a:spcAft>
                        <a:buClrTx/>
                        <a:buSzTx/>
                        <a:buFontTx/>
                        <a:buNone/>
                        <a:tabLst/>
                        <a:defRPr/>
                      </a:pPr>
                      <a:r>
                        <a:rPr lang="zh-TW" altLang="en-US" sz="1800" b="0" strike="noStrik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0" strike="noStrike" kern="100" baseline="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1800" b="0" strike="noStrike" kern="100" baseline="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點以上</a:t>
                      </a:r>
                    </a:p>
                  </a:txBody>
                  <a:tcPr marL="17781" marR="17781" marT="0" marB="0" anchor="ctr">
                    <a:solidFill>
                      <a:schemeClr val="accent3">
                        <a:lumMod val="40000"/>
                        <a:lumOff val="60000"/>
                      </a:schemeClr>
                    </a:solidFill>
                  </a:tcPr>
                </a:tc>
                <a:extLst>
                  <a:ext uri="{0D108BD9-81ED-4DB2-BD59-A6C34878D82A}">
                    <a16:rowId xmlns:a16="http://schemas.microsoft.com/office/drawing/2014/main" val="10007"/>
                  </a:ext>
                </a:extLst>
              </a:tr>
              <a:tr h="414850">
                <a:tc vMerge="1">
                  <a:txBody>
                    <a:bodyPr/>
                    <a:lstStyle/>
                    <a:p>
                      <a:endParaRPr lang="zh-TW" altLang="en-US"/>
                    </a:p>
                  </a:txBody>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非相關科系所</a:t>
                      </a:r>
                    </a:p>
                  </a:txBody>
                  <a:tcPr marL="17781" marR="17781" marT="0" marB="0" anchor="ctr">
                    <a:solidFill>
                      <a:schemeClr val="accent3">
                        <a:lumMod val="40000"/>
                        <a:lumOff val="6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T w="12700" cap="flat" cmpd="sng" algn="ctr">
                      <a:solidFill>
                        <a:schemeClr val="bg1"/>
                      </a:solidFill>
                      <a:prstDash val="solid"/>
                      <a:round/>
                      <a:headEnd type="none" w="med" len="med"/>
                      <a:tailEnd type="none" w="med" len="med"/>
                    </a:lnT>
                    <a:solidFill>
                      <a:schemeClr val="accent3">
                        <a:lumMod val="40000"/>
                        <a:lumOff val="60000"/>
                      </a:schemeClr>
                    </a:solidFill>
                  </a:tcPr>
                </a:tc>
                <a:tc vMerge="1">
                  <a:txBody>
                    <a:bodyPr/>
                    <a:lstStyle/>
                    <a:p>
                      <a:pPr marL="0" marR="0" indent="0" algn="ctr" defTabSz="914400" rtl="0" eaLnBrk="1" fontAlgn="auto" latinLnBrk="0" hangingPunct="1">
                        <a:lnSpc>
                          <a:spcPct val="100000"/>
                        </a:lnSpc>
                        <a:spcBef>
                          <a:spcPts val="0"/>
                        </a:spcBef>
                        <a:spcAft>
                          <a:spcPts val="240"/>
                        </a:spcAft>
                        <a:buClrTx/>
                        <a:buSzTx/>
                        <a:buFontTx/>
                        <a:buNone/>
                        <a:tabLst/>
                        <a:defRPr/>
                      </a:pPr>
                      <a:r>
                        <a:rPr lang="zh-TW" altLang="en-US" sz="1800" b="1" strike="noStrik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strike="noStrike" kern="100" baseline="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1800" b="1" strike="noStrike" kern="100" baseline="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點以上</a:t>
                      </a:r>
                      <a:endParaRPr lang="en-US" altLang="zh-TW" sz="1800" b="1" strike="noStrike" kern="100" baseline="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T w="12700" cap="flat" cmpd="sng" algn="ctr">
                      <a:solidFill>
                        <a:schemeClr val="bg1"/>
                      </a:solidFill>
                      <a:prstDash val="solid"/>
                      <a:round/>
                      <a:headEnd type="none" w="med" len="med"/>
                      <a:tailEnd type="none" w="med" len="med"/>
                    </a:lnT>
                    <a:solidFill>
                      <a:schemeClr val="accent3">
                        <a:lumMod val="40000"/>
                        <a:lumOff val="60000"/>
                      </a:schemeClr>
                    </a:solidFill>
                  </a:tcPr>
                </a:tc>
                <a:extLst>
                  <a:ext uri="{0D108BD9-81ED-4DB2-BD59-A6C34878D82A}">
                    <a16:rowId xmlns:a16="http://schemas.microsoft.com/office/drawing/2014/main" val="10008"/>
                  </a:ext>
                </a:extLst>
              </a:tr>
            </a:tbl>
          </a:graphicData>
        </a:graphic>
      </p:graphicFrame>
      <p:sp>
        <p:nvSpPr>
          <p:cNvPr id="38" name="文字方塊 37">
            <a:extLst>
              <a:ext uri="{FF2B5EF4-FFF2-40B4-BE49-F238E27FC236}">
                <a16:creationId xmlns:a16="http://schemas.microsoft.com/office/drawing/2014/main" id="{69E86306-1E1E-4642-928E-304A3800DB42}"/>
              </a:ext>
            </a:extLst>
          </p:cNvPr>
          <p:cNvSpPr txBox="1"/>
          <p:nvPr/>
        </p:nvSpPr>
        <p:spPr>
          <a:xfrm>
            <a:off x="2805672" y="64948"/>
            <a:ext cx="356091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醫管師報考資格</a:t>
            </a:r>
            <a:r>
              <a:rPr lang="en-US" altLang="zh-TW" sz="3200" b="1" baseline="3000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sym typeface="Webdings" panose="05030102010509060703" pitchFamily="18" charset="2"/>
              </a:rPr>
              <a:t>3</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39" name="群組 38">
            <a:extLst>
              <a:ext uri="{FF2B5EF4-FFF2-40B4-BE49-F238E27FC236}">
                <a16:creationId xmlns:a16="http://schemas.microsoft.com/office/drawing/2014/main" id="{EB6C4BBB-385B-4387-997F-6162BFDA2227}"/>
              </a:ext>
            </a:extLst>
          </p:cNvPr>
          <p:cNvGrpSpPr/>
          <p:nvPr/>
        </p:nvGrpSpPr>
        <p:grpSpPr>
          <a:xfrm>
            <a:off x="123549" y="192285"/>
            <a:ext cx="898166" cy="449644"/>
            <a:chOff x="235597" y="321906"/>
            <a:chExt cx="674138" cy="312553"/>
          </a:xfrm>
        </p:grpSpPr>
        <p:sp>
          <p:nvSpPr>
            <p:cNvPr id="40" name="箭头: V 形 3">
              <a:extLst>
                <a:ext uri="{FF2B5EF4-FFF2-40B4-BE49-F238E27FC236}">
                  <a16:creationId xmlns:a16="http://schemas.microsoft.com/office/drawing/2014/main" id="{0F8EB899-61CD-4B5D-8A06-A63BD52AFBFD}"/>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1" name="箭头: V 形 4">
              <a:extLst>
                <a:ext uri="{FF2B5EF4-FFF2-40B4-BE49-F238E27FC236}">
                  <a16:creationId xmlns:a16="http://schemas.microsoft.com/office/drawing/2014/main" id="{93DB8C17-173F-41E2-9C96-F61356423058}"/>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2" name="箭头: V 形 8">
              <a:extLst>
                <a:ext uri="{FF2B5EF4-FFF2-40B4-BE49-F238E27FC236}">
                  <a16:creationId xmlns:a16="http://schemas.microsoft.com/office/drawing/2014/main" id="{B58A2CE0-E712-43A2-BA33-AC3E9B8FF63B}"/>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Tree>
    <p:extLst>
      <p:ext uri="{BB962C8B-B14F-4D97-AF65-F5344CB8AC3E}">
        <p14:creationId xmlns:p14="http://schemas.microsoft.com/office/powerpoint/2010/main" val="1101805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id="{69E86306-1E1E-4642-928E-304A3800DB42}"/>
              </a:ext>
            </a:extLst>
          </p:cNvPr>
          <p:cNvSpPr txBox="1"/>
          <p:nvPr/>
        </p:nvSpPr>
        <p:spPr>
          <a:xfrm>
            <a:off x="2805672" y="64948"/>
            <a:ext cx="356091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醫管師報考資格</a:t>
            </a:r>
            <a:r>
              <a:rPr lang="en-US" altLang="zh-TW" sz="3200" b="1" baseline="30000" dirty="0">
                <a:solidFill>
                  <a:srgbClr val="000066"/>
                </a:solidFill>
                <a:latin typeface="Times New Roman" panose="02020603050405020304" pitchFamily="18" charset="0"/>
                <a:ea typeface="標楷體" panose="03000509000000000000" pitchFamily="65" charset="-120"/>
                <a:cs typeface="Times New Roman" panose="02020603050405020304" pitchFamily="18" charset="0"/>
                <a:sym typeface="Webdings" panose="05030102010509060703" pitchFamily="18" charset="2"/>
              </a:rPr>
              <a:t>3</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39" name="群組 38">
            <a:extLst>
              <a:ext uri="{FF2B5EF4-FFF2-40B4-BE49-F238E27FC236}">
                <a16:creationId xmlns:a16="http://schemas.microsoft.com/office/drawing/2014/main" id="{EB6C4BBB-385B-4387-997F-6162BFDA2227}"/>
              </a:ext>
            </a:extLst>
          </p:cNvPr>
          <p:cNvGrpSpPr/>
          <p:nvPr/>
        </p:nvGrpSpPr>
        <p:grpSpPr>
          <a:xfrm>
            <a:off x="123549" y="192285"/>
            <a:ext cx="898166" cy="449644"/>
            <a:chOff x="235597" y="321906"/>
            <a:chExt cx="674138" cy="312553"/>
          </a:xfrm>
        </p:grpSpPr>
        <p:sp>
          <p:nvSpPr>
            <p:cNvPr id="40" name="箭头: V 形 3">
              <a:extLst>
                <a:ext uri="{FF2B5EF4-FFF2-40B4-BE49-F238E27FC236}">
                  <a16:creationId xmlns:a16="http://schemas.microsoft.com/office/drawing/2014/main" id="{0F8EB899-61CD-4B5D-8A06-A63BD52AFBFD}"/>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1" name="箭头: V 形 4">
              <a:extLst>
                <a:ext uri="{FF2B5EF4-FFF2-40B4-BE49-F238E27FC236}">
                  <a16:creationId xmlns:a16="http://schemas.microsoft.com/office/drawing/2014/main" id="{93DB8C17-173F-41E2-9C96-F61356423058}"/>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2" name="箭头: V 形 8">
              <a:extLst>
                <a:ext uri="{FF2B5EF4-FFF2-40B4-BE49-F238E27FC236}">
                  <a16:creationId xmlns:a16="http://schemas.microsoft.com/office/drawing/2014/main" id="{B58A2CE0-E712-43A2-BA33-AC3E9B8FF63B}"/>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graphicFrame>
        <p:nvGraphicFramePr>
          <p:cNvPr id="43" name="內容版面配置區 3">
            <a:extLst>
              <a:ext uri="{FF2B5EF4-FFF2-40B4-BE49-F238E27FC236}">
                <a16:creationId xmlns:a16="http://schemas.microsoft.com/office/drawing/2014/main" id="{8501FBA7-C036-48F5-80C0-063DC414FBFF}"/>
              </a:ext>
            </a:extLst>
          </p:cNvPr>
          <p:cNvGraphicFramePr>
            <a:graphicFrameLocks/>
          </p:cNvGraphicFramePr>
          <p:nvPr>
            <p:extLst>
              <p:ext uri="{D42A27DB-BD31-4B8C-83A1-F6EECF244321}">
                <p14:modId xmlns:p14="http://schemas.microsoft.com/office/powerpoint/2010/main" val="1323227077"/>
              </p:ext>
            </p:extLst>
          </p:nvPr>
        </p:nvGraphicFramePr>
        <p:xfrm>
          <a:off x="234316" y="800394"/>
          <a:ext cx="8569324" cy="4144142"/>
        </p:xfrm>
        <a:graphic>
          <a:graphicData uri="http://schemas.openxmlformats.org/drawingml/2006/table">
            <a:tbl>
              <a:tblPr>
                <a:tableStyleId>{00A15C55-8517-42AA-B614-E9B94910E393}</a:tableStyleId>
              </a:tblPr>
              <a:tblGrid>
                <a:gridCol w="985852">
                  <a:extLst>
                    <a:ext uri="{9D8B030D-6E8A-4147-A177-3AD203B41FA5}">
                      <a16:colId xmlns:a16="http://schemas.microsoft.com/office/drawing/2014/main" val="20000"/>
                    </a:ext>
                  </a:extLst>
                </a:gridCol>
                <a:gridCol w="1919003">
                  <a:extLst>
                    <a:ext uri="{9D8B030D-6E8A-4147-A177-3AD203B41FA5}">
                      <a16:colId xmlns:a16="http://schemas.microsoft.com/office/drawing/2014/main" val="20001"/>
                    </a:ext>
                  </a:extLst>
                </a:gridCol>
                <a:gridCol w="2759613">
                  <a:extLst>
                    <a:ext uri="{9D8B030D-6E8A-4147-A177-3AD203B41FA5}">
                      <a16:colId xmlns:a16="http://schemas.microsoft.com/office/drawing/2014/main" val="20003"/>
                    </a:ext>
                  </a:extLst>
                </a:gridCol>
                <a:gridCol w="2904856">
                  <a:extLst>
                    <a:ext uri="{9D8B030D-6E8A-4147-A177-3AD203B41FA5}">
                      <a16:colId xmlns:a16="http://schemas.microsoft.com/office/drawing/2014/main" val="20006"/>
                    </a:ext>
                  </a:extLst>
                </a:gridCol>
              </a:tblGrid>
              <a:tr h="358174">
                <a:tc gridSpan="4">
                  <a:txBody>
                    <a:bodyPr/>
                    <a:lstStyle/>
                    <a:p>
                      <a:pPr algn="l">
                        <a:lnSpc>
                          <a:spcPct val="100000"/>
                        </a:lnSpc>
                        <a:spcAft>
                          <a:spcPts val="240"/>
                        </a:spcAft>
                      </a:pPr>
                      <a:r>
                        <a:rPr lang="zh-TW" altLang="en-US" sz="1800" b="1" kern="1200" dirty="0">
                          <a:solidFill>
                            <a:srgbClr val="FFFF00"/>
                          </a:solidFill>
                          <a:effectLst/>
                          <a:latin typeface="標楷體" panose="03000509000000000000" pitchFamily="65" charset="-120"/>
                          <a:ea typeface="標楷體" panose="03000509000000000000" pitchFamily="65" charset="-120"/>
                          <a:cs typeface="+mn-cs"/>
                        </a:rPr>
                        <a:t>醫務管理師報考資格：</a:t>
                      </a:r>
                      <a:r>
                        <a:rPr lang="zh-TW" altLang="zh-TW" sz="1800" b="1" kern="1200" dirty="0">
                          <a:solidFill>
                            <a:srgbClr val="FFFF00"/>
                          </a:solidFill>
                          <a:effectLst/>
                          <a:latin typeface="標楷體" panose="03000509000000000000" pitchFamily="65" charset="-120"/>
                          <a:ea typeface="標楷體" panose="03000509000000000000" pitchFamily="65" charset="-120"/>
                          <a:cs typeface="+mn-cs"/>
                        </a:rPr>
                        <a:t>「甄審辦法」第</a:t>
                      </a:r>
                      <a:r>
                        <a:rPr lang="zh-TW" altLang="en-US" sz="1800" b="1" kern="1200" dirty="0">
                          <a:solidFill>
                            <a:srgbClr val="FFFF00"/>
                          </a:solidFill>
                          <a:effectLst/>
                          <a:latin typeface="標楷體" panose="03000509000000000000" pitchFamily="65" charset="-120"/>
                          <a:ea typeface="標楷體" panose="03000509000000000000" pitchFamily="65" charset="-120"/>
                          <a:cs typeface="+mn-cs"/>
                        </a:rPr>
                        <a:t>三</a:t>
                      </a:r>
                      <a:r>
                        <a:rPr lang="zh-TW" altLang="zh-TW" sz="1800" b="1" kern="1200" dirty="0">
                          <a:solidFill>
                            <a:srgbClr val="FFFF00"/>
                          </a:solidFill>
                          <a:effectLst/>
                          <a:latin typeface="標楷體" panose="03000509000000000000" pitchFamily="65" charset="-120"/>
                          <a:ea typeface="標楷體" panose="03000509000000000000" pitchFamily="65" charset="-120"/>
                          <a:cs typeface="+mn-cs"/>
                        </a:rPr>
                        <a:t>條之資格摘要</a:t>
                      </a:r>
                      <a:endParaRPr lang="zh-TW" sz="1800" b="1" kern="100" dirty="0">
                        <a:solidFill>
                          <a:srgbClr val="FFFF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1" marR="17781" marT="0" marB="0" anchor="ctr">
                    <a:solidFill>
                      <a:schemeClr val="accent4"/>
                    </a:solidFill>
                  </a:tcPr>
                </a:tc>
                <a:tc hMerge="1">
                  <a:txBody>
                    <a:bodyPr/>
                    <a:lstStyle/>
                    <a:p>
                      <a:pPr algn="ctr">
                        <a:lnSpc>
                          <a:spcPct val="100000"/>
                        </a:lnSpc>
                        <a:spcAft>
                          <a:spcPts val="240"/>
                        </a:spcAft>
                      </a:pPr>
                      <a:endParaRPr lang="zh-TW" sz="22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solidFill>
                      <a:schemeClr val="accent4"/>
                    </a:solidFill>
                  </a:tcPr>
                </a:tc>
                <a:tc hMerge="1">
                  <a:txBody>
                    <a:bodyPr/>
                    <a:lstStyle/>
                    <a:p>
                      <a:pPr algn="ctr">
                        <a:lnSpc>
                          <a:spcPct val="100000"/>
                        </a:lnSpc>
                        <a:spcAft>
                          <a:spcPts val="240"/>
                        </a:spcAft>
                      </a:pPr>
                      <a:endParaRPr lang="zh-TW" sz="22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solidFill>
                      <a:schemeClr val="accent4"/>
                    </a:solidFill>
                  </a:tcPr>
                </a:tc>
                <a:tc hMerge="1">
                  <a:txBody>
                    <a:bodyPr/>
                    <a:lstStyle/>
                    <a:p>
                      <a:pPr algn="ctr">
                        <a:lnSpc>
                          <a:spcPct val="100000"/>
                        </a:lnSpc>
                        <a:spcAft>
                          <a:spcPts val="0"/>
                        </a:spcAft>
                      </a:pPr>
                      <a:endParaRPr lang="zh-TW" sz="22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solidFill>
                      <a:schemeClr val="accent4"/>
                    </a:solidFill>
                  </a:tcPr>
                </a:tc>
                <a:extLst>
                  <a:ext uri="{0D108BD9-81ED-4DB2-BD59-A6C34878D82A}">
                    <a16:rowId xmlns:a16="http://schemas.microsoft.com/office/drawing/2014/main" val="10000"/>
                  </a:ext>
                </a:extLst>
              </a:tr>
              <a:tr h="793954">
                <a:tc>
                  <a:txBody>
                    <a:bodyPr/>
                    <a:lstStyle/>
                    <a:p>
                      <a:pPr algn="ctr">
                        <a:lnSpc>
                          <a:spcPct val="100000"/>
                        </a:lnSpc>
                        <a:spcAft>
                          <a:spcPts val="240"/>
                        </a:spcAft>
                      </a:pP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學歷</a:t>
                      </a:r>
                    </a:p>
                  </a:txBody>
                  <a:tcPr marL="17781" marR="17781" marT="0" marB="0" anchor="ctr">
                    <a:solidFill>
                      <a:schemeClr val="accent4"/>
                    </a:solidFill>
                  </a:tcPr>
                </a:tc>
                <a:tc>
                  <a:txBody>
                    <a:bodyPr/>
                    <a:lstStyle/>
                    <a:p>
                      <a:pPr algn="ctr">
                        <a:lnSpc>
                          <a:spcPct val="100000"/>
                        </a:lnSpc>
                        <a:spcAft>
                          <a:spcPts val="240"/>
                        </a:spcAft>
                      </a:pP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科系</a:t>
                      </a:r>
                    </a:p>
                  </a:txBody>
                  <a:tcPr marL="17781" marR="17781" marT="0" marB="0" anchor="ctr">
                    <a:solidFill>
                      <a:schemeClr val="accent4"/>
                    </a:solidFill>
                  </a:tcPr>
                </a:tc>
                <a:tc>
                  <a:txBody>
                    <a:bodyPr/>
                    <a:lstStyle/>
                    <a:p>
                      <a:pPr algn="ctr">
                        <a:lnSpc>
                          <a:spcPct val="100000"/>
                        </a:lnSpc>
                        <a:spcAft>
                          <a:spcPts val="240"/>
                        </a:spcAft>
                      </a:pP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工作年資</a:t>
                      </a:r>
                    </a:p>
                    <a:p>
                      <a:pPr algn="ctr">
                        <a:lnSpc>
                          <a:spcPct val="100000"/>
                        </a:lnSpc>
                        <a:spcAft>
                          <a:spcPts val="240"/>
                        </a:spcAft>
                      </a:pPr>
                      <a:r>
                        <a:rPr lang="en-US" alt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截至</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en-US" alt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日</a:t>
                      </a:r>
                    </a:p>
                    <a:p>
                      <a:pPr algn="ctr">
                        <a:lnSpc>
                          <a:spcPct val="100000"/>
                        </a:lnSpc>
                        <a:spcAft>
                          <a:spcPts val="240"/>
                        </a:spcAft>
                      </a:pP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前年資</a:t>
                      </a:r>
                      <a:r>
                        <a:rPr lang="en-US" alt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4"/>
                    </a:solidFill>
                  </a:tcPr>
                </a:tc>
                <a:tc>
                  <a:txBody>
                    <a:bodyPr/>
                    <a:lstStyle/>
                    <a:p>
                      <a:pPr algn="ctr">
                        <a:lnSpc>
                          <a:spcPct val="100000"/>
                        </a:lnSpc>
                        <a:spcAft>
                          <a:spcPts val="240"/>
                        </a:spcAft>
                      </a:pP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積分</a:t>
                      </a:r>
                    </a:p>
                    <a:p>
                      <a:pPr algn="ctr">
                        <a:lnSpc>
                          <a:spcPct val="100000"/>
                        </a:lnSpc>
                        <a:spcAft>
                          <a:spcPts val="0"/>
                        </a:spcAft>
                      </a:pP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自</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201</a:t>
                      </a:r>
                      <a:r>
                        <a:rPr lang="en-US" alt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日至</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en-US" alt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日計算之</a:t>
                      </a:r>
                      <a:r>
                        <a:rPr lang="en-US"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4"/>
                    </a:solidFill>
                  </a:tcPr>
                </a:tc>
                <a:extLst>
                  <a:ext uri="{0D108BD9-81ED-4DB2-BD59-A6C34878D82A}">
                    <a16:rowId xmlns:a16="http://schemas.microsoft.com/office/drawing/2014/main" val="10001"/>
                  </a:ext>
                </a:extLst>
              </a:tr>
              <a:tr h="288032">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碩博士</a:t>
                      </a:r>
                    </a:p>
                  </a:txBody>
                  <a:tcPr marL="17781" marR="17781" marT="0" marB="0" anchor="ct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相關科系所</a:t>
                      </a:r>
                    </a:p>
                  </a:txBody>
                  <a:tcPr marL="17781" marR="17781" marT="0" marB="0" anchor="ctr"/>
                </a:tc>
                <a:tc rowSpan="2">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tc>
                <a:tc rowSpan="2">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點以上</a:t>
                      </a:r>
                    </a:p>
                  </a:txBody>
                  <a:tcPr marL="17781" marR="17781" marT="0" marB="0" anchor="ctr"/>
                </a:tc>
                <a:extLst>
                  <a:ext uri="{0D108BD9-81ED-4DB2-BD59-A6C34878D82A}">
                    <a16:rowId xmlns:a16="http://schemas.microsoft.com/office/drawing/2014/main" val="10002"/>
                  </a:ext>
                </a:extLst>
              </a:tr>
              <a:tr h="128836">
                <a:tc gridSpan="2">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醫師</a:t>
                      </a:r>
                    </a:p>
                  </a:txBody>
                  <a:tcPr marL="17781" marR="17781" marT="0" marB="0" anchor="ct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292439">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碩博士</a:t>
                      </a:r>
                    </a:p>
                  </a:txBody>
                  <a:tcPr marL="17781" marR="17781" marT="0" marB="0" anchor="ctr">
                    <a:solidFill>
                      <a:schemeClr val="accent4">
                        <a:lumMod val="40000"/>
                        <a:lumOff val="60000"/>
                      </a:schemeClr>
                    </a:solidFill>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非相關科系所</a:t>
                      </a:r>
                    </a:p>
                  </a:txBody>
                  <a:tcPr marL="17781" marR="17781" marT="0" marB="0" anchor="ctr">
                    <a:solidFill>
                      <a:schemeClr val="accent4">
                        <a:lumMod val="40000"/>
                        <a:lumOff val="6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4">
                        <a:lumMod val="40000"/>
                        <a:lumOff val="6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點以上</a:t>
                      </a:r>
                    </a:p>
                  </a:txBody>
                  <a:tcPr marL="17781" marR="17781" marT="0" marB="0" anchor="ctr">
                    <a:solidFill>
                      <a:schemeClr val="accent4">
                        <a:lumMod val="40000"/>
                        <a:lumOff val="60000"/>
                      </a:schemeClr>
                    </a:solidFill>
                  </a:tcPr>
                </a:tc>
                <a:extLst>
                  <a:ext uri="{0D108BD9-81ED-4DB2-BD59-A6C34878D82A}">
                    <a16:rowId xmlns:a16="http://schemas.microsoft.com/office/drawing/2014/main" val="10004"/>
                  </a:ext>
                </a:extLst>
              </a:tr>
              <a:tr h="345562">
                <a:tc rowSpan="2">
                  <a:txBody>
                    <a:bodyPr/>
                    <a:lstStyle/>
                    <a:p>
                      <a:pPr algn="ctr">
                        <a:lnSpc>
                          <a:spcPct val="100000"/>
                        </a:lnSpc>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大學</a:t>
                      </a:r>
                    </a:p>
                  </a:txBody>
                  <a:tcPr marL="17781" marR="17781" marT="0" marB="0" anchor="ctr"/>
                </a:tc>
                <a:tc>
                  <a:txBody>
                    <a:bodyPr/>
                    <a:lstStyle/>
                    <a:p>
                      <a:pPr algn="ctr">
                        <a:lnSpc>
                          <a:spcPct val="100000"/>
                        </a:lnSpc>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相關科系所</a:t>
                      </a:r>
                    </a:p>
                  </a:txBody>
                  <a:tcPr marL="17781" marR="17781" marT="0" marB="0" anchor="ct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tc>
                <a:tc rowSpan="2">
                  <a:txBody>
                    <a:bodyPr/>
                    <a:lstStyle/>
                    <a:p>
                      <a:pPr algn="ctr">
                        <a:lnSpc>
                          <a:spcPct val="100000"/>
                        </a:lnSpc>
                        <a:spcAft>
                          <a:spcPts val="240"/>
                        </a:spcAft>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點以上</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tc>
                <a:extLst>
                  <a:ext uri="{0D108BD9-81ED-4DB2-BD59-A6C34878D82A}">
                    <a16:rowId xmlns:a16="http://schemas.microsoft.com/office/drawing/2014/main" val="10005"/>
                  </a:ext>
                </a:extLst>
              </a:tr>
              <a:tr h="156805">
                <a:tc vMerge="1">
                  <a:txBody>
                    <a:bodyPr/>
                    <a:lstStyle/>
                    <a:p>
                      <a:endParaRPr lang="zh-TW" altLang="en-US"/>
                    </a:p>
                  </a:txBody>
                  <a:tcPr/>
                </a:tc>
                <a:tc>
                  <a:txBody>
                    <a:bodyPr/>
                    <a:lstStyle/>
                    <a:p>
                      <a:pPr algn="ctr">
                        <a:lnSpc>
                          <a:spcPct val="100000"/>
                        </a:lnSpc>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非相關科系所</a:t>
                      </a:r>
                    </a:p>
                  </a:txBody>
                  <a:tcPr marL="17781" marR="17781" marT="0" marB="0" anchor="ct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tc>
                <a:tc vMerge="1">
                  <a:txBody>
                    <a:bodyPr/>
                    <a:lstStyle/>
                    <a:p>
                      <a:pPr algn="ctr">
                        <a:lnSpc>
                          <a:spcPct val="100000"/>
                        </a:lnSpc>
                        <a:spcAft>
                          <a:spcPts val="240"/>
                        </a:spcAft>
                      </a:pPr>
                      <a:endPar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tc>
                <a:extLst>
                  <a:ext uri="{0D108BD9-81ED-4DB2-BD59-A6C34878D82A}">
                    <a16:rowId xmlns:a16="http://schemas.microsoft.com/office/drawing/2014/main" val="10006"/>
                  </a:ext>
                </a:extLst>
              </a:tr>
              <a:tr h="345562">
                <a:tc rowSpan="2">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專科</a:t>
                      </a:r>
                    </a:p>
                  </a:txBody>
                  <a:tcPr marL="17781" marR="17781" marT="0" marB="0" anchor="ctr">
                    <a:lnB w="12700" cap="flat" cmpd="sng" algn="ctr">
                      <a:no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zh-TW" sz="1800" kern="100">
                          <a:effectLst/>
                          <a:latin typeface="Times New Roman" panose="02020603050405020304" pitchFamily="18" charset="0"/>
                          <a:ea typeface="標楷體" panose="03000509000000000000" pitchFamily="65" charset="-120"/>
                          <a:cs typeface="Times New Roman" panose="02020603050405020304" pitchFamily="18" charset="0"/>
                        </a:rPr>
                        <a:t>相關科系所</a:t>
                      </a:r>
                    </a:p>
                  </a:txBody>
                  <a:tcPr marL="17781" marR="17781" marT="0" marB="0" anchor="ctr">
                    <a:solidFill>
                      <a:schemeClr val="accent4">
                        <a:lumMod val="40000"/>
                        <a:lumOff val="6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4">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240"/>
                        </a:spcAft>
                        <a:buClrTx/>
                        <a:buSzTx/>
                        <a:buFontTx/>
                        <a:buNone/>
                        <a:tabLst/>
                        <a:defRPr/>
                      </a:pPr>
                      <a:r>
                        <a:rPr lang="en-US"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點以上</a:t>
                      </a:r>
                      <a:endParaRPr lang="zh-TW" alt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B w="12700" cap="flat" cmpd="sng" algn="ctr">
                      <a:no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277577">
                <a:tc vMerge="1">
                  <a:txBody>
                    <a:bodyPr/>
                    <a:lstStyle/>
                    <a:p>
                      <a:endParaRPr lang="zh-TW" altLang="en-US"/>
                    </a:p>
                  </a:txBody>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非相關科系所</a:t>
                      </a:r>
                    </a:p>
                  </a:txBody>
                  <a:tcPr marL="17781" marR="17781" marT="0" marB="0" anchor="ctr">
                    <a:lnB w="12700" cap="flat" cmpd="sng" algn="ctr">
                      <a:no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年以上</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B w="12700" cap="flat" cmpd="sng" algn="ctr">
                      <a:noFill/>
                      <a:prstDash val="solid"/>
                      <a:round/>
                      <a:headEnd type="none" w="med" len="med"/>
                      <a:tailEnd type="none" w="med" len="med"/>
                    </a:lnB>
                    <a:solidFill>
                      <a:schemeClr val="accent4">
                        <a:lumMod val="40000"/>
                        <a:lumOff val="60000"/>
                      </a:schemeClr>
                    </a:solidFill>
                  </a:tcPr>
                </a:tc>
                <a:tc vMerge="1">
                  <a:txBody>
                    <a:bodyPr/>
                    <a:lstStyle/>
                    <a:p>
                      <a:pPr algn="ctr">
                        <a:lnSpc>
                          <a:spcPct val="100000"/>
                        </a:lnSpc>
                        <a:spcAft>
                          <a:spcPts val="240"/>
                        </a:spcAft>
                      </a:pPr>
                      <a:endPar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chemeClr val="accent4">
                        <a:lumMod val="40000"/>
                        <a:lumOff val="60000"/>
                      </a:schemeClr>
                    </a:solidFill>
                  </a:tcPr>
                </a:tc>
                <a:extLst>
                  <a:ext uri="{0D108BD9-81ED-4DB2-BD59-A6C34878D82A}">
                    <a16:rowId xmlns:a16="http://schemas.microsoft.com/office/drawing/2014/main" val="10008"/>
                  </a:ext>
                </a:extLst>
              </a:tr>
              <a:tr h="345562">
                <a:tc gridSpan="4">
                  <a:txBody>
                    <a:bodyPr/>
                    <a:lstStyle/>
                    <a:p>
                      <a:pPr>
                        <a:lnSpc>
                          <a:spcPct val="100000"/>
                        </a:lnSpc>
                        <a:spcAft>
                          <a:spcPts val="24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已取得醫務管理師檢定及格證明書</a:t>
                      </a:r>
                    </a:p>
                  </a:txBody>
                  <a:tcPr marL="17781" marR="1778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a:p>
                  </a:txBody>
                  <a:tcPr>
                    <a:lnL w="12700" cmpd="sng">
                      <a:noFill/>
                    </a:lnL>
                    <a:lnT w="12700" cmpd="sng">
                      <a:noFill/>
                    </a:lnT>
                  </a:tcPr>
                </a:tc>
                <a:tc hMerge="1">
                  <a:txBody>
                    <a:bodyPr/>
                    <a:lstStyle/>
                    <a:p>
                      <a:endParaRPr lang="zh-TW" altLang="en-US"/>
                    </a:p>
                  </a:txBody>
                  <a:tcPr>
                    <a:lnL w="12700" cmpd="sng">
                      <a:noFill/>
                    </a:lnL>
                    <a:lnT w="12700" cmpd="sng">
                      <a:noFill/>
                    </a:lnT>
                  </a:tcPr>
                </a:tc>
                <a:extLst>
                  <a:ext uri="{0D108BD9-81ED-4DB2-BD59-A6C34878D82A}">
                    <a16:rowId xmlns:a16="http://schemas.microsoft.com/office/drawing/2014/main" val="10009"/>
                  </a:ext>
                </a:extLst>
              </a:tr>
              <a:tr h="235291">
                <a:tc rowSpan="2">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專科</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含</a:t>
                      </a: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以上</a:t>
                      </a:r>
                    </a:p>
                  </a:txBody>
                  <a:tcPr marL="17781" marR="17781"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相關科系所</a:t>
                      </a:r>
                      <a:endPar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a:txBody>
                    <a:bodyPr/>
                    <a:lstStyle/>
                    <a:p>
                      <a:pPr algn="ctr">
                        <a:lnSpc>
                          <a:spcPct val="100000"/>
                        </a:lnSpc>
                        <a:spcAft>
                          <a:spcPts val="240"/>
                        </a:spcAft>
                      </a:pPr>
                      <a:r>
                        <a:rPr lang="en-US" altLang="zh-TW" sz="1800" b="1" strike="noStrike" kern="100" baseline="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2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rowSpan="2">
                  <a:txBody>
                    <a:bodyPr/>
                    <a:lstStyle/>
                    <a:p>
                      <a:pPr algn="ctr">
                        <a:lnSpc>
                          <a:spcPct val="100000"/>
                        </a:lnSpc>
                        <a:spcAft>
                          <a:spcPts val="240"/>
                        </a:spcAft>
                      </a:pPr>
                      <a:r>
                        <a:rPr 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點以上</a:t>
                      </a:r>
                      <a:endPar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10"/>
                  </a:ext>
                </a:extLst>
              </a:tr>
              <a:tr h="236215">
                <a:tc vMerge="1">
                  <a:txBody>
                    <a:bodyPr/>
                    <a:lstStyle/>
                    <a:p>
                      <a:endParaRPr lang="zh-TW" altLang="en-US"/>
                    </a:p>
                  </a:txBody>
                  <a:tcPr/>
                </a:tc>
                <a:tc>
                  <a:txBody>
                    <a:bodyPr/>
                    <a:lstStyle/>
                    <a:p>
                      <a:pPr algn="ctr">
                        <a:lnSpc>
                          <a:spcPct val="100000"/>
                        </a:lnSpc>
                        <a:spcAft>
                          <a:spcPts val="0"/>
                        </a:spcAft>
                      </a:pPr>
                      <a:r>
                        <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非相關科系所</a:t>
                      </a:r>
                      <a:endPar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vMerge="1">
                  <a:txBody>
                    <a:bodyPr/>
                    <a:lstStyle/>
                    <a:p>
                      <a:pPr algn="ctr">
                        <a:lnSpc>
                          <a:spcPct val="100000"/>
                        </a:lnSpc>
                        <a:spcAft>
                          <a:spcPts val="240"/>
                        </a:spcAft>
                      </a:pPr>
                      <a:endPar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a:lnL w="12700" cmpd="sng">
                      <a:noFill/>
                    </a:lnL>
                  </a:tcPr>
                </a:tc>
                <a:tc vMerge="1">
                  <a:txBody>
                    <a:bodyPr/>
                    <a:lstStyle/>
                    <a:p>
                      <a:pPr algn="ctr">
                        <a:lnSpc>
                          <a:spcPct val="100000"/>
                        </a:lnSpc>
                        <a:spcAft>
                          <a:spcPts val="240"/>
                        </a:spcAft>
                      </a:pPr>
                      <a:endPar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1" marR="17781" marT="0" marB="0" anchor="ctr">
                    <a:solidFill>
                      <a:srgbClr val="FFFFCC"/>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966538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sp>
        <p:nvSpPr>
          <p:cNvPr id="10" name="Oval 2"/>
          <p:cNvSpPr/>
          <p:nvPr/>
        </p:nvSpPr>
        <p:spPr>
          <a:xfrm>
            <a:off x="2998470" y="1925955"/>
            <a:ext cx="1531144" cy="1531620"/>
          </a:xfrm>
          <a:prstGeom prst="ellipse">
            <a:avLst/>
          </a:prstGeom>
          <a:solidFill>
            <a:schemeClr val="accent2"/>
          </a:solidFill>
          <a:ln>
            <a:noFill/>
          </a:ln>
        </p:spPr>
        <p:txBody>
          <a:bodyPr vert="horz" wrap="square" lIns="137160" tIns="68580" rIns="137160" bIns="68580" numCol="1" anchor="t" anchorCtr="0" compatLnSpc="1"/>
          <a:lstStyle/>
          <a:p>
            <a:pPr algn="l"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1" name="Oval 42"/>
          <p:cNvSpPr/>
          <p:nvPr/>
        </p:nvSpPr>
        <p:spPr>
          <a:xfrm>
            <a:off x="4679791" y="1906905"/>
            <a:ext cx="1531144" cy="1531620"/>
          </a:xfrm>
          <a:prstGeom prst="ellipse">
            <a:avLst/>
          </a:prstGeom>
          <a:solidFill>
            <a:schemeClr val="accent1"/>
          </a:solidFill>
          <a:ln>
            <a:noFill/>
          </a:ln>
        </p:spPr>
        <p:txBody>
          <a:bodyPr vert="horz" wrap="square" lIns="137160" tIns="68580" rIns="137160" bIns="68580" numCol="1" anchor="t" anchorCtr="0" compatLnSpc="1"/>
          <a:lstStyle/>
          <a:p>
            <a:pPr algn="l"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2" name="Oval 8"/>
          <p:cNvSpPr/>
          <p:nvPr/>
        </p:nvSpPr>
        <p:spPr>
          <a:xfrm>
            <a:off x="4321016" y="2444115"/>
            <a:ext cx="496253" cy="496253"/>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13" name="Group 9"/>
          <p:cNvGrpSpPr/>
          <p:nvPr/>
        </p:nvGrpSpPr>
        <p:grpSpPr>
          <a:xfrm>
            <a:off x="4441984" y="2581275"/>
            <a:ext cx="276701" cy="245269"/>
            <a:chOff x="3555073" y="633913"/>
            <a:chExt cx="348342" cy="308461"/>
          </a:xfrm>
          <a:solidFill>
            <a:srgbClr val="FEBF00"/>
          </a:solidFill>
        </p:grpSpPr>
        <p:sp>
          <p:nvSpPr>
            <p:cNvPr id="14" name="Freeform 10"/>
            <p:cNvSpPr/>
            <p:nvPr/>
          </p:nvSpPr>
          <p:spPr bwMode="auto">
            <a:xfrm>
              <a:off x="3695282" y="722401"/>
              <a:ext cx="208133" cy="219973"/>
            </a:xfrm>
            <a:custGeom>
              <a:avLst/>
              <a:gdLst>
                <a:gd name="T0" fmla="*/ 692 w 1002"/>
                <a:gd name="T1" fmla="*/ 0 h 1058"/>
                <a:gd name="T2" fmla="*/ 692 w 1002"/>
                <a:gd name="T3" fmla="*/ 352 h 1058"/>
                <a:gd name="T4" fmla="*/ 690 w 1002"/>
                <a:gd name="T5" fmla="*/ 389 h 1058"/>
                <a:gd name="T6" fmla="*/ 684 w 1002"/>
                <a:gd name="T7" fmla="*/ 426 h 1058"/>
                <a:gd name="T8" fmla="*/ 675 w 1002"/>
                <a:gd name="T9" fmla="*/ 463 h 1058"/>
                <a:gd name="T10" fmla="*/ 663 w 1002"/>
                <a:gd name="T11" fmla="*/ 496 h 1058"/>
                <a:gd name="T12" fmla="*/ 647 w 1002"/>
                <a:gd name="T13" fmla="*/ 529 h 1058"/>
                <a:gd name="T14" fmla="*/ 628 w 1002"/>
                <a:gd name="T15" fmla="*/ 560 h 1058"/>
                <a:gd name="T16" fmla="*/ 607 w 1002"/>
                <a:gd name="T17" fmla="*/ 588 h 1058"/>
                <a:gd name="T18" fmla="*/ 583 w 1002"/>
                <a:gd name="T19" fmla="*/ 615 h 1058"/>
                <a:gd name="T20" fmla="*/ 557 w 1002"/>
                <a:gd name="T21" fmla="*/ 638 h 1058"/>
                <a:gd name="T22" fmla="*/ 528 w 1002"/>
                <a:gd name="T23" fmla="*/ 659 h 1058"/>
                <a:gd name="T24" fmla="*/ 497 w 1002"/>
                <a:gd name="T25" fmla="*/ 678 h 1058"/>
                <a:gd name="T26" fmla="*/ 465 w 1002"/>
                <a:gd name="T27" fmla="*/ 694 h 1058"/>
                <a:gd name="T28" fmla="*/ 431 w 1002"/>
                <a:gd name="T29" fmla="*/ 707 h 1058"/>
                <a:gd name="T30" fmla="*/ 395 w 1002"/>
                <a:gd name="T31" fmla="*/ 716 h 1058"/>
                <a:gd name="T32" fmla="*/ 359 w 1002"/>
                <a:gd name="T33" fmla="*/ 722 h 1058"/>
                <a:gd name="T34" fmla="*/ 320 w 1002"/>
                <a:gd name="T35" fmla="*/ 723 h 1058"/>
                <a:gd name="T36" fmla="*/ 0 w 1002"/>
                <a:gd name="T37" fmla="*/ 723 h 1058"/>
                <a:gd name="T38" fmla="*/ 17 w 1002"/>
                <a:gd name="T39" fmla="*/ 752 h 1058"/>
                <a:gd name="T40" fmla="*/ 37 w 1002"/>
                <a:gd name="T41" fmla="*/ 777 h 1058"/>
                <a:gd name="T42" fmla="*/ 61 w 1002"/>
                <a:gd name="T43" fmla="*/ 800 h 1058"/>
                <a:gd name="T44" fmla="*/ 87 w 1002"/>
                <a:gd name="T45" fmla="*/ 819 h 1058"/>
                <a:gd name="T46" fmla="*/ 116 w 1002"/>
                <a:gd name="T47" fmla="*/ 835 h 1058"/>
                <a:gd name="T48" fmla="*/ 147 w 1002"/>
                <a:gd name="T49" fmla="*/ 846 h 1058"/>
                <a:gd name="T50" fmla="*/ 181 w 1002"/>
                <a:gd name="T51" fmla="*/ 854 h 1058"/>
                <a:gd name="T52" fmla="*/ 216 w 1002"/>
                <a:gd name="T53" fmla="*/ 856 h 1058"/>
                <a:gd name="T54" fmla="*/ 880 w 1002"/>
                <a:gd name="T55" fmla="*/ 1058 h 1058"/>
                <a:gd name="T56" fmla="*/ 794 w 1002"/>
                <a:gd name="T57" fmla="*/ 854 h 1058"/>
                <a:gd name="T58" fmla="*/ 837 w 1002"/>
                <a:gd name="T59" fmla="*/ 844 h 1058"/>
                <a:gd name="T60" fmla="*/ 876 w 1002"/>
                <a:gd name="T61" fmla="*/ 828 h 1058"/>
                <a:gd name="T62" fmla="*/ 911 w 1002"/>
                <a:gd name="T63" fmla="*/ 804 h 1058"/>
                <a:gd name="T64" fmla="*/ 942 w 1002"/>
                <a:gd name="T65" fmla="*/ 775 h 1058"/>
                <a:gd name="T66" fmla="*/ 967 w 1002"/>
                <a:gd name="T67" fmla="*/ 740 h 1058"/>
                <a:gd name="T68" fmla="*/ 986 w 1002"/>
                <a:gd name="T69" fmla="*/ 703 h 1058"/>
                <a:gd name="T70" fmla="*/ 998 w 1002"/>
                <a:gd name="T71" fmla="*/ 661 h 1058"/>
                <a:gd name="T72" fmla="*/ 1002 w 1002"/>
                <a:gd name="T73" fmla="*/ 617 h 1058"/>
                <a:gd name="T74" fmla="*/ 1002 w 1002"/>
                <a:gd name="T75" fmla="*/ 241 h 1058"/>
                <a:gd name="T76" fmla="*/ 997 w 1002"/>
                <a:gd name="T77" fmla="*/ 192 h 1058"/>
                <a:gd name="T78" fmla="*/ 983 w 1002"/>
                <a:gd name="T79" fmla="*/ 147 h 1058"/>
                <a:gd name="T80" fmla="*/ 961 w 1002"/>
                <a:gd name="T81" fmla="*/ 106 h 1058"/>
                <a:gd name="T82" fmla="*/ 932 w 1002"/>
                <a:gd name="T83" fmla="*/ 71 h 1058"/>
                <a:gd name="T84" fmla="*/ 896 w 1002"/>
                <a:gd name="T85" fmla="*/ 41 h 1058"/>
                <a:gd name="T86" fmla="*/ 856 w 1002"/>
                <a:gd name="T87" fmla="*/ 19 h 1058"/>
                <a:gd name="T88" fmla="*/ 811 w 1002"/>
                <a:gd name="T89" fmla="*/ 5 h 1058"/>
                <a:gd name="T90" fmla="*/ 763 w 1002"/>
                <a:gd name="T91"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2" h="1058">
                  <a:moveTo>
                    <a:pt x="763" y="0"/>
                  </a:moveTo>
                  <a:lnTo>
                    <a:pt x="692" y="0"/>
                  </a:lnTo>
                  <a:lnTo>
                    <a:pt x="692" y="352"/>
                  </a:lnTo>
                  <a:lnTo>
                    <a:pt x="692" y="352"/>
                  </a:lnTo>
                  <a:lnTo>
                    <a:pt x="692" y="370"/>
                  </a:lnTo>
                  <a:lnTo>
                    <a:pt x="690" y="389"/>
                  </a:lnTo>
                  <a:lnTo>
                    <a:pt x="688" y="408"/>
                  </a:lnTo>
                  <a:lnTo>
                    <a:pt x="684" y="426"/>
                  </a:lnTo>
                  <a:lnTo>
                    <a:pt x="680" y="444"/>
                  </a:lnTo>
                  <a:lnTo>
                    <a:pt x="675" y="463"/>
                  </a:lnTo>
                  <a:lnTo>
                    <a:pt x="669" y="479"/>
                  </a:lnTo>
                  <a:lnTo>
                    <a:pt x="663" y="496"/>
                  </a:lnTo>
                  <a:lnTo>
                    <a:pt x="655" y="512"/>
                  </a:lnTo>
                  <a:lnTo>
                    <a:pt x="647" y="529"/>
                  </a:lnTo>
                  <a:lnTo>
                    <a:pt x="638" y="544"/>
                  </a:lnTo>
                  <a:lnTo>
                    <a:pt x="628" y="560"/>
                  </a:lnTo>
                  <a:lnTo>
                    <a:pt x="618" y="573"/>
                  </a:lnTo>
                  <a:lnTo>
                    <a:pt x="607" y="588"/>
                  </a:lnTo>
                  <a:lnTo>
                    <a:pt x="596" y="601"/>
                  </a:lnTo>
                  <a:lnTo>
                    <a:pt x="583" y="615"/>
                  </a:lnTo>
                  <a:lnTo>
                    <a:pt x="569" y="627"/>
                  </a:lnTo>
                  <a:lnTo>
                    <a:pt x="557" y="638"/>
                  </a:lnTo>
                  <a:lnTo>
                    <a:pt x="542" y="649"/>
                  </a:lnTo>
                  <a:lnTo>
                    <a:pt x="528" y="659"/>
                  </a:lnTo>
                  <a:lnTo>
                    <a:pt x="513" y="669"/>
                  </a:lnTo>
                  <a:lnTo>
                    <a:pt x="497" y="678"/>
                  </a:lnTo>
                  <a:lnTo>
                    <a:pt x="481" y="687"/>
                  </a:lnTo>
                  <a:lnTo>
                    <a:pt x="465" y="694"/>
                  </a:lnTo>
                  <a:lnTo>
                    <a:pt x="449" y="701"/>
                  </a:lnTo>
                  <a:lnTo>
                    <a:pt x="431" y="707"/>
                  </a:lnTo>
                  <a:lnTo>
                    <a:pt x="414" y="712"/>
                  </a:lnTo>
                  <a:lnTo>
                    <a:pt x="395" y="716"/>
                  </a:lnTo>
                  <a:lnTo>
                    <a:pt x="376" y="719"/>
                  </a:lnTo>
                  <a:lnTo>
                    <a:pt x="359" y="722"/>
                  </a:lnTo>
                  <a:lnTo>
                    <a:pt x="339" y="723"/>
                  </a:lnTo>
                  <a:lnTo>
                    <a:pt x="320" y="723"/>
                  </a:lnTo>
                  <a:lnTo>
                    <a:pt x="0" y="723"/>
                  </a:lnTo>
                  <a:lnTo>
                    <a:pt x="0" y="723"/>
                  </a:lnTo>
                  <a:lnTo>
                    <a:pt x="9" y="738"/>
                  </a:lnTo>
                  <a:lnTo>
                    <a:pt x="17" y="752"/>
                  </a:lnTo>
                  <a:lnTo>
                    <a:pt x="27" y="764"/>
                  </a:lnTo>
                  <a:lnTo>
                    <a:pt x="37" y="777"/>
                  </a:lnTo>
                  <a:lnTo>
                    <a:pt x="48" y="789"/>
                  </a:lnTo>
                  <a:lnTo>
                    <a:pt x="61" y="800"/>
                  </a:lnTo>
                  <a:lnTo>
                    <a:pt x="73" y="810"/>
                  </a:lnTo>
                  <a:lnTo>
                    <a:pt x="87" y="819"/>
                  </a:lnTo>
                  <a:lnTo>
                    <a:pt x="101" y="828"/>
                  </a:lnTo>
                  <a:lnTo>
                    <a:pt x="116" y="835"/>
                  </a:lnTo>
                  <a:lnTo>
                    <a:pt x="132" y="841"/>
                  </a:lnTo>
                  <a:lnTo>
                    <a:pt x="147" y="846"/>
                  </a:lnTo>
                  <a:lnTo>
                    <a:pt x="163" y="850"/>
                  </a:lnTo>
                  <a:lnTo>
                    <a:pt x="181" y="854"/>
                  </a:lnTo>
                  <a:lnTo>
                    <a:pt x="198" y="855"/>
                  </a:lnTo>
                  <a:lnTo>
                    <a:pt x="216" y="856"/>
                  </a:lnTo>
                  <a:lnTo>
                    <a:pt x="574" y="856"/>
                  </a:lnTo>
                  <a:lnTo>
                    <a:pt x="880" y="1058"/>
                  </a:lnTo>
                  <a:lnTo>
                    <a:pt x="794" y="854"/>
                  </a:lnTo>
                  <a:lnTo>
                    <a:pt x="794" y="854"/>
                  </a:lnTo>
                  <a:lnTo>
                    <a:pt x="816" y="850"/>
                  </a:lnTo>
                  <a:lnTo>
                    <a:pt x="837" y="844"/>
                  </a:lnTo>
                  <a:lnTo>
                    <a:pt x="857" y="836"/>
                  </a:lnTo>
                  <a:lnTo>
                    <a:pt x="876" y="828"/>
                  </a:lnTo>
                  <a:lnTo>
                    <a:pt x="895" y="816"/>
                  </a:lnTo>
                  <a:lnTo>
                    <a:pt x="911" y="804"/>
                  </a:lnTo>
                  <a:lnTo>
                    <a:pt x="927" y="790"/>
                  </a:lnTo>
                  <a:lnTo>
                    <a:pt x="942" y="775"/>
                  </a:lnTo>
                  <a:lnTo>
                    <a:pt x="956" y="758"/>
                  </a:lnTo>
                  <a:lnTo>
                    <a:pt x="967" y="740"/>
                  </a:lnTo>
                  <a:lnTo>
                    <a:pt x="977" y="722"/>
                  </a:lnTo>
                  <a:lnTo>
                    <a:pt x="986" y="703"/>
                  </a:lnTo>
                  <a:lnTo>
                    <a:pt x="993" y="682"/>
                  </a:lnTo>
                  <a:lnTo>
                    <a:pt x="998" y="661"/>
                  </a:lnTo>
                  <a:lnTo>
                    <a:pt x="1001" y="640"/>
                  </a:lnTo>
                  <a:lnTo>
                    <a:pt x="1002" y="617"/>
                  </a:lnTo>
                  <a:lnTo>
                    <a:pt x="1002" y="241"/>
                  </a:lnTo>
                  <a:lnTo>
                    <a:pt x="1002" y="241"/>
                  </a:lnTo>
                  <a:lnTo>
                    <a:pt x="1001" y="216"/>
                  </a:lnTo>
                  <a:lnTo>
                    <a:pt x="997" y="192"/>
                  </a:lnTo>
                  <a:lnTo>
                    <a:pt x="991" y="169"/>
                  </a:lnTo>
                  <a:lnTo>
                    <a:pt x="983" y="147"/>
                  </a:lnTo>
                  <a:lnTo>
                    <a:pt x="973" y="126"/>
                  </a:lnTo>
                  <a:lnTo>
                    <a:pt x="961" y="106"/>
                  </a:lnTo>
                  <a:lnTo>
                    <a:pt x="947" y="88"/>
                  </a:lnTo>
                  <a:lnTo>
                    <a:pt x="932" y="71"/>
                  </a:lnTo>
                  <a:lnTo>
                    <a:pt x="915" y="55"/>
                  </a:lnTo>
                  <a:lnTo>
                    <a:pt x="896" y="41"/>
                  </a:lnTo>
                  <a:lnTo>
                    <a:pt x="876" y="30"/>
                  </a:lnTo>
                  <a:lnTo>
                    <a:pt x="856" y="19"/>
                  </a:lnTo>
                  <a:lnTo>
                    <a:pt x="834" y="12"/>
                  </a:lnTo>
                  <a:lnTo>
                    <a:pt x="811" y="5"/>
                  </a:lnTo>
                  <a:lnTo>
                    <a:pt x="786" y="2"/>
                  </a:lnTo>
                  <a:lnTo>
                    <a:pt x="763" y="0"/>
                  </a:lnTo>
                  <a:lnTo>
                    <a:pt x="763" y="0"/>
                  </a:lnTo>
                  <a:close/>
                </a:path>
              </a:pathLst>
            </a:custGeom>
            <a:solidFill>
              <a:srgbClr val="BA8D2D"/>
            </a:solid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algn="l"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5" name="Freeform 11"/>
            <p:cNvSpPr/>
            <p:nvPr/>
          </p:nvSpPr>
          <p:spPr bwMode="auto">
            <a:xfrm>
              <a:off x="3555073" y="633913"/>
              <a:ext cx="269825" cy="277926"/>
            </a:xfrm>
            <a:custGeom>
              <a:avLst/>
              <a:gdLst>
                <a:gd name="T0" fmla="*/ 303 w 1299"/>
                <a:gd name="T1" fmla="*/ 0 h 1338"/>
                <a:gd name="T2" fmla="*/ 288 w 1299"/>
                <a:gd name="T3" fmla="*/ 0 h 1338"/>
                <a:gd name="T4" fmla="*/ 257 w 1299"/>
                <a:gd name="T5" fmla="*/ 2 h 1338"/>
                <a:gd name="T6" fmla="*/ 227 w 1299"/>
                <a:gd name="T7" fmla="*/ 9 h 1338"/>
                <a:gd name="T8" fmla="*/ 186 w 1299"/>
                <a:gd name="T9" fmla="*/ 24 h 1338"/>
                <a:gd name="T10" fmla="*/ 134 w 1299"/>
                <a:gd name="T11" fmla="*/ 51 h 1338"/>
                <a:gd name="T12" fmla="*/ 89 w 1299"/>
                <a:gd name="T13" fmla="*/ 88 h 1338"/>
                <a:gd name="T14" fmla="*/ 53 w 1299"/>
                <a:gd name="T15" fmla="*/ 133 h 1338"/>
                <a:gd name="T16" fmla="*/ 24 w 1299"/>
                <a:gd name="T17" fmla="*/ 184 h 1338"/>
                <a:gd name="T18" fmla="*/ 10 w 1299"/>
                <a:gd name="T19" fmla="*/ 227 h 1338"/>
                <a:gd name="T20" fmla="*/ 4 w 1299"/>
                <a:gd name="T21" fmla="*/ 257 h 1338"/>
                <a:gd name="T22" fmla="*/ 0 w 1299"/>
                <a:gd name="T23" fmla="*/ 287 h 1338"/>
                <a:gd name="T24" fmla="*/ 0 w 1299"/>
                <a:gd name="T25" fmla="*/ 779 h 1338"/>
                <a:gd name="T26" fmla="*/ 2 w 1299"/>
                <a:gd name="T27" fmla="*/ 807 h 1338"/>
                <a:gd name="T28" fmla="*/ 12 w 1299"/>
                <a:gd name="T29" fmla="*/ 862 h 1338"/>
                <a:gd name="T30" fmla="*/ 31 w 1299"/>
                <a:gd name="T31" fmla="*/ 912 h 1338"/>
                <a:gd name="T32" fmla="*/ 59 w 1299"/>
                <a:gd name="T33" fmla="*/ 958 h 1338"/>
                <a:gd name="T34" fmla="*/ 95 w 1299"/>
                <a:gd name="T35" fmla="*/ 998 h 1338"/>
                <a:gd name="T36" fmla="*/ 136 w 1299"/>
                <a:gd name="T37" fmla="*/ 1032 h 1338"/>
                <a:gd name="T38" fmla="*/ 184 w 1299"/>
                <a:gd name="T39" fmla="*/ 1058 h 1338"/>
                <a:gd name="T40" fmla="*/ 236 w 1299"/>
                <a:gd name="T41" fmla="*/ 1074 h 1338"/>
                <a:gd name="T42" fmla="*/ 155 w 1299"/>
                <a:gd name="T43" fmla="*/ 1338 h 1338"/>
                <a:gd name="T44" fmla="*/ 996 w 1299"/>
                <a:gd name="T45" fmla="*/ 1081 h 1338"/>
                <a:gd name="T46" fmla="*/ 1012 w 1299"/>
                <a:gd name="T47" fmla="*/ 1081 h 1338"/>
                <a:gd name="T48" fmla="*/ 1042 w 1299"/>
                <a:gd name="T49" fmla="*/ 1078 h 1338"/>
                <a:gd name="T50" fmla="*/ 1072 w 1299"/>
                <a:gd name="T51" fmla="*/ 1073 h 1338"/>
                <a:gd name="T52" fmla="*/ 1115 w 1299"/>
                <a:gd name="T53" fmla="*/ 1058 h 1338"/>
                <a:gd name="T54" fmla="*/ 1166 w 1299"/>
                <a:gd name="T55" fmla="*/ 1030 h 1338"/>
                <a:gd name="T56" fmla="*/ 1211 w 1299"/>
                <a:gd name="T57" fmla="*/ 993 h 1338"/>
                <a:gd name="T58" fmla="*/ 1248 w 1299"/>
                <a:gd name="T59" fmla="*/ 948 h 1338"/>
                <a:gd name="T60" fmla="*/ 1275 w 1299"/>
                <a:gd name="T61" fmla="*/ 897 h 1338"/>
                <a:gd name="T62" fmla="*/ 1290 w 1299"/>
                <a:gd name="T63" fmla="*/ 855 h 1338"/>
                <a:gd name="T64" fmla="*/ 1297 w 1299"/>
                <a:gd name="T65" fmla="*/ 825 h 1338"/>
                <a:gd name="T66" fmla="*/ 1299 w 1299"/>
                <a:gd name="T67" fmla="*/ 795 h 1338"/>
                <a:gd name="T68" fmla="*/ 1299 w 1299"/>
                <a:gd name="T69" fmla="*/ 303 h 1338"/>
                <a:gd name="T70" fmla="*/ 1299 w 1299"/>
                <a:gd name="T71" fmla="*/ 287 h 1338"/>
                <a:gd name="T72" fmla="*/ 1297 w 1299"/>
                <a:gd name="T73" fmla="*/ 257 h 1338"/>
                <a:gd name="T74" fmla="*/ 1290 w 1299"/>
                <a:gd name="T75" fmla="*/ 227 h 1338"/>
                <a:gd name="T76" fmla="*/ 1275 w 1299"/>
                <a:gd name="T77" fmla="*/ 184 h 1338"/>
                <a:gd name="T78" fmla="*/ 1248 w 1299"/>
                <a:gd name="T79" fmla="*/ 133 h 1338"/>
                <a:gd name="T80" fmla="*/ 1211 w 1299"/>
                <a:gd name="T81" fmla="*/ 88 h 1338"/>
                <a:gd name="T82" fmla="*/ 1166 w 1299"/>
                <a:gd name="T83" fmla="*/ 51 h 1338"/>
                <a:gd name="T84" fmla="*/ 1115 w 1299"/>
                <a:gd name="T85" fmla="*/ 24 h 1338"/>
                <a:gd name="T86" fmla="*/ 1072 w 1299"/>
                <a:gd name="T87" fmla="*/ 9 h 1338"/>
                <a:gd name="T88" fmla="*/ 1042 w 1299"/>
                <a:gd name="T89" fmla="*/ 2 h 1338"/>
                <a:gd name="T90" fmla="*/ 1012 w 1299"/>
                <a:gd name="T91" fmla="*/ 0 h 1338"/>
                <a:gd name="T92" fmla="*/ 996 w 1299"/>
                <a:gd name="T93"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338">
                  <a:moveTo>
                    <a:pt x="996" y="0"/>
                  </a:moveTo>
                  <a:lnTo>
                    <a:pt x="303" y="0"/>
                  </a:lnTo>
                  <a:lnTo>
                    <a:pt x="303" y="0"/>
                  </a:lnTo>
                  <a:lnTo>
                    <a:pt x="288" y="0"/>
                  </a:lnTo>
                  <a:lnTo>
                    <a:pt x="272" y="1"/>
                  </a:lnTo>
                  <a:lnTo>
                    <a:pt x="257" y="2"/>
                  </a:lnTo>
                  <a:lnTo>
                    <a:pt x="242" y="6"/>
                  </a:lnTo>
                  <a:lnTo>
                    <a:pt x="227" y="9"/>
                  </a:lnTo>
                  <a:lnTo>
                    <a:pt x="213" y="14"/>
                  </a:lnTo>
                  <a:lnTo>
                    <a:pt x="186" y="24"/>
                  </a:lnTo>
                  <a:lnTo>
                    <a:pt x="159" y="36"/>
                  </a:lnTo>
                  <a:lnTo>
                    <a:pt x="134" y="51"/>
                  </a:lnTo>
                  <a:lnTo>
                    <a:pt x="111" y="69"/>
                  </a:lnTo>
                  <a:lnTo>
                    <a:pt x="89" y="88"/>
                  </a:lnTo>
                  <a:lnTo>
                    <a:pt x="70" y="110"/>
                  </a:lnTo>
                  <a:lnTo>
                    <a:pt x="53" y="133"/>
                  </a:lnTo>
                  <a:lnTo>
                    <a:pt x="36" y="158"/>
                  </a:lnTo>
                  <a:lnTo>
                    <a:pt x="24" y="184"/>
                  </a:lnTo>
                  <a:lnTo>
                    <a:pt x="14" y="213"/>
                  </a:lnTo>
                  <a:lnTo>
                    <a:pt x="10" y="227"/>
                  </a:lnTo>
                  <a:lnTo>
                    <a:pt x="7" y="242"/>
                  </a:lnTo>
                  <a:lnTo>
                    <a:pt x="4" y="257"/>
                  </a:lnTo>
                  <a:lnTo>
                    <a:pt x="2" y="272"/>
                  </a:lnTo>
                  <a:lnTo>
                    <a:pt x="0" y="287"/>
                  </a:lnTo>
                  <a:lnTo>
                    <a:pt x="0" y="303"/>
                  </a:lnTo>
                  <a:lnTo>
                    <a:pt x="0" y="779"/>
                  </a:lnTo>
                  <a:lnTo>
                    <a:pt x="0" y="779"/>
                  </a:lnTo>
                  <a:lnTo>
                    <a:pt x="2" y="807"/>
                  </a:lnTo>
                  <a:lnTo>
                    <a:pt x="5" y="835"/>
                  </a:lnTo>
                  <a:lnTo>
                    <a:pt x="12" y="862"/>
                  </a:lnTo>
                  <a:lnTo>
                    <a:pt x="20" y="887"/>
                  </a:lnTo>
                  <a:lnTo>
                    <a:pt x="31" y="912"/>
                  </a:lnTo>
                  <a:lnTo>
                    <a:pt x="44" y="936"/>
                  </a:lnTo>
                  <a:lnTo>
                    <a:pt x="59" y="958"/>
                  </a:lnTo>
                  <a:lnTo>
                    <a:pt x="76" y="979"/>
                  </a:lnTo>
                  <a:lnTo>
                    <a:pt x="95" y="998"/>
                  </a:lnTo>
                  <a:lnTo>
                    <a:pt x="115" y="1015"/>
                  </a:lnTo>
                  <a:lnTo>
                    <a:pt x="136" y="1032"/>
                  </a:lnTo>
                  <a:lnTo>
                    <a:pt x="160" y="1045"/>
                  </a:lnTo>
                  <a:lnTo>
                    <a:pt x="184" y="1058"/>
                  </a:lnTo>
                  <a:lnTo>
                    <a:pt x="210" y="1067"/>
                  </a:lnTo>
                  <a:lnTo>
                    <a:pt x="236" y="1074"/>
                  </a:lnTo>
                  <a:lnTo>
                    <a:pt x="263" y="1079"/>
                  </a:lnTo>
                  <a:lnTo>
                    <a:pt x="155" y="1338"/>
                  </a:lnTo>
                  <a:lnTo>
                    <a:pt x="541" y="1081"/>
                  </a:lnTo>
                  <a:lnTo>
                    <a:pt x="996" y="1081"/>
                  </a:lnTo>
                  <a:lnTo>
                    <a:pt x="996" y="1081"/>
                  </a:lnTo>
                  <a:lnTo>
                    <a:pt x="1012" y="1081"/>
                  </a:lnTo>
                  <a:lnTo>
                    <a:pt x="1027" y="1080"/>
                  </a:lnTo>
                  <a:lnTo>
                    <a:pt x="1042" y="1078"/>
                  </a:lnTo>
                  <a:lnTo>
                    <a:pt x="1057" y="1075"/>
                  </a:lnTo>
                  <a:lnTo>
                    <a:pt x="1072" y="1073"/>
                  </a:lnTo>
                  <a:lnTo>
                    <a:pt x="1086" y="1068"/>
                  </a:lnTo>
                  <a:lnTo>
                    <a:pt x="1115" y="1058"/>
                  </a:lnTo>
                  <a:lnTo>
                    <a:pt x="1141" y="1045"/>
                  </a:lnTo>
                  <a:lnTo>
                    <a:pt x="1166" y="1030"/>
                  </a:lnTo>
                  <a:lnTo>
                    <a:pt x="1189" y="1013"/>
                  </a:lnTo>
                  <a:lnTo>
                    <a:pt x="1211" y="993"/>
                  </a:lnTo>
                  <a:lnTo>
                    <a:pt x="1231" y="972"/>
                  </a:lnTo>
                  <a:lnTo>
                    <a:pt x="1248" y="948"/>
                  </a:lnTo>
                  <a:lnTo>
                    <a:pt x="1263" y="923"/>
                  </a:lnTo>
                  <a:lnTo>
                    <a:pt x="1275" y="897"/>
                  </a:lnTo>
                  <a:lnTo>
                    <a:pt x="1285" y="868"/>
                  </a:lnTo>
                  <a:lnTo>
                    <a:pt x="1290" y="855"/>
                  </a:lnTo>
                  <a:lnTo>
                    <a:pt x="1293" y="840"/>
                  </a:lnTo>
                  <a:lnTo>
                    <a:pt x="1297" y="825"/>
                  </a:lnTo>
                  <a:lnTo>
                    <a:pt x="1298" y="810"/>
                  </a:lnTo>
                  <a:lnTo>
                    <a:pt x="1299" y="795"/>
                  </a:lnTo>
                  <a:lnTo>
                    <a:pt x="1299" y="779"/>
                  </a:lnTo>
                  <a:lnTo>
                    <a:pt x="1299" y="303"/>
                  </a:lnTo>
                  <a:lnTo>
                    <a:pt x="1299" y="303"/>
                  </a:lnTo>
                  <a:lnTo>
                    <a:pt x="1299" y="287"/>
                  </a:lnTo>
                  <a:lnTo>
                    <a:pt x="1298" y="272"/>
                  </a:lnTo>
                  <a:lnTo>
                    <a:pt x="1297" y="257"/>
                  </a:lnTo>
                  <a:lnTo>
                    <a:pt x="1293" y="242"/>
                  </a:lnTo>
                  <a:lnTo>
                    <a:pt x="1290" y="227"/>
                  </a:lnTo>
                  <a:lnTo>
                    <a:pt x="1285" y="213"/>
                  </a:lnTo>
                  <a:lnTo>
                    <a:pt x="1275" y="184"/>
                  </a:lnTo>
                  <a:lnTo>
                    <a:pt x="1263" y="158"/>
                  </a:lnTo>
                  <a:lnTo>
                    <a:pt x="1248" y="133"/>
                  </a:lnTo>
                  <a:lnTo>
                    <a:pt x="1231" y="110"/>
                  </a:lnTo>
                  <a:lnTo>
                    <a:pt x="1211" y="88"/>
                  </a:lnTo>
                  <a:lnTo>
                    <a:pt x="1189" y="69"/>
                  </a:lnTo>
                  <a:lnTo>
                    <a:pt x="1166" y="51"/>
                  </a:lnTo>
                  <a:lnTo>
                    <a:pt x="1141" y="36"/>
                  </a:lnTo>
                  <a:lnTo>
                    <a:pt x="1115" y="24"/>
                  </a:lnTo>
                  <a:lnTo>
                    <a:pt x="1086" y="14"/>
                  </a:lnTo>
                  <a:lnTo>
                    <a:pt x="1072" y="9"/>
                  </a:lnTo>
                  <a:lnTo>
                    <a:pt x="1057" y="6"/>
                  </a:lnTo>
                  <a:lnTo>
                    <a:pt x="1042" y="2"/>
                  </a:lnTo>
                  <a:lnTo>
                    <a:pt x="1027" y="1"/>
                  </a:lnTo>
                  <a:lnTo>
                    <a:pt x="1012" y="0"/>
                  </a:lnTo>
                  <a:lnTo>
                    <a:pt x="996" y="0"/>
                  </a:lnTo>
                  <a:lnTo>
                    <a:pt x="996" y="0"/>
                  </a:lnTo>
                  <a:close/>
                </a:path>
              </a:pathLst>
            </a:custGeom>
            <a:solidFill>
              <a:srgbClr val="BA8D2D"/>
            </a:solid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algn="l"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cxnSp>
        <p:nvCxnSpPr>
          <p:cNvPr id="16" name="Straight Connector 12"/>
          <p:cNvCxnSpPr/>
          <p:nvPr/>
        </p:nvCxnSpPr>
        <p:spPr>
          <a:xfrm>
            <a:off x="460142" y="2355467"/>
            <a:ext cx="2376011" cy="0"/>
          </a:xfrm>
          <a:prstGeom prst="line">
            <a:avLst/>
          </a:prstGeom>
          <a:ln>
            <a:solidFill>
              <a:srgbClr val="92B4C2"/>
            </a:solidFill>
          </a:ln>
        </p:spPr>
        <p:style>
          <a:lnRef idx="1">
            <a:schemeClr val="accent1"/>
          </a:lnRef>
          <a:fillRef idx="0">
            <a:schemeClr val="accent1"/>
          </a:fillRef>
          <a:effectRef idx="0">
            <a:schemeClr val="accent1"/>
          </a:effectRef>
          <a:fontRef idx="minor">
            <a:schemeClr val="tx1"/>
          </a:fontRef>
        </p:style>
      </p:cxnSp>
      <p:sp>
        <p:nvSpPr>
          <p:cNvPr id="17" name="Rectangle 3"/>
          <p:cNvSpPr txBox="1">
            <a:spLocks noChangeArrowheads="1"/>
          </p:cNvSpPr>
          <p:nvPr/>
        </p:nvSpPr>
        <p:spPr>
          <a:xfrm>
            <a:off x="-189752" y="1731905"/>
            <a:ext cx="3501993" cy="368141"/>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62865" algn="ctr">
              <a:spcAft>
                <a:spcPts val="0"/>
              </a:spcAft>
            </a:pPr>
            <a:r>
              <a:rPr lang="zh-TW" altLang="en-US"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高階醫務管理師甄審考試</a:t>
            </a:r>
            <a:endParaRPr lang="en-US"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indent="-62865" algn="ctr">
              <a:spcAft>
                <a:spcPts val="0"/>
              </a:spcAft>
            </a:pPr>
            <a:r>
              <a:rPr lang="zh-TW" altLang="en-US"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醫務管理師甄審考試</a:t>
            </a:r>
          </a:p>
        </p:txBody>
      </p:sp>
      <p:cxnSp>
        <p:nvCxnSpPr>
          <p:cNvPr id="18" name="Straight Connector 14"/>
          <p:cNvCxnSpPr/>
          <p:nvPr/>
        </p:nvCxnSpPr>
        <p:spPr>
          <a:xfrm>
            <a:off x="6260307" y="2355467"/>
            <a:ext cx="2376011" cy="0"/>
          </a:xfrm>
          <a:prstGeom prst="line">
            <a:avLst/>
          </a:prstGeom>
          <a:ln>
            <a:solidFill>
              <a:srgbClr val="92B4C2"/>
            </a:solidFill>
          </a:ln>
        </p:spPr>
        <p:style>
          <a:lnRef idx="1">
            <a:schemeClr val="accent1"/>
          </a:lnRef>
          <a:fillRef idx="0">
            <a:schemeClr val="accent1"/>
          </a:fillRef>
          <a:effectRef idx="0">
            <a:schemeClr val="accent1"/>
          </a:effectRef>
          <a:fontRef idx="minor">
            <a:schemeClr val="tx1"/>
          </a:fontRef>
        </p:style>
      </p:cxnSp>
      <p:grpSp>
        <p:nvGrpSpPr>
          <p:cNvPr id="6" name="群組 5">
            <a:extLst>
              <a:ext uri="{FF2B5EF4-FFF2-40B4-BE49-F238E27FC236}">
                <a16:creationId xmlns:a16="http://schemas.microsoft.com/office/drawing/2014/main" id="{687CDED1-21F2-4937-A1A1-B7FE128891E8}"/>
              </a:ext>
            </a:extLst>
          </p:cNvPr>
          <p:cNvGrpSpPr/>
          <p:nvPr/>
        </p:nvGrpSpPr>
        <p:grpSpPr>
          <a:xfrm>
            <a:off x="467544" y="2498547"/>
            <a:ext cx="2460914" cy="437137"/>
            <a:chOff x="669958" y="2294496"/>
            <a:chExt cx="2321759" cy="437137"/>
          </a:xfrm>
        </p:grpSpPr>
        <p:sp>
          <p:nvSpPr>
            <p:cNvPr id="29" name="Rounded Rectangle 25"/>
            <p:cNvSpPr/>
            <p:nvPr/>
          </p:nvSpPr>
          <p:spPr>
            <a:xfrm>
              <a:off x="669958" y="2294496"/>
              <a:ext cx="2321759" cy="437137"/>
            </a:xfrm>
            <a:prstGeom prst="roundRect">
              <a:avLst>
                <a:gd name="adj" fmla="val 50000"/>
              </a:avLst>
            </a:prstGeom>
            <a:solidFill>
              <a:schemeClr val="accent2"/>
            </a:solidFill>
            <a:ln>
              <a:noFill/>
            </a:ln>
          </p:spPr>
          <p:txBody>
            <a:bodyPr vert="horz" wrap="square" lIns="137160" tIns="68580" rIns="137160" bIns="68580" numCol="1" anchor="t" anchorCtr="0" compatLnSpc="1"/>
            <a:lstStyle/>
            <a:p>
              <a:pPr algn="l"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0" name="Rectangle 26"/>
            <p:cNvSpPr/>
            <p:nvPr/>
          </p:nvSpPr>
          <p:spPr>
            <a:xfrm>
              <a:off x="696713" y="2355724"/>
              <a:ext cx="2257131" cy="307777"/>
            </a:xfrm>
            <a:prstGeom prst="rect">
              <a:avLst/>
            </a:prstGeom>
          </p:spPr>
          <p:txBody>
            <a:bodyPr wrap="square" anchor="ctr">
              <a:spAutoFit/>
            </a:bodyPr>
            <a:lstStyle/>
            <a:p>
              <a:pPr lvl="0"/>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上午</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9:00</a:t>
              </a:r>
              <a:endPar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7" name="群組 6">
            <a:extLst>
              <a:ext uri="{FF2B5EF4-FFF2-40B4-BE49-F238E27FC236}">
                <a16:creationId xmlns:a16="http://schemas.microsoft.com/office/drawing/2014/main" id="{DAF69B44-5EB8-48A6-8297-356D69D52C54}"/>
              </a:ext>
            </a:extLst>
          </p:cNvPr>
          <p:cNvGrpSpPr/>
          <p:nvPr/>
        </p:nvGrpSpPr>
        <p:grpSpPr>
          <a:xfrm>
            <a:off x="464298" y="3457575"/>
            <a:ext cx="2460914" cy="426442"/>
            <a:chOff x="507681" y="2848727"/>
            <a:chExt cx="2340611" cy="426442"/>
          </a:xfrm>
        </p:grpSpPr>
        <p:sp>
          <p:nvSpPr>
            <p:cNvPr id="32" name="Rounded Rectangle 28"/>
            <p:cNvSpPr/>
            <p:nvPr/>
          </p:nvSpPr>
          <p:spPr>
            <a:xfrm>
              <a:off x="507681" y="2848727"/>
              <a:ext cx="2340611" cy="426442"/>
            </a:xfrm>
            <a:prstGeom prst="roundRect">
              <a:avLst>
                <a:gd name="adj" fmla="val 50000"/>
              </a:avLst>
            </a:prstGeom>
            <a:solidFill>
              <a:schemeClr val="accent2"/>
            </a:solidFill>
            <a:ln>
              <a:noFill/>
            </a:ln>
          </p:spPr>
          <p:txBody>
            <a:bodyPr vert="horz" wrap="square" lIns="137160" tIns="68580" rIns="137160" bIns="68580" numCol="1" anchor="t" anchorCtr="0" compatLnSpc="1"/>
            <a:lstStyle/>
            <a:p>
              <a:pPr algn="l"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3" name="Rectangle 29"/>
            <p:cNvSpPr/>
            <p:nvPr/>
          </p:nvSpPr>
          <p:spPr>
            <a:xfrm>
              <a:off x="550718" y="2899151"/>
              <a:ext cx="2254538" cy="307777"/>
            </a:xfrm>
            <a:prstGeom prst="rect">
              <a:avLst/>
            </a:prstGeom>
          </p:spPr>
          <p:txBody>
            <a:bodyPr wrap="square" anchor="ctr">
              <a:spAutoFit/>
            </a:bodyPr>
            <a:lstStyle/>
            <a:p>
              <a:pPr lvl="0"/>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六</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下午</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5:00</a:t>
              </a:r>
              <a:endPar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1" name="Rounded Rectangle 37"/>
          <p:cNvSpPr/>
          <p:nvPr/>
        </p:nvSpPr>
        <p:spPr>
          <a:xfrm>
            <a:off x="6321266" y="2452065"/>
            <a:ext cx="2355190" cy="441299"/>
          </a:xfrm>
          <a:prstGeom prst="roundRect">
            <a:avLst>
              <a:gd name="adj" fmla="val 50000"/>
            </a:avLst>
          </a:prstGeom>
          <a:solidFill>
            <a:schemeClr val="accent1"/>
          </a:solidFill>
          <a:ln>
            <a:noFill/>
          </a:ln>
        </p:spPr>
        <p:txBody>
          <a:bodyPr vert="horz" wrap="square" lIns="137160" tIns="68580" rIns="137160" bIns="68580" numCol="1" anchor="t" anchorCtr="0" compatLnSpc="1"/>
          <a:lstStyle/>
          <a:p>
            <a:pPr algn="l"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4" name="Rounded Rectangle 40"/>
          <p:cNvSpPr/>
          <p:nvPr/>
        </p:nvSpPr>
        <p:spPr>
          <a:xfrm>
            <a:off x="6321265" y="3377919"/>
            <a:ext cx="2358437" cy="426442"/>
          </a:xfrm>
          <a:prstGeom prst="roundRect">
            <a:avLst>
              <a:gd name="adj" fmla="val 50000"/>
            </a:avLst>
          </a:prstGeom>
          <a:solidFill>
            <a:schemeClr val="accent1"/>
          </a:solidFill>
          <a:ln>
            <a:noFill/>
          </a:ln>
        </p:spPr>
        <p:txBody>
          <a:bodyPr vert="horz" wrap="square" lIns="137160" tIns="68580" rIns="137160" bIns="68580" numCol="1" anchor="t" anchorCtr="0" compatLnSpc="1"/>
          <a:lstStyle/>
          <a:p>
            <a:pPr algn="l" defTabSz="1828800" rtl="0"/>
            <a:endParaRPr lang="en-US" sz="1200" kern="12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53" name="直接连接符 52"/>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56" name="群組 55">
            <a:extLst>
              <a:ext uri="{FF2B5EF4-FFF2-40B4-BE49-F238E27FC236}">
                <a16:creationId xmlns:a16="http://schemas.microsoft.com/office/drawing/2014/main" id="{40838E44-1C52-4073-B6AB-DF46AC882B5E}"/>
              </a:ext>
            </a:extLst>
          </p:cNvPr>
          <p:cNvGrpSpPr/>
          <p:nvPr/>
        </p:nvGrpSpPr>
        <p:grpSpPr>
          <a:xfrm>
            <a:off x="123549" y="192285"/>
            <a:ext cx="898166" cy="449644"/>
            <a:chOff x="235597" y="321906"/>
            <a:chExt cx="674138" cy="312553"/>
          </a:xfrm>
        </p:grpSpPr>
        <p:sp>
          <p:nvSpPr>
            <p:cNvPr id="57" name="箭头: V 形 3">
              <a:extLst>
                <a:ext uri="{FF2B5EF4-FFF2-40B4-BE49-F238E27FC236}">
                  <a16:creationId xmlns:a16="http://schemas.microsoft.com/office/drawing/2014/main" id="{33A59943-E5A7-448F-9A2F-0C9FA3362279}"/>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8" name="箭头: V 形 4">
              <a:extLst>
                <a:ext uri="{FF2B5EF4-FFF2-40B4-BE49-F238E27FC236}">
                  <a16:creationId xmlns:a16="http://schemas.microsoft.com/office/drawing/2014/main" id="{ECA03B89-D00C-4CB9-B2D5-F354273737F7}"/>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9" name="箭头: V 形 8">
              <a:extLst>
                <a:ext uri="{FF2B5EF4-FFF2-40B4-BE49-F238E27FC236}">
                  <a16:creationId xmlns:a16="http://schemas.microsoft.com/office/drawing/2014/main" id="{A90C7174-1703-446F-BF2F-B5ECF74A3E13}"/>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0" name="文字方塊 59">
            <a:extLst>
              <a:ext uri="{FF2B5EF4-FFF2-40B4-BE49-F238E27FC236}">
                <a16:creationId xmlns:a16="http://schemas.microsoft.com/office/drawing/2014/main" id="{64D606FA-B522-48E1-90CD-B1D611F22BA3}"/>
              </a:ext>
            </a:extLst>
          </p:cNvPr>
          <p:cNvSpPr txBox="1"/>
          <p:nvPr/>
        </p:nvSpPr>
        <p:spPr>
          <a:xfrm>
            <a:off x="2883298" y="64948"/>
            <a:ext cx="356091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醫管師報名時間</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8" name="矩形 7">
            <a:extLst>
              <a:ext uri="{FF2B5EF4-FFF2-40B4-BE49-F238E27FC236}">
                <a16:creationId xmlns:a16="http://schemas.microsoft.com/office/drawing/2014/main" id="{459B1A82-A0C5-4697-964A-0F38D26054CA}"/>
              </a:ext>
            </a:extLst>
          </p:cNvPr>
          <p:cNvSpPr/>
          <p:nvPr/>
        </p:nvSpPr>
        <p:spPr>
          <a:xfrm>
            <a:off x="1629665" y="2975035"/>
            <a:ext cx="58428" cy="417018"/>
          </a:xfrm>
          <a:prstGeom prst="rect">
            <a:avLst/>
          </a:prstGeom>
          <a:solidFill>
            <a:srgbClr val="293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Rectangle 26">
            <a:extLst>
              <a:ext uri="{FF2B5EF4-FFF2-40B4-BE49-F238E27FC236}">
                <a16:creationId xmlns:a16="http://schemas.microsoft.com/office/drawing/2014/main" id="{3B93FE68-2224-4F44-8171-6A7BEC106470}"/>
              </a:ext>
            </a:extLst>
          </p:cNvPr>
          <p:cNvSpPr/>
          <p:nvPr/>
        </p:nvSpPr>
        <p:spPr>
          <a:xfrm>
            <a:off x="6370984" y="2497746"/>
            <a:ext cx="2392413" cy="307777"/>
          </a:xfrm>
          <a:prstGeom prst="rect">
            <a:avLst/>
          </a:prstGeom>
        </p:spPr>
        <p:txBody>
          <a:bodyPr wrap="square" anchor="ctr">
            <a:spAutoFit/>
          </a:bodyPr>
          <a:lstStyle/>
          <a:p>
            <a:pPr lvl="0"/>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上午</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9:00</a:t>
            </a:r>
            <a:endPar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Rectangle 26">
            <a:extLst>
              <a:ext uri="{FF2B5EF4-FFF2-40B4-BE49-F238E27FC236}">
                <a16:creationId xmlns:a16="http://schemas.microsoft.com/office/drawing/2014/main" id="{27576E3B-5028-42A3-84D7-865992CFECC3}"/>
              </a:ext>
            </a:extLst>
          </p:cNvPr>
          <p:cNvSpPr/>
          <p:nvPr/>
        </p:nvSpPr>
        <p:spPr>
          <a:xfrm>
            <a:off x="6337369" y="3437251"/>
            <a:ext cx="2315051" cy="307777"/>
          </a:xfrm>
          <a:prstGeom prst="rect">
            <a:avLst/>
          </a:prstGeom>
        </p:spPr>
        <p:txBody>
          <a:bodyPr wrap="square" anchor="ctr">
            <a:spAutoFit/>
          </a:bodyPr>
          <a:lstStyle/>
          <a:p>
            <a:pPr lvl="0"/>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下午</a:t>
            </a:r>
            <a:r>
              <a:rPr lang="en-US" altLang="zh-TW"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5:00</a:t>
            </a:r>
            <a:endParaRPr lang="zh-TW" alt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2" name="Rectangle 3">
            <a:extLst>
              <a:ext uri="{FF2B5EF4-FFF2-40B4-BE49-F238E27FC236}">
                <a16:creationId xmlns:a16="http://schemas.microsoft.com/office/drawing/2014/main" id="{D5EB3488-B1AE-4042-8DA5-AA6E64F518E5}"/>
              </a:ext>
            </a:extLst>
          </p:cNvPr>
          <p:cNvSpPr txBox="1">
            <a:spLocks noChangeArrowheads="1"/>
          </p:cNvSpPr>
          <p:nvPr/>
        </p:nvSpPr>
        <p:spPr>
          <a:xfrm>
            <a:off x="5580112" y="1680911"/>
            <a:ext cx="3501993" cy="368141"/>
          </a:xfrm>
          <a:prstGeom prst="rect">
            <a:avLst/>
          </a:prstGeom>
        </p:spPr>
        <p:txBody>
          <a:bodyPr vert="horz" lIns="0" tIns="0" rIns="0" bIns="0" rtlCol="0" anchor="ctr">
            <a:noAutofit/>
          </a:bodyPr>
          <a:lstStyle>
            <a:lvl1pPr marL="227330" indent="-227330" algn="l" defTabSz="914400" rtl="0" eaLnBrk="1" latinLnBrk="0" hangingPunct="1">
              <a:spcBef>
                <a:spcPts val="1200"/>
              </a:spcBef>
              <a:buClr>
                <a:schemeClr val="bg2"/>
              </a:buClr>
              <a:buSzPct val="8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anose="020B0604020202020204"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505" algn="l" defTabSz="914400" rtl="0" eaLnBrk="1" latinLnBrk="0" hangingPunct="1">
              <a:spcBef>
                <a:spcPts val="0"/>
              </a:spcBef>
              <a:spcAft>
                <a:spcPts val="400"/>
              </a:spcAft>
              <a:buClr>
                <a:schemeClr val="bg2"/>
              </a:buClr>
              <a:buSzPct val="80000"/>
              <a:buFont typeface="Arial" panose="020B0604020202020204"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62865" algn="ctr">
              <a:spcAft>
                <a:spcPts val="0"/>
              </a:spcAft>
            </a:pPr>
            <a:r>
              <a:rPr lang="zh-TW" altLang="en-US"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醫務管理師檢定考試</a:t>
            </a:r>
          </a:p>
        </p:txBody>
      </p:sp>
      <p:sp>
        <p:nvSpPr>
          <p:cNvPr id="63" name="矩形 62">
            <a:extLst>
              <a:ext uri="{FF2B5EF4-FFF2-40B4-BE49-F238E27FC236}">
                <a16:creationId xmlns:a16="http://schemas.microsoft.com/office/drawing/2014/main" id="{D60B6189-BD92-47D9-BC75-75ED0B2FA06D}"/>
              </a:ext>
            </a:extLst>
          </p:cNvPr>
          <p:cNvSpPr/>
          <p:nvPr/>
        </p:nvSpPr>
        <p:spPr>
          <a:xfrm>
            <a:off x="7485121" y="2917957"/>
            <a:ext cx="58428" cy="417018"/>
          </a:xfrm>
          <a:prstGeom prst="rect">
            <a:avLst/>
          </a:prstGeom>
          <a:solidFill>
            <a:srgbClr val="BA8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a:extLst>
              <a:ext uri="{FF2B5EF4-FFF2-40B4-BE49-F238E27FC236}">
                <a16:creationId xmlns:a16="http://schemas.microsoft.com/office/drawing/2014/main" id="{C339AB99-515D-48A0-92D0-ECEDAD898F2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74" b="92908" l="4667" r="90000">
                        <a14:foregroundMark x1="10667" y1="29078" x2="30143" y2="84761"/>
                        <a14:foregroundMark x1="18667" y1="21986" x2="72667" y2="25532"/>
                        <a14:foregroundMark x1="72667" y1="25532" x2="42837" y2="83481"/>
                        <a14:foregroundMark x1="41006" y1="83237" x2="13333" y2="31206"/>
                        <a14:foregroundMark x1="13333" y1="31206" x2="18667" y2="23404"/>
                        <a14:foregroundMark x1="18667" y1="21986" x2="77596" y2="32434"/>
                        <a14:foregroundMark x1="76801" y1="37587" x2="58749" y2="85597"/>
                        <a14:foregroundMark x1="9949" y1="58865" x2="8667" y2="58156"/>
                        <a14:foregroundMark x1="58120" y1="85513" x2="13796" y2="60993"/>
                        <a14:foregroundMark x1="8451" y1="49645" x2="8000" y2="31915"/>
                        <a14:foregroundMark x1="8613" y1="56028" x2="8595" y2="55319"/>
                        <a14:foregroundMark x1="8631" y1="56738" x2="8613" y2="56028"/>
                        <a14:foregroundMark x1="8667" y1="58156" x2="8649" y2="57447"/>
                        <a14:foregroundMark x1="20000" y1="19858" x2="77333" y2="24113"/>
                        <a14:foregroundMark x1="75636" y1="35778" x2="68667" y2="83688"/>
                        <a14:foregroundMark x1="76714" y1="28369" x2="75988" y2="33359"/>
                        <a14:foregroundMark x1="77333" y1="24113" x2="76714" y2="28369"/>
                        <a14:foregroundMark x1="68667" y1="83688" x2="64834" y2="86406"/>
                        <a14:foregroundMark x1="20667" y1="17730" x2="75333" y2="19858"/>
                        <a14:foregroundMark x1="75333" y1="19858" x2="76667" y2="21986"/>
                        <a14:foregroundMark x1="28667" y1="12766" x2="73333" y2="17021"/>
                        <a14:foregroundMark x1="28667" y1="10638" x2="68667" y2="14184"/>
                        <a14:foregroundMark x1="34000" y1="8511" x2="62000" y2="9929"/>
                        <a14:foregroundMark x1="33333" y1="6383" x2="56667" y2="5674"/>
                        <a14:foregroundMark x1="84245" y1="33308" x2="84667" y2="41844"/>
                        <a14:foregroundMark x1="4746" y1="56318" x2="4717" y2="56738"/>
                        <a14:foregroundMark x1="6000" y1="38298" x2="5210" y2="49645"/>
                        <a14:foregroundMark x1="23333" y1="32624" x2="24000" y2="40426"/>
                        <a14:foregroundMark x1="69333" y1="31206" x2="74000" y2="36879"/>
                        <a14:foregroundMark x1="64667" y1="62411" x2="59333" y2="78723"/>
                        <a14:foregroundMark x1="20000" y1="28369" x2="22000" y2="39716"/>
                        <a14:foregroundMark x1="6000" y1="55319" x2="6445" y2="56738"/>
                        <a14:foregroundMark x1="5333" y1="58156" x2="5333" y2="58865"/>
                        <a14:foregroundMark x1="82667" y1="28369" x2="83635" y2="28369"/>
                        <a14:foregroundMark x1="84000" y1="27660" x2="84079" y2="27998"/>
                        <a14:foregroundMark x1="42404" y1="92908" x2="42789" y2="92908"/>
                        <a14:backgroundMark x1="51810" y1="95453" x2="59333" y2="96454"/>
                        <a14:backgroundMark x1="35542" y1="93290" x2="36989" y2="93482"/>
                        <a14:backgroundMark x1="85333" y1="26950" x2="86000" y2="27660"/>
                        <a14:backgroundMark x1="4000" y1="58865" x2="4000" y2="59574"/>
                        <a14:backgroundMark x1="4000" y1="59574" x2="4000" y2="60993"/>
                        <a14:backgroundMark x1="3333" y1="56738" x2="3333" y2="57447"/>
                        <a14:backgroundMark x1="3333" y1="49645" x2="3333" y2="55319"/>
                        <a14:backgroundMark x1="84667" y1="28369" x2="86667" y2="31915"/>
                        <a14:backgroundMark x1="35333" y1="93617" x2="38667" y2="95745"/>
                        <a14:backgroundMark x1="40667" y1="96454" x2="54000" y2="96454"/>
                        <a14:backgroundMark x1="44667" y1="97163" x2="31333" y2="94326"/>
                        <a14:backgroundMark x1="33333" y1="4965" x2="33333" y2="4965"/>
                      </a14:backgroundRemoval>
                    </a14:imgEffect>
                  </a14:imgLayer>
                </a14:imgProps>
              </a:ext>
            </a:extLst>
          </a:blip>
          <a:stretch>
            <a:fillRect/>
          </a:stretch>
        </p:blipFill>
        <p:spPr>
          <a:xfrm>
            <a:off x="3325283" y="2275625"/>
            <a:ext cx="885402" cy="832278"/>
          </a:xfrm>
          <a:prstGeom prst="rect">
            <a:avLst/>
          </a:prstGeom>
        </p:spPr>
      </p:pic>
      <p:pic>
        <p:nvPicPr>
          <p:cNvPr id="22" name="圖片 21">
            <a:extLst>
              <a:ext uri="{FF2B5EF4-FFF2-40B4-BE49-F238E27FC236}">
                <a16:creationId xmlns:a16="http://schemas.microsoft.com/office/drawing/2014/main" id="{5ABE4107-6D26-4FF1-90CF-9C065658791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206" b="91912" l="5634" r="91549">
                        <a14:foregroundMark x1="50000" y1="24265" x2="42958" y2="61765"/>
                        <a14:foregroundMark x1="13380" y1="27941" x2="21831" y2="83088"/>
                        <a14:foregroundMark x1="21831" y1="83088" x2="76056" y2="82353"/>
                        <a14:foregroundMark x1="76056" y1="82353" x2="82394" y2="22059"/>
                        <a14:foregroundMark x1="82394" y1="22059" x2="35062" y2="11077"/>
                        <a14:foregroundMark x1="29709" y1="12295" x2="9859" y2="32353"/>
                        <a14:foregroundMark x1="18796" y1="71004" x2="22535" y2="83088"/>
                        <a14:foregroundMark x1="7746" y1="35294" x2="17474" y2="66732"/>
                        <a14:foregroundMark x1="34452" y1="11588" x2="86620" y2="36029"/>
                        <a14:foregroundMark x1="86620" y1="36029" x2="56338" y2="87500"/>
                        <a14:foregroundMark x1="38168" y1="85603" x2="28169" y2="84559"/>
                        <a14:foregroundMark x1="56338" y1="87500" x2="39813" y2="85775"/>
                        <a14:foregroundMark x1="39473" y1="85420" x2="88028" y2="63971"/>
                        <a14:foregroundMark x1="33099" y1="88235" x2="37129" y2="86455"/>
                        <a14:foregroundMark x1="88028" y1="63971" x2="60563" y2="8824"/>
                        <a14:foregroundMark x1="60563" y1="8824" x2="33099" y2="11765"/>
                        <a14:foregroundMark x1="35219" y1="10796" x2="59155" y2="8824"/>
                        <a14:foregroundMark x1="39402" y1="3316" x2="59859" y2="4412"/>
                        <a14:foregroundMark x1="36635" y1="90798" x2="67606" y2="83824"/>
                        <a14:foregroundMark x1="90845" y1="40441" x2="91549" y2="58824"/>
                        <a14:foregroundMark x1="7746" y1="63971" x2="9915" y2="67852"/>
                        <a14:backgroundMark x1="30986" y1="2206" x2="40845" y2="735"/>
                        <a14:backgroundMark x1="29577" y1="92647" x2="31690" y2="94853"/>
                        <a14:backgroundMark x1="40141" y1="2206" x2="40141" y2="2206"/>
                        <a14:backgroundMark x1="38732" y1="2206" x2="38732" y2="2206"/>
                        <a14:backgroundMark x1="6338" y1="68382" x2="7746" y2="78676"/>
                      </a14:backgroundRemoval>
                    </a14:imgEffect>
                  </a14:imgLayer>
                </a14:imgProps>
              </a:ext>
            </a:extLst>
          </a:blip>
          <a:stretch>
            <a:fillRect/>
          </a:stretch>
        </p:blipFill>
        <p:spPr>
          <a:xfrm>
            <a:off x="4997714" y="2249731"/>
            <a:ext cx="923069" cy="884066"/>
          </a:xfrm>
          <a:prstGeom prst="rect">
            <a:avLst/>
          </a:prstGeom>
        </p:spPr>
      </p:pic>
      <p:sp>
        <p:nvSpPr>
          <p:cNvPr id="24" name="橢圓 23">
            <a:extLst>
              <a:ext uri="{FF2B5EF4-FFF2-40B4-BE49-F238E27FC236}">
                <a16:creationId xmlns:a16="http://schemas.microsoft.com/office/drawing/2014/main" id="{350D41CF-D6FE-4F99-AF14-E77BA7C54036}"/>
              </a:ext>
            </a:extLst>
          </p:cNvPr>
          <p:cNvSpPr/>
          <p:nvPr/>
        </p:nvSpPr>
        <p:spPr>
          <a:xfrm rot="3287133">
            <a:off x="5010578" y="2842545"/>
            <a:ext cx="208598" cy="59972"/>
          </a:xfrm>
          <a:prstGeom prst="ellipse">
            <a:avLst/>
          </a:prstGeom>
          <a:solidFill>
            <a:srgbClr val="E98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4" name="圓角矩形 1">
            <a:extLst>
              <a:ext uri="{FF2B5EF4-FFF2-40B4-BE49-F238E27FC236}">
                <a16:creationId xmlns:a16="http://schemas.microsoft.com/office/drawing/2014/main" id="{3064519C-A451-4AB6-A252-C23505390B24}"/>
              </a:ext>
            </a:extLst>
          </p:cNvPr>
          <p:cNvSpPr/>
          <p:nvPr/>
        </p:nvSpPr>
        <p:spPr>
          <a:xfrm>
            <a:off x="291207" y="4272823"/>
            <a:ext cx="8689628" cy="442674"/>
          </a:xfrm>
          <a:prstGeom prst="roundRect">
            <a:avLst/>
          </a:prstGeom>
          <a:solidFill>
            <a:srgbClr val="2F5597"/>
          </a:solidFill>
          <a:ln>
            <a:noFill/>
          </a:ln>
        </p:spPr>
        <p:txBody>
          <a:bodyPr wrap="square">
            <a:spAutoFit/>
          </a:bodyPr>
          <a:lstStyle/>
          <a:p>
            <a:r>
              <a:rPr lang="zh-TW" altLang="en-US" sz="2000" dirty="0">
                <a:solidFill>
                  <a:schemeClr val="bg1"/>
                </a:solidFill>
                <a:latin typeface="華康正顏楷體W5" panose="03000509000000000000" pitchFamily="65" charset="-120"/>
                <a:ea typeface="華康正顏楷體W5" panose="03000509000000000000" pitchFamily="65" charset="-120"/>
              </a:rPr>
              <a:t>一律採</a:t>
            </a:r>
            <a:r>
              <a:rPr lang="zh-TW" altLang="en-US" sz="2000" u="sng" dirty="0">
                <a:solidFill>
                  <a:schemeClr val="bg1"/>
                </a:solidFill>
                <a:latin typeface="華康正顏楷體W5" panose="03000509000000000000" pitchFamily="65" charset="-120"/>
                <a:ea typeface="華康正顏楷體W5" panose="03000509000000000000" pitchFamily="65" charset="-120"/>
              </a:rPr>
              <a:t>線上報名</a:t>
            </a:r>
            <a:r>
              <a:rPr lang="zh-TW" altLang="en-US" sz="2000" dirty="0">
                <a:solidFill>
                  <a:schemeClr val="bg1"/>
                </a:solidFill>
                <a:latin typeface="華康正顏楷體W5" panose="03000509000000000000" pitchFamily="65" charset="-120"/>
                <a:ea typeface="華康正顏楷體W5" panose="03000509000000000000" pitchFamily="65" charset="-120"/>
              </a:rPr>
              <a:t>，線上報名完成後，將報名表及應繳驗證件郵寄至本學會。</a:t>
            </a:r>
            <a:endParaRPr lang="en-US" altLang="zh-TW" sz="2000" dirty="0">
              <a:solidFill>
                <a:schemeClr val="bg1"/>
              </a:solidFill>
              <a:latin typeface="華康正顏楷體W5" panose="03000509000000000000" pitchFamily="65" charset="-120"/>
              <a:ea typeface="華康正顏楷體W5"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id="{69E86306-1E1E-4642-928E-304A3800DB42}"/>
              </a:ext>
            </a:extLst>
          </p:cNvPr>
          <p:cNvSpPr txBox="1"/>
          <p:nvPr/>
        </p:nvSpPr>
        <p:spPr>
          <a:xfrm>
            <a:off x="2805672" y="64948"/>
            <a:ext cx="356091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醫管師報名網址</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39" name="群組 38">
            <a:extLst>
              <a:ext uri="{FF2B5EF4-FFF2-40B4-BE49-F238E27FC236}">
                <a16:creationId xmlns:a16="http://schemas.microsoft.com/office/drawing/2014/main" id="{EB6C4BBB-385B-4387-997F-6162BFDA2227}"/>
              </a:ext>
            </a:extLst>
          </p:cNvPr>
          <p:cNvGrpSpPr/>
          <p:nvPr/>
        </p:nvGrpSpPr>
        <p:grpSpPr>
          <a:xfrm>
            <a:off x="123549" y="192285"/>
            <a:ext cx="898166" cy="449644"/>
            <a:chOff x="235597" y="321906"/>
            <a:chExt cx="674138" cy="312553"/>
          </a:xfrm>
        </p:grpSpPr>
        <p:sp>
          <p:nvSpPr>
            <p:cNvPr id="40" name="箭头: V 形 3">
              <a:extLst>
                <a:ext uri="{FF2B5EF4-FFF2-40B4-BE49-F238E27FC236}">
                  <a16:creationId xmlns:a16="http://schemas.microsoft.com/office/drawing/2014/main" id="{0F8EB899-61CD-4B5D-8A06-A63BD52AFBFD}"/>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1" name="箭头: V 形 4">
              <a:extLst>
                <a:ext uri="{FF2B5EF4-FFF2-40B4-BE49-F238E27FC236}">
                  <a16:creationId xmlns:a16="http://schemas.microsoft.com/office/drawing/2014/main" id="{93DB8C17-173F-41E2-9C96-F61356423058}"/>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2" name="箭头: V 形 8">
              <a:extLst>
                <a:ext uri="{FF2B5EF4-FFF2-40B4-BE49-F238E27FC236}">
                  <a16:creationId xmlns:a16="http://schemas.microsoft.com/office/drawing/2014/main" id="{B58A2CE0-E712-43A2-BA33-AC3E9B8FF63B}"/>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grpSp>
        <p:nvGrpSpPr>
          <p:cNvPr id="9" name="群組 1">
            <a:extLst>
              <a:ext uri="{FF2B5EF4-FFF2-40B4-BE49-F238E27FC236}">
                <a16:creationId xmlns:a16="http://schemas.microsoft.com/office/drawing/2014/main" id="{CB9DBB07-DF3D-4C7D-8872-5EC46ECDCD26}"/>
              </a:ext>
            </a:extLst>
          </p:cNvPr>
          <p:cNvGrpSpPr>
            <a:grpSpLocks/>
          </p:cNvGrpSpPr>
          <p:nvPr/>
        </p:nvGrpSpPr>
        <p:grpSpPr bwMode="auto">
          <a:xfrm>
            <a:off x="1331640" y="1214695"/>
            <a:ext cx="6372225" cy="3309938"/>
            <a:chOff x="107504" y="2039938"/>
            <a:chExt cx="8496746" cy="4413250"/>
          </a:xfrm>
        </p:grpSpPr>
        <p:pic>
          <p:nvPicPr>
            <p:cNvPr id="10" name="Picture 2">
              <a:extLst>
                <a:ext uri="{FF2B5EF4-FFF2-40B4-BE49-F238E27FC236}">
                  <a16:creationId xmlns:a16="http://schemas.microsoft.com/office/drawing/2014/main" id="{B1652B05-7C0A-4805-BA62-A1CA7D427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2039938"/>
              <a:ext cx="819626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9D2142B8-4925-468D-B6E9-A4DC5FCB5CF1}"/>
                </a:ext>
              </a:extLst>
            </p:cNvPr>
            <p:cNvSpPr/>
            <p:nvPr/>
          </p:nvSpPr>
          <p:spPr>
            <a:xfrm>
              <a:off x="2950866" y="3100388"/>
              <a:ext cx="3814962" cy="1549400"/>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eaLnBrk="0" fontAlgn="base" hangingPunct="0">
                <a:spcBef>
                  <a:spcPct val="0"/>
                </a:spcBef>
                <a:spcAft>
                  <a:spcPct val="0"/>
                </a:spcAft>
                <a:defRPr/>
              </a:pPr>
              <a:r>
                <a:rPr kumimoji="1" lang="zh-TW" altLang="en-US" sz="21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線上報名完成後，需將</a:t>
              </a:r>
              <a:r>
                <a:rPr kumimoji="1" lang="zh-TW" altLang="en-US" sz="21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報名表及應繳驗證件郵寄至本學會</a:t>
              </a:r>
              <a:r>
                <a:rPr kumimoji="1" lang="zh-TW" altLang="en-US"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Text Box 6">
              <a:extLst>
                <a:ext uri="{FF2B5EF4-FFF2-40B4-BE49-F238E27FC236}">
                  <a16:creationId xmlns:a16="http://schemas.microsoft.com/office/drawing/2014/main" id="{501DF220-18B2-4A38-B652-5012A6AAF7B9}"/>
                </a:ext>
              </a:extLst>
            </p:cNvPr>
            <p:cNvSpPr txBox="1">
              <a:spLocks noChangeArrowheads="1"/>
            </p:cNvSpPr>
            <p:nvPr/>
          </p:nvSpPr>
          <p:spPr bwMode="auto">
            <a:xfrm>
              <a:off x="107504" y="4109010"/>
              <a:ext cx="2100356" cy="430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kumimoji="1" lang="zh-TW" altLang="en-US" sz="1500" b="1">
                  <a:solidFill>
                    <a:srgbClr val="0000FF"/>
                  </a:solidFill>
                  <a:latin typeface="標楷體" pitchFamily="65" charset="-120"/>
                  <a:ea typeface="標楷體" pitchFamily="65" charset="-120"/>
                </a:rPr>
                <a:t>點選醫管師甄審</a:t>
              </a:r>
            </a:p>
          </p:txBody>
        </p:sp>
      </p:grpSp>
      <p:sp>
        <p:nvSpPr>
          <p:cNvPr id="13" name="矩形 3">
            <a:extLst>
              <a:ext uri="{FF2B5EF4-FFF2-40B4-BE49-F238E27FC236}">
                <a16:creationId xmlns:a16="http://schemas.microsoft.com/office/drawing/2014/main" id="{157E96A9-5E5C-442A-997D-7DA129948879}"/>
              </a:ext>
            </a:extLst>
          </p:cNvPr>
          <p:cNvSpPr>
            <a:spLocks noChangeArrowheads="1"/>
          </p:cNvSpPr>
          <p:nvPr/>
        </p:nvSpPr>
        <p:spPr bwMode="auto">
          <a:xfrm>
            <a:off x="1979712" y="793407"/>
            <a:ext cx="6255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defTabSz="685800" eaLnBrk="0" fontAlgn="base" hangingPunct="0">
              <a:spcBef>
                <a:spcPct val="0"/>
              </a:spcBef>
              <a:spcAft>
                <a:spcPct val="0"/>
              </a:spcAft>
              <a:buNone/>
            </a:pPr>
            <a:r>
              <a:rPr kumimoji="1" lang="zh-TW" altLang="en-US" sz="1800" b="1" dirty="0">
                <a:solidFill>
                  <a:prstClr val="black"/>
                </a:solidFill>
                <a:latin typeface="Times New Roman" pitchFamily="18" charset="0"/>
                <a:ea typeface="標楷體" pitchFamily="65" charset="-120"/>
                <a:cs typeface="Times New Roman" pitchFamily="18" charset="0"/>
                <a:sym typeface="Webdings" pitchFamily="18" charset="2"/>
              </a:rPr>
              <a:t>報名網址：</a:t>
            </a:r>
            <a:r>
              <a:rPr kumimoji="1" lang="en-US" altLang="zh-TW" sz="1800" b="1" dirty="0">
                <a:solidFill>
                  <a:prstClr val="black"/>
                </a:solidFill>
                <a:latin typeface="Times New Roman" pitchFamily="18" charset="0"/>
                <a:ea typeface="標楷體" pitchFamily="65" charset="-120"/>
                <a:cs typeface="Times New Roman" pitchFamily="18" charset="0"/>
              </a:rPr>
              <a:t>http://www.tche.org.tw→</a:t>
            </a:r>
            <a:r>
              <a:rPr kumimoji="1" lang="zh-TW" altLang="zh-TW" sz="1800" b="1" dirty="0">
                <a:solidFill>
                  <a:prstClr val="black"/>
                </a:solidFill>
                <a:latin typeface="Times New Roman" pitchFamily="18" charset="0"/>
                <a:ea typeface="標楷體" pitchFamily="65" charset="-120"/>
                <a:cs typeface="Times New Roman" pitchFamily="18" charset="0"/>
              </a:rPr>
              <a:t>「醫管師甄審」專區</a:t>
            </a:r>
            <a:endParaRPr kumimoji="1" lang="zh-TW" altLang="en-US" sz="1800" b="1" dirty="0">
              <a:solidFill>
                <a:prstClr val="black"/>
              </a:solidFill>
              <a:latin typeface="Times New Roman" pitchFamily="18" charset="0"/>
              <a:ea typeface="標楷體" pitchFamily="65" charset="-120"/>
              <a:cs typeface="Times New Roman" pitchFamily="18" charset="0"/>
            </a:endParaRPr>
          </a:p>
        </p:txBody>
      </p:sp>
      <p:sp>
        <p:nvSpPr>
          <p:cNvPr id="14" name="Freeform 7">
            <a:extLst>
              <a:ext uri="{FF2B5EF4-FFF2-40B4-BE49-F238E27FC236}">
                <a16:creationId xmlns:a16="http://schemas.microsoft.com/office/drawing/2014/main" id="{09D31AF6-6325-44BC-9E63-FE96A8255989}"/>
              </a:ext>
            </a:extLst>
          </p:cNvPr>
          <p:cNvSpPr/>
          <p:nvPr/>
        </p:nvSpPr>
        <p:spPr bwMode="auto">
          <a:xfrm rot="19997236">
            <a:off x="1623166" y="712432"/>
            <a:ext cx="400095" cy="363954"/>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1"/>
          </a:solidFill>
          <a:ln>
            <a:noFill/>
          </a:ln>
          <a:effectLst/>
        </p:spPr>
        <p:txBody>
          <a:bodyPr vert="horz" wrap="square" lIns="68580" tIns="34290" rIns="68580" bIns="34290" numCol="1" anchor="t" anchorCtr="0" compatLnSpc="1"/>
          <a:lstStyle/>
          <a:p>
            <a:endParaRPr lang="id-ID"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Tree>
    <p:extLst>
      <p:ext uri="{BB962C8B-B14F-4D97-AF65-F5344CB8AC3E}">
        <p14:creationId xmlns:p14="http://schemas.microsoft.com/office/powerpoint/2010/main" val="23780576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id="{69E86306-1E1E-4642-928E-304A3800DB42}"/>
              </a:ext>
            </a:extLst>
          </p:cNvPr>
          <p:cNvSpPr txBox="1"/>
          <p:nvPr/>
        </p:nvSpPr>
        <p:spPr>
          <a:xfrm>
            <a:off x="3419872" y="64949"/>
            <a:ext cx="313448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考試報名費</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39" name="群組 38">
            <a:extLst>
              <a:ext uri="{FF2B5EF4-FFF2-40B4-BE49-F238E27FC236}">
                <a16:creationId xmlns:a16="http://schemas.microsoft.com/office/drawing/2014/main" id="{EB6C4BBB-385B-4387-997F-6162BFDA2227}"/>
              </a:ext>
            </a:extLst>
          </p:cNvPr>
          <p:cNvGrpSpPr/>
          <p:nvPr/>
        </p:nvGrpSpPr>
        <p:grpSpPr>
          <a:xfrm>
            <a:off x="123549" y="192285"/>
            <a:ext cx="898166" cy="449644"/>
            <a:chOff x="235597" y="321906"/>
            <a:chExt cx="674138" cy="312553"/>
          </a:xfrm>
        </p:grpSpPr>
        <p:sp>
          <p:nvSpPr>
            <p:cNvPr id="40" name="箭头: V 形 3">
              <a:extLst>
                <a:ext uri="{FF2B5EF4-FFF2-40B4-BE49-F238E27FC236}">
                  <a16:creationId xmlns:a16="http://schemas.microsoft.com/office/drawing/2014/main" id="{0F8EB899-61CD-4B5D-8A06-A63BD52AFBFD}"/>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1" name="箭头: V 形 4">
              <a:extLst>
                <a:ext uri="{FF2B5EF4-FFF2-40B4-BE49-F238E27FC236}">
                  <a16:creationId xmlns:a16="http://schemas.microsoft.com/office/drawing/2014/main" id="{93DB8C17-173F-41E2-9C96-F61356423058}"/>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2" name="箭头: V 形 8">
              <a:extLst>
                <a:ext uri="{FF2B5EF4-FFF2-40B4-BE49-F238E27FC236}">
                  <a16:creationId xmlns:a16="http://schemas.microsoft.com/office/drawing/2014/main" id="{B58A2CE0-E712-43A2-BA33-AC3E9B8FF63B}"/>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graphicFrame>
        <p:nvGraphicFramePr>
          <p:cNvPr id="15" name="內容版面配置區 3">
            <a:extLst>
              <a:ext uri="{FF2B5EF4-FFF2-40B4-BE49-F238E27FC236}">
                <a16:creationId xmlns:a16="http://schemas.microsoft.com/office/drawing/2014/main" id="{E8C4AFC3-A89F-4990-8E4D-83823DAFEFF1}"/>
              </a:ext>
            </a:extLst>
          </p:cNvPr>
          <p:cNvGraphicFramePr>
            <a:graphicFrameLocks/>
          </p:cNvGraphicFramePr>
          <p:nvPr>
            <p:extLst>
              <p:ext uri="{D42A27DB-BD31-4B8C-83A1-F6EECF244321}">
                <p14:modId xmlns:p14="http://schemas.microsoft.com/office/powerpoint/2010/main" val="3815822505"/>
              </p:ext>
            </p:extLst>
          </p:nvPr>
        </p:nvGraphicFramePr>
        <p:xfrm>
          <a:off x="1156660" y="1014109"/>
          <a:ext cx="6439676" cy="3551363"/>
        </p:xfrm>
        <a:graphic>
          <a:graphicData uri="http://schemas.openxmlformats.org/drawingml/2006/table">
            <a:tbl>
              <a:tblPr firstRow="1" firstCol="1" bandRow="1">
                <a:tableStyleId>{21E4AEA4-8DFA-4A89-87EB-49C32662AFE0}</a:tableStyleId>
              </a:tblPr>
              <a:tblGrid>
                <a:gridCol w="952137">
                  <a:extLst>
                    <a:ext uri="{9D8B030D-6E8A-4147-A177-3AD203B41FA5}">
                      <a16:colId xmlns:a16="http://schemas.microsoft.com/office/drawing/2014/main" val="20000"/>
                    </a:ext>
                  </a:extLst>
                </a:gridCol>
                <a:gridCol w="2043249">
                  <a:extLst>
                    <a:ext uri="{9D8B030D-6E8A-4147-A177-3AD203B41FA5}">
                      <a16:colId xmlns:a16="http://schemas.microsoft.com/office/drawing/2014/main" val="20001"/>
                    </a:ext>
                  </a:extLst>
                </a:gridCol>
                <a:gridCol w="1722145">
                  <a:extLst>
                    <a:ext uri="{9D8B030D-6E8A-4147-A177-3AD203B41FA5}">
                      <a16:colId xmlns:a16="http://schemas.microsoft.com/office/drawing/2014/main" val="20002"/>
                    </a:ext>
                  </a:extLst>
                </a:gridCol>
                <a:gridCol w="1722145">
                  <a:extLst>
                    <a:ext uri="{9D8B030D-6E8A-4147-A177-3AD203B41FA5}">
                      <a16:colId xmlns:a16="http://schemas.microsoft.com/office/drawing/2014/main" val="3231558952"/>
                    </a:ext>
                  </a:extLst>
                </a:gridCol>
              </a:tblGrid>
              <a:tr h="977150">
                <a:tc>
                  <a:txBody>
                    <a:bodyPr/>
                    <a:lstStyle/>
                    <a:p>
                      <a:pPr algn="ctr">
                        <a:spcAft>
                          <a:spcPts val="0"/>
                        </a:spcAft>
                      </a:pPr>
                      <a:r>
                        <a:rPr lang="zh-TW" altLang="en-US" sz="1800" b="0" kern="100" dirty="0">
                          <a:effectLst/>
                          <a:latin typeface="華康正顏楷體W5" panose="03000509000000000000" pitchFamily="65" charset="-120"/>
                          <a:ea typeface="華康正顏楷體W5" panose="03000509000000000000" pitchFamily="65" charset="-120"/>
                        </a:rPr>
                        <a:t>類別</a:t>
                      </a:r>
                      <a:endParaRPr lang="zh-TW" sz="1800" b="0" kern="100" dirty="0">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indent="-62865" algn="ctr">
                        <a:spcAft>
                          <a:spcPts val="0"/>
                        </a:spcAft>
                      </a:pPr>
                      <a:r>
                        <a:rPr lang="zh-TW" sz="1800" b="0" kern="100" dirty="0">
                          <a:effectLst/>
                          <a:latin typeface="華康正顏楷體W5" panose="03000509000000000000" pitchFamily="65" charset="-120"/>
                          <a:ea typeface="華康正顏楷體W5" panose="03000509000000000000" pitchFamily="65" charset="-120"/>
                        </a:rPr>
                        <a:t>高階醫務管理師</a:t>
                      </a:r>
                      <a:endParaRPr lang="en-US" altLang="zh-TW" sz="1800" b="0" kern="100" dirty="0">
                        <a:effectLst/>
                        <a:latin typeface="華康正顏楷體W5" panose="03000509000000000000" pitchFamily="65" charset="-120"/>
                        <a:ea typeface="華康正顏楷體W5" panose="03000509000000000000" pitchFamily="65" charset="-120"/>
                      </a:endParaRPr>
                    </a:p>
                    <a:p>
                      <a:pPr indent="-62865" algn="ctr">
                        <a:spcAft>
                          <a:spcPts val="0"/>
                        </a:spcAft>
                      </a:pPr>
                      <a:r>
                        <a:rPr lang="zh-TW" sz="1800" b="0" kern="100" dirty="0">
                          <a:effectLst/>
                          <a:latin typeface="華康正顏楷體W5" panose="03000509000000000000" pitchFamily="65" charset="-120"/>
                          <a:ea typeface="華康正顏楷體W5" panose="03000509000000000000" pitchFamily="65" charset="-120"/>
                        </a:rPr>
                        <a:t>甄審考試</a:t>
                      </a:r>
                      <a:endParaRPr lang="zh-TW" sz="1800" b="0" kern="100" dirty="0">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algn="ctr">
                        <a:spcAft>
                          <a:spcPts val="0"/>
                        </a:spcAft>
                      </a:pPr>
                      <a:r>
                        <a:rPr lang="zh-TW" sz="1800" b="0" kern="100" dirty="0">
                          <a:effectLst/>
                          <a:latin typeface="華康正顏楷體W5" panose="03000509000000000000" pitchFamily="65" charset="-120"/>
                          <a:ea typeface="華康正顏楷體W5" panose="03000509000000000000" pitchFamily="65" charset="-120"/>
                        </a:rPr>
                        <a:t>醫務管理師</a:t>
                      </a:r>
                      <a:endParaRPr lang="en-US" altLang="zh-TW" sz="1800" b="0" kern="100" dirty="0">
                        <a:effectLst/>
                        <a:latin typeface="華康正顏楷體W5" panose="03000509000000000000" pitchFamily="65" charset="-120"/>
                        <a:ea typeface="華康正顏楷體W5" panose="03000509000000000000" pitchFamily="65" charset="-120"/>
                      </a:endParaRPr>
                    </a:p>
                    <a:p>
                      <a:pPr algn="ctr">
                        <a:spcAft>
                          <a:spcPts val="0"/>
                        </a:spcAft>
                      </a:pPr>
                      <a:r>
                        <a:rPr lang="zh-TW" sz="1800" b="0" kern="100" dirty="0">
                          <a:effectLst/>
                          <a:latin typeface="華康正顏楷體W5" panose="03000509000000000000" pitchFamily="65" charset="-120"/>
                          <a:ea typeface="華康正顏楷體W5" panose="03000509000000000000" pitchFamily="65" charset="-120"/>
                        </a:rPr>
                        <a:t>甄審考試</a:t>
                      </a:r>
                      <a:endParaRPr lang="zh-TW" sz="1800" b="0" kern="100" dirty="0">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algn="ctr">
                        <a:spcAft>
                          <a:spcPts val="0"/>
                        </a:spcAft>
                      </a:pPr>
                      <a:r>
                        <a:rPr lang="zh-TW" altLang="zh-TW" sz="1800" b="0" kern="100" dirty="0">
                          <a:effectLst/>
                          <a:latin typeface="華康正顏楷體W5" panose="03000509000000000000" pitchFamily="65" charset="-120"/>
                          <a:ea typeface="華康正顏楷體W5" panose="03000509000000000000" pitchFamily="65" charset="-120"/>
                        </a:rPr>
                        <a:t>醫務管理師</a:t>
                      </a:r>
                      <a:endParaRPr lang="en-US" altLang="zh-TW" sz="1800" b="0" kern="100" dirty="0">
                        <a:effectLst/>
                        <a:latin typeface="華康正顏楷體W5" panose="03000509000000000000" pitchFamily="65" charset="-120"/>
                        <a:ea typeface="華康正顏楷體W5" panose="03000509000000000000" pitchFamily="65" charset="-120"/>
                      </a:endParaRPr>
                    </a:p>
                    <a:p>
                      <a:pPr algn="ctr">
                        <a:spcAft>
                          <a:spcPts val="0"/>
                        </a:spcAft>
                      </a:pPr>
                      <a:r>
                        <a:rPr lang="zh-TW" altLang="en-US" sz="1800" b="0" kern="100" dirty="0">
                          <a:effectLst/>
                          <a:latin typeface="華康正顏楷體W5" panose="03000509000000000000" pitchFamily="65" charset="-120"/>
                          <a:ea typeface="華康正顏楷體W5" panose="03000509000000000000" pitchFamily="65" charset="-120"/>
                        </a:rPr>
                        <a:t>檢定</a:t>
                      </a:r>
                      <a:r>
                        <a:rPr lang="zh-TW" altLang="zh-TW" sz="1800" b="0" kern="100" dirty="0">
                          <a:effectLst/>
                          <a:latin typeface="華康正顏楷體W5" panose="03000509000000000000" pitchFamily="65" charset="-120"/>
                          <a:ea typeface="華康正顏楷體W5" panose="03000509000000000000" pitchFamily="65" charset="-120"/>
                        </a:rPr>
                        <a:t>考試</a:t>
                      </a:r>
                      <a:endParaRPr lang="zh-TW" altLang="zh-TW" sz="1800" b="0" kern="100" dirty="0">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extLst>
                  <a:ext uri="{0D108BD9-81ED-4DB2-BD59-A6C34878D82A}">
                    <a16:rowId xmlns:a16="http://schemas.microsoft.com/office/drawing/2014/main" val="10000"/>
                  </a:ext>
                </a:extLst>
              </a:tr>
              <a:tr h="1420343">
                <a:tc>
                  <a:txBody>
                    <a:bodyPr/>
                    <a:lstStyle/>
                    <a:p>
                      <a:pPr algn="ctr">
                        <a:spcAft>
                          <a:spcPts val="0"/>
                        </a:spcAft>
                      </a:pPr>
                      <a:r>
                        <a:rPr lang="zh-TW" altLang="en-US" sz="1800" b="0" kern="100" dirty="0">
                          <a:solidFill>
                            <a:schemeClr val="bg1"/>
                          </a:solidFill>
                          <a:effectLst/>
                          <a:latin typeface="華康正顏楷體W5" panose="03000509000000000000" pitchFamily="65" charset="-120"/>
                          <a:ea typeface="華康正顏楷體W5" panose="03000509000000000000" pitchFamily="65" charset="-120"/>
                        </a:rPr>
                        <a:t>筆試</a:t>
                      </a:r>
                      <a:endParaRPr lang="zh-TW" sz="1800" b="0" kern="100" dirty="0">
                        <a:solidFill>
                          <a:schemeClr val="bg1"/>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algn="ctr"/>
                      <a:r>
                        <a:rPr lang="en-US" altLang="zh-TW" sz="1800" b="1" kern="100" dirty="0">
                          <a:solidFill>
                            <a:srgbClr val="003300"/>
                          </a:solidFill>
                          <a:effectLst/>
                          <a:latin typeface="華康正顏楷體W5" panose="03000509000000000000" pitchFamily="65" charset="-120"/>
                          <a:ea typeface="華康正顏楷體W5" panose="03000509000000000000" pitchFamily="65" charset="-120"/>
                        </a:rPr>
                        <a:t>2,000</a:t>
                      </a:r>
                      <a:r>
                        <a:rPr lang="zh-TW" altLang="en-US" sz="1800" b="1" kern="100" dirty="0">
                          <a:solidFill>
                            <a:srgbClr val="003300"/>
                          </a:solidFill>
                          <a:effectLst/>
                          <a:latin typeface="華康正顏楷體W5" panose="03000509000000000000" pitchFamily="65" charset="-120"/>
                          <a:ea typeface="華康正顏楷體W5" panose="03000509000000000000" pitchFamily="65" charset="-120"/>
                        </a:rPr>
                        <a:t>元</a:t>
                      </a:r>
                      <a:endParaRPr 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algn="ctr"/>
                      <a:r>
                        <a:rPr lang="en-US" altLang="zh-TW" sz="1800" b="1" kern="100" dirty="0">
                          <a:solidFill>
                            <a:srgbClr val="003300"/>
                          </a:solidFill>
                          <a:effectLst/>
                          <a:latin typeface="華康正顏楷體W5" panose="03000509000000000000" pitchFamily="65" charset="-120"/>
                          <a:ea typeface="華康正顏楷體W5" panose="03000509000000000000" pitchFamily="65" charset="-120"/>
                        </a:rPr>
                        <a:t>1,500</a:t>
                      </a:r>
                      <a:r>
                        <a:rPr lang="zh-TW" altLang="en-US" sz="1800" b="1" kern="100" dirty="0">
                          <a:solidFill>
                            <a:srgbClr val="003300"/>
                          </a:solidFill>
                          <a:effectLst/>
                          <a:latin typeface="華康正顏楷體W5" panose="03000509000000000000" pitchFamily="65" charset="-120"/>
                          <a:ea typeface="華康正顏楷體W5" panose="03000509000000000000" pitchFamily="65" charset="-120"/>
                        </a:rPr>
                        <a:t>元</a:t>
                      </a:r>
                      <a:endParaRPr 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algn="ctr"/>
                      <a:r>
                        <a:rPr lang="zh-TW" altLang="en-US"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非會員</a:t>
                      </a:r>
                      <a:r>
                        <a:rPr lang="en-US" alt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:1,400</a:t>
                      </a:r>
                      <a:r>
                        <a:rPr lang="zh-TW" altLang="en-US"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元</a:t>
                      </a:r>
                      <a:endParaRPr lang="en-US" alt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p>
                      <a:pPr algn="ctr"/>
                      <a:r>
                        <a:rPr lang="zh-TW" altLang="en-US"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會員</a:t>
                      </a:r>
                      <a:r>
                        <a:rPr lang="en-US" alt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:800</a:t>
                      </a:r>
                      <a:r>
                        <a:rPr lang="zh-TW" altLang="en-US"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元</a:t>
                      </a:r>
                      <a:endParaRPr 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extLst>
                  <a:ext uri="{0D108BD9-81ED-4DB2-BD59-A6C34878D82A}">
                    <a16:rowId xmlns:a16="http://schemas.microsoft.com/office/drawing/2014/main" val="10001"/>
                  </a:ext>
                </a:extLst>
              </a:tr>
              <a:tr h="1153870">
                <a:tc>
                  <a:txBody>
                    <a:bodyPr/>
                    <a:lstStyle/>
                    <a:p>
                      <a:pPr algn="ctr">
                        <a:spcAft>
                          <a:spcPts val="0"/>
                        </a:spcAft>
                      </a:pPr>
                      <a:r>
                        <a:rPr lang="zh-TW" altLang="en-US" sz="1800" b="0" kern="100" dirty="0">
                          <a:solidFill>
                            <a:schemeClr val="bg1"/>
                          </a:solidFill>
                          <a:effectLst/>
                          <a:latin typeface="華康正顏楷體W5" panose="03000509000000000000" pitchFamily="65" charset="-120"/>
                          <a:ea typeface="華康正顏楷體W5" panose="03000509000000000000" pitchFamily="65" charset="-120"/>
                        </a:rPr>
                        <a:t>口試</a:t>
                      </a:r>
                      <a:endParaRPr lang="zh-TW" sz="1800" b="0" kern="100" dirty="0">
                        <a:solidFill>
                          <a:schemeClr val="bg1"/>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algn="ctr"/>
                      <a:r>
                        <a:rPr lang="en-US" altLang="zh-TW" sz="1800" b="1" kern="100" dirty="0">
                          <a:solidFill>
                            <a:srgbClr val="003300"/>
                          </a:solidFill>
                          <a:effectLst/>
                          <a:latin typeface="華康正顏楷體W5" panose="03000509000000000000" pitchFamily="65" charset="-120"/>
                          <a:ea typeface="華康正顏楷體W5" panose="03000509000000000000" pitchFamily="65" charset="-120"/>
                        </a:rPr>
                        <a:t>500</a:t>
                      </a:r>
                      <a:r>
                        <a:rPr lang="zh-TW" altLang="en-US" sz="1800" b="1" kern="100" dirty="0">
                          <a:solidFill>
                            <a:srgbClr val="003300"/>
                          </a:solidFill>
                          <a:effectLst/>
                          <a:latin typeface="華康正顏楷體W5" panose="03000509000000000000" pitchFamily="65" charset="-120"/>
                          <a:ea typeface="華康正顏楷體W5" panose="03000509000000000000" pitchFamily="65" charset="-120"/>
                        </a:rPr>
                        <a:t>元</a:t>
                      </a:r>
                      <a:endParaRPr 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00" dirty="0">
                          <a:solidFill>
                            <a:srgbClr val="003300"/>
                          </a:solidFill>
                          <a:effectLst/>
                          <a:latin typeface="華康正顏楷體W5" panose="03000509000000000000" pitchFamily="65" charset="-120"/>
                          <a:ea typeface="華康正顏楷體W5" panose="03000509000000000000" pitchFamily="65" charset="-120"/>
                        </a:rPr>
                        <a:t>500</a:t>
                      </a:r>
                      <a:r>
                        <a:rPr lang="zh-TW" altLang="en-US" sz="1800" b="1" kern="100" dirty="0">
                          <a:solidFill>
                            <a:srgbClr val="003300"/>
                          </a:solidFill>
                          <a:effectLst/>
                          <a:latin typeface="華康正顏楷體W5" panose="03000509000000000000" pitchFamily="65" charset="-120"/>
                          <a:ea typeface="華康正顏楷體W5" panose="03000509000000000000" pitchFamily="65" charset="-120"/>
                        </a:rPr>
                        <a:t>元</a:t>
                      </a:r>
                      <a:endParaRPr 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a:t>
                      </a:r>
                      <a:endParaRPr lang="zh-TW" sz="1800" b="1" kern="100" dirty="0">
                        <a:solidFill>
                          <a:srgbClr val="003300"/>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txBody>
                  <a:tcPr marL="51425" marR="51425" marT="0" marB="0" anchor="ctr"/>
                </a:tc>
                <a:extLst>
                  <a:ext uri="{0D108BD9-81ED-4DB2-BD59-A6C34878D82A}">
                    <a16:rowId xmlns:a16="http://schemas.microsoft.com/office/drawing/2014/main" val="10002"/>
                  </a:ext>
                </a:extLst>
              </a:tr>
            </a:tbl>
          </a:graphicData>
        </a:graphic>
      </p:graphicFrame>
      <p:pic>
        <p:nvPicPr>
          <p:cNvPr id="5" name="圖片 4" descr="一張含有 斧頭, 向量圖形 的圖片&#10;&#10;自動產生的描述">
            <a:extLst>
              <a:ext uri="{FF2B5EF4-FFF2-40B4-BE49-F238E27FC236}">
                <a16:creationId xmlns:a16="http://schemas.microsoft.com/office/drawing/2014/main" id="{3FE0E4D0-722A-400A-8240-090727D04EB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04" b="96805" l="9904" r="89936">
                        <a14:foregroundMark x1="70767" y1="85304" x2="76997" y2="96805"/>
                        <a14:backgroundMark x1="24920" y1="55911" x2="39457" y2="76677"/>
                        <a14:backgroundMark x1="39457" y1="76677" x2="39457" y2="76837"/>
                        <a14:backgroundMark x1="61182" y1="18530" x2="80192" y2="28754"/>
                      </a14:backgroundRemoval>
                    </a14:imgEffect>
                  </a14:imgLayer>
                </a14:imgProps>
              </a:ext>
              <a:ext uri="{28A0092B-C50C-407E-A947-70E740481C1C}">
                <a14:useLocalDpi xmlns:a14="http://schemas.microsoft.com/office/drawing/2010/main" val="0"/>
              </a:ext>
            </a:extLst>
          </a:blip>
          <a:stretch>
            <a:fillRect/>
          </a:stretch>
        </p:blipFill>
        <p:spPr>
          <a:xfrm>
            <a:off x="7577360" y="3620713"/>
            <a:ext cx="1522787" cy="1522787"/>
          </a:xfrm>
          <a:prstGeom prst="rect">
            <a:avLst/>
          </a:prstGeom>
        </p:spPr>
      </p:pic>
    </p:spTree>
    <p:extLst>
      <p:ext uri="{BB962C8B-B14F-4D97-AF65-F5344CB8AC3E}">
        <p14:creationId xmlns:p14="http://schemas.microsoft.com/office/powerpoint/2010/main" val="21600027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sp>
        <p:nvSpPr>
          <p:cNvPr id="2" name="椭圆 1"/>
          <p:cNvSpPr/>
          <p:nvPr/>
        </p:nvSpPr>
        <p:spPr>
          <a:xfrm>
            <a:off x="1293131" y="1397452"/>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altLang="zh-CN" sz="3600" dirty="0">
                <a:solidFill>
                  <a:srgbClr val="29324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01</a:t>
            </a:r>
            <a:endParaRPr lang="zh-CN" altLang="en-US" sz="3600" dirty="0">
              <a:solidFill>
                <a:srgbClr val="29324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 name="矩形 2"/>
          <p:cNvSpPr/>
          <p:nvPr/>
        </p:nvSpPr>
        <p:spPr>
          <a:xfrm>
            <a:off x="0" y="2411654"/>
            <a:ext cx="1855868" cy="196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zh-CN" altLang="en-US" dirty="0">
              <a:solidFill>
                <a:srgbClr val="564B45"/>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 name="同心圆 3"/>
          <p:cNvSpPr/>
          <p:nvPr/>
        </p:nvSpPr>
        <p:spPr>
          <a:xfrm>
            <a:off x="1085473" y="1203597"/>
            <a:ext cx="1423818" cy="1404156"/>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zh-CN" altLang="en-US" dirty="0">
              <a:solidFill>
                <a:srgbClr val="56777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6" name="椭圆 5"/>
          <p:cNvSpPr/>
          <p:nvPr/>
        </p:nvSpPr>
        <p:spPr>
          <a:xfrm>
            <a:off x="4979694" y="1786183"/>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altLang="zh-CN" sz="3600" dirty="0">
                <a:solidFill>
                  <a:srgbClr val="BA8D2D"/>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02</a:t>
            </a:r>
            <a:endParaRPr lang="zh-CN" altLang="en-US" sz="3600" dirty="0">
              <a:solidFill>
                <a:srgbClr val="BA8D2D"/>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7" name="矩形 6"/>
          <p:cNvSpPr/>
          <p:nvPr/>
        </p:nvSpPr>
        <p:spPr>
          <a:xfrm>
            <a:off x="11" y="2812304"/>
            <a:ext cx="5499933" cy="19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zh-CN" altLang="en-US" dirty="0">
              <a:solidFill>
                <a:srgbClr val="564B45"/>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8" name="同心圆 7"/>
          <p:cNvSpPr/>
          <p:nvPr/>
        </p:nvSpPr>
        <p:spPr>
          <a:xfrm>
            <a:off x="4788024" y="1604306"/>
            <a:ext cx="1423818" cy="1404156"/>
          </a:xfrm>
          <a:prstGeom prst="donut">
            <a:avLst>
              <a:gd name="adj" fmla="val 1384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zh-CN" altLang="en-US" dirty="0">
              <a:solidFill>
                <a:srgbClr val="56777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9" name="椭圆 8"/>
          <p:cNvSpPr/>
          <p:nvPr/>
        </p:nvSpPr>
        <p:spPr>
          <a:xfrm>
            <a:off x="3905271" y="3437703"/>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r>
              <a:rPr lang="en-US" altLang="zh-CN" sz="3600" dirty="0">
                <a:solidFill>
                  <a:srgbClr val="08684A"/>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03</a:t>
            </a:r>
            <a:endParaRPr lang="zh-CN" altLang="en-US" sz="3600" dirty="0">
              <a:solidFill>
                <a:srgbClr val="08684A"/>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0" name="矩形 9"/>
          <p:cNvSpPr/>
          <p:nvPr/>
        </p:nvSpPr>
        <p:spPr>
          <a:xfrm>
            <a:off x="-8171" y="3265492"/>
            <a:ext cx="4427984" cy="172212"/>
          </a:xfrm>
          <a:prstGeom prst="rect">
            <a:avLst/>
          </a:prstGeom>
          <a:solidFill>
            <a:srgbClr val="08684A"/>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zh-CN" altLang="en-US" dirty="0">
              <a:solidFill>
                <a:srgbClr val="564B45"/>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1" name="同心圆 10"/>
          <p:cNvSpPr/>
          <p:nvPr/>
        </p:nvSpPr>
        <p:spPr>
          <a:xfrm flipV="1">
            <a:off x="3707904" y="3255826"/>
            <a:ext cx="1423818" cy="1404156"/>
          </a:xfrm>
          <a:prstGeom prst="donut">
            <a:avLst>
              <a:gd name="adj" fmla="val 13848"/>
            </a:avLst>
          </a:prstGeom>
          <a:solidFill>
            <a:srgbClr val="08684A"/>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algn="ctr"/>
            <a:endParaRPr lang="zh-CN" altLang="en-US" dirty="0">
              <a:solidFill>
                <a:srgbClr val="56777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cxnSp>
        <p:nvCxnSpPr>
          <p:cNvPr id="26" name="直接连接符 25"/>
          <p:cNvCxnSpPr/>
          <p:nvPr/>
        </p:nvCxnSpPr>
        <p:spPr>
          <a:xfrm>
            <a:off x="1021715" y="63525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23" name="文本框 64">
            <a:extLst>
              <a:ext uri="{FF2B5EF4-FFF2-40B4-BE49-F238E27FC236}">
                <a16:creationId xmlns:a16="http://schemas.microsoft.com/office/drawing/2014/main" id="{2663F94D-8C2F-42F0-9835-3B4A1B813CD9}"/>
              </a:ext>
            </a:extLst>
          </p:cNvPr>
          <p:cNvSpPr txBox="1"/>
          <p:nvPr/>
        </p:nvSpPr>
        <p:spPr>
          <a:xfrm>
            <a:off x="2509292" y="1629784"/>
            <a:ext cx="1702668" cy="461665"/>
          </a:xfrm>
          <a:prstGeom prst="rect">
            <a:avLst/>
          </a:prstGeom>
          <a:noFill/>
        </p:spPr>
        <p:txBody>
          <a:bodyPr wrap="square" lIns="91440" tIns="45720" rIns="91440" bIns="45720" rtlCol="0">
            <a:spAutoFit/>
          </a:bodyPr>
          <a:lstStyle/>
          <a:p>
            <a:pPr lvl="0" rtl="0"/>
            <a:r>
              <a:rPr lang="zh-TW" altLang="en-US" sz="2400" b="1" dirty="0">
                <a:solidFill>
                  <a:srgbClr val="293247"/>
                </a:solidFill>
                <a:latin typeface="華康正顏楷體W5" panose="03000509000000000000" pitchFamily="65" charset="-120"/>
                <a:ea typeface="華康正顏楷體W5" panose="03000509000000000000" pitchFamily="65" charset="-120"/>
              </a:rPr>
              <a:t>郵政劃撥</a:t>
            </a:r>
            <a:endParaRPr lang="zh-TW" altLang="en-US" sz="2400" dirty="0">
              <a:solidFill>
                <a:srgbClr val="293247"/>
              </a:solidFill>
              <a:latin typeface="華康正顏楷體W5" panose="03000509000000000000" pitchFamily="65" charset="-120"/>
              <a:ea typeface="華康正顏楷體W5" panose="03000509000000000000" pitchFamily="65" charset="-120"/>
            </a:endParaRPr>
          </a:p>
        </p:txBody>
      </p:sp>
      <p:sp>
        <p:nvSpPr>
          <p:cNvPr id="24" name="文本框 64">
            <a:extLst>
              <a:ext uri="{FF2B5EF4-FFF2-40B4-BE49-F238E27FC236}">
                <a16:creationId xmlns:a16="http://schemas.microsoft.com/office/drawing/2014/main" id="{9F390B79-2159-4DC8-AFD4-472CB0D0B01A}"/>
              </a:ext>
            </a:extLst>
          </p:cNvPr>
          <p:cNvSpPr txBox="1"/>
          <p:nvPr/>
        </p:nvSpPr>
        <p:spPr>
          <a:xfrm>
            <a:off x="5329089" y="3585575"/>
            <a:ext cx="2932156" cy="830997"/>
          </a:xfrm>
          <a:prstGeom prst="rect">
            <a:avLst/>
          </a:prstGeom>
          <a:noFill/>
        </p:spPr>
        <p:txBody>
          <a:bodyPr wrap="square" lIns="91440" tIns="45720" rIns="91440" bIns="45720" rtlCol="0">
            <a:spAutoFit/>
          </a:bodyPr>
          <a:lstStyle/>
          <a:p>
            <a:pPr lvl="0"/>
            <a:r>
              <a:rPr lang="en-US" altLang="zh-TW"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ATM</a:t>
            </a:r>
            <a:r>
              <a:rPr lang="zh-TW" altLang="en-US"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轉帳匯款</a:t>
            </a:r>
            <a:endParaRPr lang="en-US" altLang="zh-TW"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endParaRPr>
          </a:p>
          <a:p>
            <a:pPr lvl="0"/>
            <a:r>
              <a:rPr lang="en-US" altLang="zh-TW"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需自行負擔手續費</a:t>
            </a:r>
            <a:r>
              <a:rPr lang="en-US" altLang="zh-TW"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a:t>
            </a:r>
            <a:endParaRPr lang="zh-TW" altLang="en-US" sz="2400" dirty="0">
              <a:solidFill>
                <a:srgbClr val="293247"/>
              </a:solidFill>
              <a:latin typeface="華康正顏楷體W5" panose="03000509000000000000" pitchFamily="65" charset="-120"/>
              <a:ea typeface="華康正顏楷體W5" panose="03000509000000000000" pitchFamily="65" charset="-120"/>
            </a:endParaRPr>
          </a:p>
        </p:txBody>
      </p:sp>
      <p:sp>
        <p:nvSpPr>
          <p:cNvPr id="25" name="文本框 64">
            <a:extLst>
              <a:ext uri="{FF2B5EF4-FFF2-40B4-BE49-F238E27FC236}">
                <a16:creationId xmlns:a16="http://schemas.microsoft.com/office/drawing/2014/main" id="{B3A4798B-401C-42F5-86FB-50D2FC0AF4AC}"/>
              </a:ext>
            </a:extLst>
          </p:cNvPr>
          <p:cNvSpPr txBox="1"/>
          <p:nvPr/>
        </p:nvSpPr>
        <p:spPr>
          <a:xfrm>
            <a:off x="6211841" y="1860616"/>
            <a:ext cx="2932157" cy="830997"/>
          </a:xfrm>
          <a:prstGeom prst="rect">
            <a:avLst/>
          </a:prstGeom>
          <a:noFill/>
        </p:spPr>
        <p:txBody>
          <a:bodyPr wrap="square" lIns="91440" tIns="45720" rIns="91440" bIns="45720" rtlCol="0">
            <a:spAutoFit/>
          </a:bodyPr>
          <a:lstStyle/>
          <a:p>
            <a:pPr lvl="0"/>
            <a:r>
              <a:rPr lang="zh-TW" altLang="en-US"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玉山銀行臨櫃繳款</a:t>
            </a:r>
            <a:r>
              <a:rPr lang="en-US" altLang="zh-TW"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a:t>
            </a:r>
            <a:r>
              <a:rPr lang="zh-TW" altLang="en-US"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免手續費</a:t>
            </a:r>
            <a:r>
              <a:rPr lang="en-US" altLang="zh-TW" sz="2400" b="0" dirty="0">
                <a:solidFill>
                  <a:srgbClr val="293247"/>
                </a:solidFill>
                <a:effectLst/>
                <a:latin typeface="華康正顏楷體W5" panose="03000509000000000000" pitchFamily="65" charset="-120"/>
                <a:ea typeface="華康正顏楷體W5" panose="03000509000000000000" pitchFamily="65" charset="-120"/>
                <a:cs typeface="Times New Roman" panose="02020603050405020304" pitchFamily="18" charset="0"/>
              </a:rPr>
              <a:t>)</a:t>
            </a:r>
            <a:endParaRPr lang="zh-TW" altLang="en-US" sz="2400" dirty="0">
              <a:solidFill>
                <a:srgbClr val="293247"/>
              </a:solidFill>
              <a:latin typeface="華康正顏楷體W5" panose="03000509000000000000" pitchFamily="65" charset="-120"/>
              <a:ea typeface="華康正顏楷體W5" panose="03000509000000000000" pitchFamily="65" charset="-120"/>
            </a:endParaRPr>
          </a:p>
        </p:txBody>
      </p:sp>
      <p:grpSp>
        <p:nvGrpSpPr>
          <p:cNvPr id="20" name="群組 19">
            <a:extLst>
              <a:ext uri="{FF2B5EF4-FFF2-40B4-BE49-F238E27FC236}">
                <a16:creationId xmlns:a16="http://schemas.microsoft.com/office/drawing/2014/main" id="{FDFA7603-D89B-4E7E-81AC-6E5AFF840225}"/>
              </a:ext>
            </a:extLst>
          </p:cNvPr>
          <p:cNvGrpSpPr/>
          <p:nvPr/>
        </p:nvGrpSpPr>
        <p:grpSpPr>
          <a:xfrm>
            <a:off x="123549" y="192285"/>
            <a:ext cx="898166" cy="449644"/>
            <a:chOff x="235597" y="321906"/>
            <a:chExt cx="674138" cy="312553"/>
          </a:xfrm>
        </p:grpSpPr>
        <p:sp>
          <p:nvSpPr>
            <p:cNvPr id="21" name="箭头: V 形 3">
              <a:extLst>
                <a:ext uri="{FF2B5EF4-FFF2-40B4-BE49-F238E27FC236}">
                  <a16:creationId xmlns:a16="http://schemas.microsoft.com/office/drawing/2014/main" id="{3E1E16D5-9C31-4124-9BBD-7191BE2E478C}"/>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2" name="箭头: V 形 4">
              <a:extLst>
                <a:ext uri="{FF2B5EF4-FFF2-40B4-BE49-F238E27FC236}">
                  <a16:creationId xmlns:a16="http://schemas.microsoft.com/office/drawing/2014/main" id="{E7DCB78C-590B-4612-BF69-16A1AC6A5FB6}"/>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9" name="箭头: V 形 8">
              <a:extLst>
                <a:ext uri="{FF2B5EF4-FFF2-40B4-BE49-F238E27FC236}">
                  <a16:creationId xmlns:a16="http://schemas.microsoft.com/office/drawing/2014/main" id="{6CDF2A51-2026-45B4-9736-F2E627F3F803}"/>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0" name="文字方塊 29">
            <a:extLst>
              <a:ext uri="{FF2B5EF4-FFF2-40B4-BE49-F238E27FC236}">
                <a16:creationId xmlns:a16="http://schemas.microsoft.com/office/drawing/2014/main" id="{88429FB0-BFED-4CFE-BE50-0B1177B758F2}"/>
              </a:ext>
            </a:extLst>
          </p:cNvPr>
          <p:cNvSpPr txBox="1"/>
          <p:nvPr/>
        </p:nvSpPr>
        <p:spPr>
          <a:xfrm>
            <a:off x="3829706" y="1293"/>
            <a:ext cx="1916635"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繳費方式</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13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1800"/>
                            </p:stCondLst>
                            <p:childTnLst>
                              <p:par>
                                <p:cTn id="36" presetID="22" presetClass="entr" presetSubtype="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6" grpId="0"/>
      <p:bldP spid="7" grpId="0" bldLvl="0" animBg="1"/>
      <p:bldP spid="8" grpId="0" bldLvl="0" animBg="1"/>
      <p:bldP spid="9" grpId="0"/>
      <p:bldP spid="10" grpId="0" bldLvl="0" animBg="1"/>
      <p:bldP spid="11" grpId="0" bldLvl="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26" name="直接连接符 25"/>
          <p:cNvCxnSpPr/>
          <p:nvPr/>
        </p:nvCxnSpPr>
        <p:spPr>
          <a:xfrm>
            <a:off x="1021715" y="63525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20" name="群組 19">
            <a:extLst>
              <a:ext uri="{FF2B5EF4-FFF2-40B4-BE49-F238E27FC236}">
                <a16:creationId xmlns:a16="http://schemas.microsoft.com/office/drawing/2014/main" id="{FDFA7603-D89B-4E7E-81AC-6E5AFF840225}"/>
              </a:ext>
            </a:extLst>
          </p:cNvPr>
          <p:cNvGrpSpPr/>
          <p:nvPr/>
        </p:nvGrpSpPr>
        <p:grpSpPr>
          <a:xfrm>
            <a:off x="123549" y="192285"/>
            <a:ext cx="898166" cy="449644"/>
            <a:chOff x="235597" y="321906"/>
            <a:chExt cx="674138" cy="312553"/>
          </a:xfrm>
        </p:grpSpPr>
        <p:sp>
          <p:nvSpPr>
            <p:cNvPr id="21" name="箭头: V 形 3">
              <a:extLst>
                <a:ext uri="{FF2B5EF4-FFF2-40B4-BE49-F238E27FC236}">
                  <a16:creationId xmlns:a16="http://schemas.microsoft.com/office/drawing/2014/main" id="{3E1E16D5-9C31-4124-9BBD-7191BE2E478C}"/>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2" name="箭头: V 形 4">
              <a:extLst>
                <a:ext uri="{FF2B5EF4-FFF2-40B4-BE49-F238E27FC236}">
                  <a16:creationId xmlns:a16="http://schemas.microsoft.com/office/drawing/2014/main" id="{E7DCB78C-590B-4612-BF69-16A1AC6A5FB6}"/>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9" name="箭头: V 形 8">
              <a:extLst>
                <a:ext uri="{FF2B5EF4-FFF2-40B4-BE49-F238E27FC236}">
                  <a16:creationId xmlns:a16="http://schemas.microsoft.com/office/drawing/2014/main" id="{6CDF2A51-2026-45B4-9736-F2E627F3F803}"/>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0" name="文字方塊 29">
            <a:extLst>
              <a:ext uri="{FF2B5EF4-FFF2-40B4-BE49-F238E27FC236}">
                <a16:creationId xmlns:a16="http://schemas.microsoft.com/office/drawing/2014/main" id="{88429FB0-BFED-4CFE-BE50-0B1177B758F2}"/>
              </a:ext>
            </a:extLst>
          </p:cNvPr>
          <p:cNvSpPr txBox="1"/>
          <p:nvPr/>
        </p:nvSpPr>
        <p:spPr>
          <a:xfrm>
            <a:off x="3209382" y="37775"/>
            <a:ext cx="340659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考試科目及題型</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aphicFrame>
        <p:nvGraphicFramePr>
          <p:cNvPr id="27" name="內容版面配置區 3">
            <a:extLst>
              <a:ext uri="{FF2B5EF4-FFF2-40B4-BE49-F238E27FC236}">
                <a16:creationId xmlns:a16="http://schemas.microsoft.com/office/drawing/2014/main" id="{BFC14D7F-769A-4E72-A92F-7A4F90A274A6}"/>
              </a:ext>
            </a:extLst>
          </p:cNvPr>
          <p:cNvGraphicFramePr>
            <a:graphicFrameLocks/>
          </p:cNvGraphicFramePr>
          <p:nvPr>
            <p:extLst>
              <p:ext uri="{D42A27DB-BD31-4B8C-83A1-F6EECF244321}">
                <p14:modId xmlns:p14="http://schemas.microsoft.com/office/powerpoint/2010/main" val="179717830"/>
              </p:ext>
            </p:extLst>
          </p:nvPr>
        </p:nvGraphicFramePr>
        <p:xfrm>
          <a:off x="503547" y="1051532"/>
          <a:ext cx="8300094" cy="3638086"/>
        </p:xfrm>
        <a:graphic>
          <a:graphicData uri="http://schemas.openxmlformats.org/drawingml/2006/table">
            <a:tbl>
              <a:tblPr firstRow="1" firstCol="1" bandRow="1">
                <a:tableStyleId>{93296810-A885-4BE3-A3E7-6D5BEEA58F35}</a:tableStyleId>
              </a:tblPr>
              <a:tblGrid>
                <a:gridCol w="1073705">
                  <a:extLst>
                    <a:ext uri="{9D8B030D-6E8A-4147-A177-3AD203B41FA5}">
                      <a16:colId xmlns:a16="http://schemas.microsoft.com/office/drawing/2014/main" val="20000"/>
                    </a:ext>
                  </a:extLst>
                </a:gridCol>
                <a:gridCol w="2451998">
                  <a:extLst>
                    <a:ext uri="{9D8B030D-6E8A-4147-A177-3AD203B41FA5}">
                      <a16:colId xmlns:a16="http://schemas.microsoft.com/office/drawing/2014/main" val="20001"/>
                    </a:ext>
                  </a:extLst>
                </a:gridCol>
                <a:gridCol w="2497373">
                  <a:extLst>
                    <a:ext uri="{9D8B030D-6E8A-4147-A177-3AD203B41FA5}">
                      <a16:colId xmlns:a16="http://schemas.microsoft.com/office/drawing/2014/main" val="20002"/>
                    </a:ext>
                  </a:extLst>
                </a:gridCol>
                <a:gridCol w="2277018">
                  <a:extLst>
                    <a:ext uri="{9D8B030D-6E8A-4147-A177-3AD203B41FA5}">
                      <a16:colId xmlns:a16="http://schemas.microsoft.com/office/drawing/2014/main" val="2805336498"/>
                    </a:ext>
                  </a:extLst>
                </a:gridCol>
              </a:tblGrid>
              <a:tr h="927168">
                <a:tc>
                  <a:txBody>
                    <a:bodyPr/>
                    <a:lstStyle/>
                    <a:p>
                      <a:pPr algn="ctr">
                        <a:spcAft>
                          <a:spcPts val="0"/>
                        </a:spcAft>
                      </a:pPr>
                      <a:r>
                        <a:rPr lang="zh-TW" alt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類別</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indent="-62865"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高階醫務管理師</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62865"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甄審考試</a:t>
                      </a:r>
                    </a:p>
                  </a:txBody>
                  <a:tcPr marL="68586" marR="6858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醫務管理師</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甄審考試</a:t>
                      </a:r>
                    </a:p>
                  </a:txBody>
                  <a:tcPr marL="68586" marR="6858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algn="ctr">
                        <a:spcAft>
                          <a:spcPts val="0"/>
                        </a:spcAft>
                      </a:pPr>
                      <a:r>
                        <a:rPr lang="zh-TW" alt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醫務管理師檢定考試</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368152">
                <a:tc>
                  <a:txBody>
                    <a:bodyPr/>
                    <a:lstStyle/>
                    <a:p>
                      <a:pPr algn="ctr">
                        <a:spcAft>
                          <a:spcPts val="0"/>
                        </a:spcAft>
                      </a:pPr>
                      <a:r>
                        <a:rPr lang="zh-TW" altLang="en-US"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考</a:t>
                      </a:r>
                      <a:r>
                        <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試</a:t>
                      </a:r>
                      <a:endParaRPr lang="en-US" alt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科目</a:t>
                      </a:r>
                    </a:p>
                  </a:txBody>
                  <a:tcPr marL="68586" marR="6858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457200" lvl="0" indent="-457200" algn="l">
                        <a:spcAft>
                          <a:spcPts val="0"/>
                        </a:spcAft>
                        <a:buFont typeface="+mj-lt"/>
                        <a:buAutoNum type="arabicPeriod"/>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醫療政策與法規</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gn="l">
                        <a:spcAft>
                          <a:spcPts val="0"/>
                        </a:spcAft>
                        <a:buFont typeface="+mj-lt"/>
                        <a:buAutoNum type="arabicPeriod"/>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策略管理</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gn="l">
                        <a:spcAft>
                          <a:spcPts val="0"/>
                        </a:spcAft>
                        <a:buFont typeface="+mj-lt"/>
                        <a:buAutoNum type="arabicPeriod"/>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醫務管理專論</a:t>
                      </a:r>
                      <a:endParaRPr lang="zh-TW" sz="2000" kern="100" dirty="0">
                        <a:solidFill>
                          <a:srgbClr val="0033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457200" lvl="0" indent="-457200" algn="l">
                        <a:spcAft>
                          <a:spcPts val="0"/>
                        </a:spcAft>
                        <a:buFont typeface="+mj-lt"/>
                        <a:buAutoNum type="arabicPeriod"/>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醫療政策與法規</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gn="l">
                        <a:spcAft>
                          <a:spcPts val="0"/>
                        </a:spcAft>
                        <a:buFont typeface="+mj-lt"/>
                        <a:buAutoNum type="arabicPeriod"/>
                      </a:pPr>
                      <a:r>
                        <a:rPr lang="zh-TW" sz="2000" strike="sngStrike"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管理學</a:t>
                      </a:r>
                      <a:endParaRPr lang="en-US" altLang="zh-TW" sz="2000" strike="sngStrike"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lgn="l">
                        <a:spcAft>
                          <a:spcPts val="0"/>
                        </a:spcAft>
                        <a:buFont typeface="+mj-lt"/>
                        <a:buAutoNum type="arabicPeriod"/>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醫務管理概論</a:t>
                      </a:r>
                      <a:endParaRPr lang="zh-TW" sz="2000" kern="100" dirty="0">
                        <a:solidFill>
                          <a:srgbClr val="0033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0" lvl="0" indent="0" algn="l">
                        <a:spcAft>
                          <a:spcPts val="0"/>
                        </a:spcAft>
                        <a:buFont typeface="+mj-lt"/>
                        <a:buNone/>
                      </a:pPr>
                      <a:r>
                        <a:rPr lang="zh-TW" altLang="en-US"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醫務管理理論與應用</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1342766">
                <a:tc>
                  <a:txBody>
                    <a:bodyPr/>
                    <a:lstStyle/>
                    <a:p>
                      <a:pPr algn="ctr">
                        <a:spcAft>
                          <a:spcPts val="0"/>
                        </a:spcAft>
                      </a:pPr>
                      <a:r>
                        <a:rPr lang="zh-TW" altLang="en-US"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考</a:t>
                      </a:r>
                      <a:r>
                        <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試</a:t>
                      </a:r>
                      <a:endParaRPr lang="en-US" alt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題型</a:t>
                      </a:r>
                    </a:p>
                  </a:txBody>
                  <a:tcPr marL="68586" marR="6858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情境題</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100%</a:t>
                      </a:r>
                      <a:endParaRPr lang="zh-TW" sz="2000" kern="100" dirty="0">
                        <a:solidFill>
                          <a:srgbClr val="0033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選擇題</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60%</a:t>
                      </a:r>
                    </a:p>
                    <a:p>
                      <a:pPr algn="ctr">
                        <a:spcAft>
                          <a:spcPts val="0"/>
                        </a:spcAft>
                      </a:pPr>
                      <a:r>
                        <a:rPr lang="zh-TW" altLang="en-US" sz="2000" strike="sngStrike"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2000" strike="sngStrike"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解釋名詞</a:t>
                      </a:r>
                      <a:r>
                        <a:rPr lang="en-US" sz="2000" strike="sngStrike"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a:t>
                      </a: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簡答題</a:t>
                      </a:r>
                      <a:r>
                        <a:rPr lang="en-US" sz="2000" strike="sngStrike"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000" strike="noStrike"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strike="noStrike"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40</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solidFill>
                          <a:srgbClr val="0033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zh-TW" altLang="en-US"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選擇題</a:t>
                      </a:r>
                      <a:r>
                        <a:rPr lang="en-US" alt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100%</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18282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26" name="直接连接符 25"/>
          <p:cNvCxnSpPr/>
          <p:nvPr/>
        </p:nvCxnSpPr>
        <p:spPr>
          <a:xfrm>
            <a:off x="1021715" y="63525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20" name="群組 19">
            <a:extLst>
              <a:ext uri="{FF2B5EF4-FFF2-40B4-BE49-F238E27FC236}">
                <a16:creationId xmlns:a16="http://schemas.microsoft.com/office/drawing/2014/main" id="{FDFA7603-D89B-4E7E-81AC-6E5AFF840225}"/>
              </a:ext>
            </a:extLst>
          </p:cNvPr>
          <p:cNvGrpSpPr/>
          <p:nvPr/>
        </p:nvGrpSpPr>
        <p:grpSpPr>
          <a:xfrm>
            <a:off x="123549" y="192285"/>
            <a:ext cx="898166" cy="449644"/>
            <a:chOff x="235597" y="321906"/>
            <a:chExt cx="674138" cy="312553"/>
          </a:xfrm>
        </p:grpSpPr>
        <p:sp>
          <p:nvSpPr>
            <p:cNvPr id="21" name="箭头: V 形 3">
              <a:extLst>
                <a:ext uri="{FF2B5EF4-FFF2-40B4-BE49-F238E27FC236}">
                  <a16:creationId xmlns:a16="http://schemas.microsoft.com/office/drawing/2014/main" id="{3E1E16D5-9C31-4124-9BBD-7191BE2E478C}"/>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2" name="箭头: V 形 4">
              <a:extLst>
                <a:ext uri="{FF2B5EF4-FFF2-40B4-BE49-F238E27FC236}">
                  <a16:creationId xmlns:a16="http://schemas.microsoft.com/office/drawing/2014/main" id="{E7DCB78C-590B-4612-BF69-16A1AC6A5FB6}"/>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9" name="箭头: V 形 8">
              <a:extLst>
                <a:ext uri="{FF2B5EF4-FFF2-40B4-BE49-F238E27FC236}">
                  <a16:creationId xmlns:a16="http://schemas.microsoft.com/office/drawing/2014/main" id="{6CDF2A51-2026-45B4-9736-F2E627F3F803}"/>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0" name="文字方塊 29">
            <a:extLst>
              <a:ext uri="{FF2B5EF4-FFF2-40B4-BE49-F238E27FC236}">
                <a16:creationId xmlns:a16="http://schemas.microsoft.com/office/drawing/2014/main" id="{88429FB0-BFED-4CFE-BE50-0B1177B758F2}"/>
              </a:ext>
            </a:extLst>
          </p:cNvPr>
          <p:cNvSpPr txBox="1"/>
          <p:nvPr/>
        </p:nvSpPr>
        <p:spPr>
          <a:xfrm>
            <a:off x="3209382" y="37775"/>
            <a:ext cx="345085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考試日期及地點</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aphicFrame>
        <p:nvGraphicFramePr>
          <p:cNvPr id="9" name="內容版面配置區 3">
            <a:extLst>
              <a:ext uri="{FF2B5EF4-FFF2-40B4-BE49-F238E27FC236}">
                <a16:creationId xmlns:a16="http://schemas.microsoft.com/office/drawing/2014/main" id="{E8BBF3DF-B66E-41E8-A20D-2EAD56FA9D10}"/>
              </a:ext>
            </a:extLst>
          </p:cNvPr>
          <p:cNvGraphicFramePr>
            <a:graphicFrameLocks/>
          </p:cNvGraphicFramePr>
          <p:nvPr>
            <p:extLst>
              <p:ext uri="{D42A27DB-BD31-4B8C-83A1-F6EECF244321}">
                <p14:modId xmlns:p14="http://schemas.microsoft.com/office/powerpoint/2010/main" val="45291338"/>
              </p:ext>
            </p:extLst>
          </p:nvPr>
        </p:nvGraphicFramePr>
        <p:xfrm>
          <a:off x="477842" y="1084894"/>
          <a:ext cx="8198613" cy="3606973"/>
        </p:xfrm>
        <a:graphic>
          <a:graphicData uri="http://schemas.openxmlformats.org/drawingml/2006/table">
            <a:tbl>
              <a:tblPr firstRow="1" firstCol="1" bandRow="1">
                <a:tableStyleId>{93296810-A885-4BE3-A3E7-6D5BEEA58F35}</a:tableStyleId>
              </a:tblPr>
              <a:tblGrid>
                <a:gridCol w="1030829">
                  <a:extLst>
                    <a:ext uri="{9D8B030D-6E8A-4147-A177-3AD203B41FA5}">
                      <a16:colId xmlns:a16="http://schemas.microsoft.com/office/drawing/2014/main" val="20000"/>
                    </a:ext>
                  </a:extLst>
                </a:gridCol>
                <a:gridCol w="2501635">
                  <a:extLst>
                    <a:ext uri="{9D8B030D-6E8A-4147-A177-3AD203B41FA5}">
                      <a16:colId xmlns:a16="http://schemas.microsoft.com/office/drawing/2014/main" val="20001"/>
                    </a:ext>
                  </a:extLst>
                </a:gridCol>
                <a:gridCol w="2447449">
                  <a:extLst>
                    <a:ext uri="{9D8B030D-6E8A-4147-A177-3AD203B41FA5}">
                      <a16:colId xmlns:a16="http://schemas.microsoft.com/office/drawing/2014/main" val="20002"/>
                    </a:ext>
                  </a:extLst>
                </a:gridCol>
                <a:gridCol w="2218700">
                  <a:extLst>
                    <a:ext uri="{9D8B030D-6E8A-4147-A177-3AD203B41FA5}">
                      <a16:colId xmlns:a16="http://schemas.microsoft.com/office/drawing/2014/main" val="1925123315"/>
                    </a:ext>
                  </a:extLst>
                </a:gridCol>
              </a:tblGrid>
              <a:tr h="726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類別</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rgbClr val="767171"/>
                    </a:solidFill>
                  </a:tcPr>
                </a:tc>
                <a:tc>
                  <a:txBody>
                    <a:bodyPr/>
                    <a:lstStyle/>
                    <a:p>
                      <a:pPr indent="-62865"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高階醫務管理師</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62865"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甄審考試</a:t>
                      </a:r>
                    </a:p>
                  </a:txBody>
                  <a:tcPr marL="68569" marR="68569" marT="0" marB="0" anchor="ctr">
                    <a:solidFill>
                      <a:srgbClr val="767171"/>
                    </a:solidFill>
                  </a:tcPr>
                </a:tc>
                <a:tc>
                  <a:txBody>
                    <a:bodyPr/>
                    <a:lstStyle/>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醫務管理師</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甄審考試</a:t>
                      </a:r>
                    </a:p>
                  </a:txBody>
                  <a:tcPr marL="68569" marR="68569" marT="0" marB="0" anchor="ctr">
                    <a:solidFill>
                      <a:schemeClr val="accent4"/>
                    </a:solidFill>
                  </a:tcPr>
                </a:tc>
                <a:tc>
                  <a:txBody>
                    <a:bodyPr/>
                    <a:lstStyle/>
                    <a:p>
                      <a:pPr algn="ctr">
                        <a:spcAft>
                          <a:spcPts val="0"/>
                        </a:spcAft>
                      </a:pPr>
                      <a:r>
                        <a:rPr lang="zh-TW" alt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醫務管理師</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alt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檢定考試</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chemeClr val="accent4"/>
                    </a:solidFill>
                  </a:tcPr>
                </a:tc>
                <a:extLst>
                  <a:ext uri="{0D108BD9-81ED-4DB2-BD59-A6C34878D82A}">
                    <a16:rowId xmlns:a16="http://schemas.microsoft.com/office/drawing/2014/main" val="10000"/>
                  </a:ext>
                </a:extLst>
              </a:tr>
              <a:tr h="648072">
                <a:tc>
                  <a:txBody>
                    <a:bodyPr/>
                    <a:lstStyle/>
                    <a:p>
                      <a:pPr algn="ctr">
                        <a:spcAft>
                          <a:spcPts val="0"/>
                        </a:spcAft>
                      </a:pPr>
                      <a:r>
                        <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筆試</a:t>
                      </a:r>
                      <a:endParaRPr lang="en-US" alt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日期</a:t>
                      </a:r>
                    </a:p>
                  </a:txBody>
                  <a:tcPr marL="68569" marR="68569" marT="0" marB="0" anchor="ctr">
                    <a:solidFill>
                      <a:srgbClr val="EDEDED"/>
                    </a:solidFill>
                  </a:tcPr>
                </a:tc>
                <a:tc>
                  <a:txBody>
                    <a:bodyPr/>
                    <a:lstStyle/>
                    <a:p>
                      <a:pPr algn="ctr">
                        <a:spcAft>
                          <a:spcPts val="0"/>
                        </a:spcAft>
                      </a:pP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22</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六</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chemeClr val="accent3">
                        <a:lumMod val="20000"/>
                        <a:lumOff val="80000"/>
                      </a:schemeClr>
                    </a:solidFill>
                  </a:tcPr>
                </a:tc>
                <a:tc>
                  <a:txBody>
                    <a:bodyPr/>
                    <a:lstStyle/>
                    <a:p>
                      <a:pPr algn="ctr">
                        <a:spcAft>
                          <a:spcPts val="0"/>
                        </a:spcAft>
                      </a:pP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22</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22</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chemeClr val="accent4">
                        <a:lumMod val="20000"/>
                        <a:lumOff val="80000"/>
                      </a:schemeClr>
                    </a:solidFill>
                  </a:tcP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2022</a:t>
                      </a: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六</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chemeClr val="accent4">
                        <a:lumMod val="20000"/>
                        <a:lumOff val="80000"/>
                      </a:schemeClr>
                    </a:solidFill>
                  </a:tcPr>
                </a:tc>
                <a:extLst>
                  <a:ext uri="{0D108BD9-81ED-4DB2-BD59-A6C34878D82A}">
                    <a16:rowId xmlns:a16="http://schemas.microsoft.com/office/drawing/2014/main" val="10001"/>
                  </a:ext>
                </a:extLst>
              </a:tr>
              <a:tr h="648072">
                <a:tc>
                  <a:txBody>
                    <a:bodyPr/>
                    <a:lstStyle/>
                    <a:p>
                      <a:pPr algn="ctr">
                        <a:spcAft>
                          <a:spcPts val="0"/>
                        </a:spcAft>
                      </a:pPr>
                      <a:r>
                        <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口試</a:t>
                      </a:r>
                      <a:endParaRPr lang="en-US" alt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日期</a:t>
                      </a:r>
                    </a:p>
                  </a:txBody>
                  <a:tcPr marL="68569" marR="68569" marT="0" marB="0" anchor="ctr">
                    <a:solidFill>
                      <a:srgbClr val="FFFFCC"/>
                    </a:solidFill>
                  </a:tcPr>
                </a:tc>
                <a:tc gridSpan="2">
                  <a:txBody>
                    <a:bodyPr/>
                    <a:lstStyle/>
                    <a:p>
                      <a:pPr algn="ctr">
                        <a:spcAft>
                          <a:spcPts val="0"/>
                        </a:spcAft>
                      </a:pP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22</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18</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日</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六</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rgbClr val="FFFFCC"/>
                    </a:solidFill>
                  </a:tcPr>
                </a:tc>
                <a:tc hMerge="1">
                  <a:txBody>
                    <a:bodyPr/>
                    <a:lstStyle/>
                    <a:p>
                      <a:pPr algn="ctr">
                        <a:spcAft>
                          <a:spcPts val="0"/>
                        </a:spcAft>
                      </a:pPr>
                      <a:endPar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solidFill>
                      <a:srgbClr val="FFFFCC"/>
                    </a:solidFill>
                  </a:tcPr>
                </a:tc>
                <a:tc>
                  <a:txBody>
                    <a:bodyPr/>
                    <a:lstStyle/>
                    <a:p>
                      <a:pPr algn="ctr">
                        <a:spcAft>
                          <a:spcPts val="0"/>
                        </a:spcAft>
                      </a:pPr>
                      <a:r>
                        <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rgbClr val="FFFFCC"/>
                    </a:solidFill>
                  </a:tcPr>
                </a:tc>
                <a:extLst>
                  <a:ext uri="{0D108BD9-81ED-4DB2-BD59-A6C34878D82A}">
                    <a16:rowId xmlns:a16="http://schemas.microsoft.com/office/drawing/2014/main" val="10002"/>
                  </a:ext>
                </a:extLst>
              </a:tr>
              <a:tr h="648072">
                <a:tc>
                  <a:txBody>
                    <a:bodyPr/>
                    <a:lstStyle/>
                    <a:p>
                      <a:pPr algn="ctr">
                        <a:spcAft>
                          <a:spcPts val="0"/>
                        </a:spcAft>
                      </a:pPr>
                      <a:r>
                        <a:rPr lang="zh-TW" altLang="en-US"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考試</a:t>
                      </a:r>
                      <a:endParaRPr lang="en-US" alt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altLang="en-US"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地點</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chemeClr val="accent6">
                        <a:lumMod val="20000"/>
                        <a:lumOff val="80000"/>
                      </a:schemeClr>
                    </a:solidFill>
                  </a:tcPr>
                </a:tc>
                <a:tc gridSpan="2">
                  <a:txBody>
                    <a:bodyPr/>
                    <a:lstStyle/>
                    <a:p>
                      <a:pPr algn="ctr">
                        <a:spcAft>
                          <a:spcPts val="0"/>
                        </a:spcAft>
                      </a:pPr>
                      <a:r>
                        <a:rPr lang="zh-TW" alt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北區</a:t>
                      </a:r>
                      <a:endPar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rgbClr val="E2F0D9"/>
                    </a:solidFill>
                  </a:tcPr>
                </a:tc>
                <a:tc hMerge="1">
                  <a:txBody>
                    <a:bodyPr/>
                    <a:lstStyle/>
                    <a:p>
                      <a:pPr algn="ctr">
                        <a:spcAft>
                          <a:spcPts val="0"/>
                        </a:spcAft>
                      </a:pPr>
                      <a:endParaRPr lang="zh-TW" sz="26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lnL w="12700" cap="flat" cmpd="sng" algn="ctr">
                      <a:solidFill>
                        <a:schemeClr val="bg1"/>
                      </a:solidFill>
                      <a:prstDash val="solid"/>
                      <a:round/>
                      <a:headEnd type="none" w="med" len="med"/>
                      <a:tailEnd type="none" w="med" len="med"/>
                    </a:lnL>
                    <a:solidFill>
                      <a:schemeClr val="accent4">
                        <a:lumMod val="40000"/>
                        <a:lumOff val="60000"/>
                      </a:schemeClr>
                    </a:solidFill>
                  </a:tcPr>
                </a:tc>
                <a:tc>
                  <a:txBody>
                    <a:bodyPr/>
                    <a:lstStyle/>
                    <a:p>
                      <a:pPr algn="ctr">
                        <a:spcAft>
                          <a:spcPts val="0"/>
                        </a:spcAft>
                      </a:pPr>
                      <a:r>
                        <a:rPr lang="zh-TW" alt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北區、中區、南區</a:t>
                      </a:r>
                      <a:endParaRPr lang="en-US" alt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69" marR="68569" marT="0" marB="0" anchor="ctr">
                    <a:solidFill>
                      <a:srgbClr val="E2F0D9"/>
                    </a:solidFill>
                  </a:tcPr>
                </a:tc>
                <a:extLst>
                  <a:ext uri="{0D108BD9-81ED-4DB2-BD59-A6C34878D82A}">
                    <a16:rowId xmlns:a16="http://schemas.microsoft.com/office/drawing/2014/main" val="10003"/>
                  </a:ext>
                </a:extLst>
              </a:tr>
              <a:tr h="93583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latin typeface="標楷體" panose="03000509000000000000" pitchFamily="65" charset="-120"/>
                          <a:ea typeface="標楷體" panose="03000509000000000000" pitchFamily="65" charset="-120"/>
                        </a:rPr>
                        <a:t>第二階段口試相關作業於寄發筆試成績單時一併</a:t>
                      </a:r>
                      <a:r>
                        <a:rPr lang="zh-TW" altLang="zh-TW" sz="1800" b="1" dirty="0">
                          <a:solidFill>
                            <a:schemeClr val="tx1"/>
                          </a:solidFill>
                          <a:latin typeface="標楷體" panose="03000509000000000000" pitchFamily="65" charset="-120"/>
                          <a:ea typeface="標楷體" panose="03000509000000000000" pitchFamily="65" charset="-120"/>
                        </a:rPr>
                        <a:t>通知</a:t>
                      </a:r>
                      <a:endParaRPr lang="zh-TW" altLang="en-US" sz="1800" b="1" dirty="0">
                        <a:solidFill>
                          <a:schemeClr val="tx1"/>
                        </a:solidFill>
                        <a:latin typeface="標楷體" panose="03000509000000000000" pitchFamily="65" charset="-120"/>
                        <a:ea typeface="標楷體" panose="03000509000000000000" pitchFamily="65" charset="-120"/>
                      </a:endParaRPr>
                    </a:p>
                  </a:txBody>
                  <a:tcPr marL="68569" marR="68569" marT="0" marB="0" anchor="ctr">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b="1" dirty="0">
                        <a:solidFill>
                          <a:schemeClr val="tx1"/>
                        </a:solidFill>
                        <a:latin typeface="標楷體" panose="03000509000000000000" pitchFamily="65" charset="-120"/>
                        <a:ea typeface="標楷體" panose="03000509000000000000" pitchFamily="65" charset="-120"/>
                      </a:endParaRPr>
                    </a:p>
                  </a:txBody>
                  <a:tcPr marL="68569" marR="68569" marT="0" marB="0" anchor="ctr">
                    <a:solidFill>
                      <a:schemeClr val="accent1">
                        <a:lumMod val="20000"/>
                        <a:lumOff val="80000"/>
                      </a:schemeClr>
                    </a:solidFill>
                  </a:tcPr>
                </a:tc>
                <a:tc h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tx1"/>
                          </a:solidFill>
                          <a:latin typeface="標楷體" panose="03000509000000000000" pitchFamily="65" charset="-120"/>
                          <a:ea typeface="標楷體" panose="03000509000000000000" pitchFamily="65" charset="-120"/>
                        </a:rPr>
                        <a:t>-</a:t>
                      </a:r>
                      <a:endParaRPr lang="zh-TW" altLang="en-US" sz="1800" b="1" dirty="0">
                        <a:solidFill>
                          <a:schemeClr val="tx1"/>
                        </a:solidFill>
                        <a:latin typeface="標楷體" panose="03000509000000000000" pitchFamily="65" charset="-120"/>
                        <a:ea typeface="標楷體" panose="03000509000000000000" pitchFamily="65" charset="-120"/>
                      </a:endParaRPr>
                    </a:p>
                  </a:txBody>
                  <a:tcPr marL="68569" marR="68569" marT="0"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21917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113987" y="771550"/>
            <a:ext cx="7781731"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10579" y="195486"/>
            <a:ext cx="6877845" cy="584775"/>
          </a:xfrm>
          <a:prstGeom prst="rect">
            <a:avLst/>
          </a:prstGeom>
          <a:noFill/>
        </p:spPr>
        <p:txBody>
          <a:bodyPr wrap="square" rtlCol="0">
            <a:spAutoFit/>
          </a:bodyPr>
          <a:lstStyle/>
          <a:p>
            <a:pPr algn="ctr"/>
            <a:r>
              <a:rPr lang="en-US" altLang="zh-TW" sz="3200" b="1" dirty="0">
                <a:solidFill>
                  <a:srgbClr val="000066"/>
                </a:solidFill>
                <a:latin typeface="Times New Roman" panose="02020603050405020304" pitchFamily="18" charset="0"/>
                <a:ea typeface="標楷體" pitchFamily="65" charset="-120"/>
                <a:cs typeface="Times New Roman" panose="02020603050405020304" pitchFamily="18" charset="0"/>
              </a:rPr>
              <a:t>2022</a:t>
            </a:r>
            <a:r>
              <a:rPr lang="zh-TW" altLang="en-US" sz="3200" b="1" dirty="0">
                <a:solidFill>
                  <a:srgbClr val="000066"/>
                </a:solidFill>
                <a:latin typeface="Times New Roman" panose="02020603050405020304" pitchFamily="18" charset="0"/>
                <a:ea typeface="標楷體" pitchFamily="65" charset="-120"/>
                <a:cs typeface="Times New Roman" panose="02020603050405020304" pitchFamily="18" charset="0"/>
              </a:rPr>
              <a:t>年醫管師甄審考試</a:t>
            </a:r>
            <a:r>
              <a:rPr lang="zh-TW" altLang="en-US" sz="3200" b="1" dirty="0">
                <a:solidFill>
                  <a:srgbClr val="FF0000"/>
                </a:solidFill>
                <a:latin typeface="Times New Roman" panose="02020603050405020304" pitchFamily="18" charset="0"/>
                <a:ea typeface="標楷體" pitchFamily="65" charset="-120"/>
                <a:cs typeface="Times New Roman" panose="02020603050405020304" pitchFamily="18" charset="0"/>
              </a:rPr>
              <a:t>重大調整公告</a:t>
            </a:r>
            <a:endParaRPr lang="zh-CN" altLang="en-US" sz="3200" dirty="0">
              <a:solidFill>
                <a:schemeClr val="accent4">
                  <a:lumMod val="100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2" name="群組 1">
            <a:extLst>
              <a:ext uri="{FF2B5EF4-FFF2-40B4-BE49-F238E27FC236}">
                <a16:creationId xmlns:a16="http://schemas.microsoft.com/office/drawing/2014/main" id="{0D892F3A-7281-4594-A721-528CC78F24AF}"/>
              </a:ext>
            </a:extLst>
          </p:cNvPr>
          <p:cNvGrpSpPr/>
          <p:nvPr/>
        </p:nvGrpSpPr>
        <p:grpSpPr>
          <a:xfrm>
            <a:off x="173622" y="346973"/>
            <a:ext cx="898166" cy="449644"/>
            <a:chOff x="235597" y="321906"/>
            <a:chExt cx="674138" cy="312553"/>
          </a:xfrm>
        </p:grpSpPr>
        <p:sp>
          <p:nvSpPr>
            <p:cNvPr id="4" name="箭头: V 形 3"/>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9" name="箭头: V 形 8"/>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22" name="文本框 21"/>
          <p:cNvSpPr txBox="1"/>
          <p:nvPr/>
        </p:nvSpPr>
        <p:spPr>
          <a:xfrm>
            <a:off x="1824165" y="1399675"/>
            <a:ext cx="6578373" cy="113569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TW" altLang="en-US" sz="2400" dirty="0">
                <a:solidFill>
                  <a:srgbClr val="2F5597"/>
                </a:solidFill>
                <a:latin typeface="華康正顏楷體W5" panose="03000509000000000000" pitchFamily="65" charset="-120"/>
                <a:ea typeface="華康正顏楷體W5" panose="03000509000000000000" pitchFamily="65" charset="-120"/>
                <a:sym typeface="思源宋体 CN Light" panose="02020300000000000000" pitchFamily="18" charset="-122"/>
              </a:rPr>
              <a:t>考試科目三科改為二科，考試科目為：「醫療政策與法規」與「醫務管理概論」。</a:t>
            </a:r>
            <a:endParaRPr lang="zh-CN" altLang="en-US" sz="2400" dirty="0">
              <a:solidFill>
                <a:srgbClr val="2F5597"/>
              </a:solidFill>
              <a:latin typeface="華康正顏楷體W5" panose="03000509000000000000" pitchFamily="65" charset="-120"/>
              <a:ea typeface="華康正顏楷體W5" panose="03000509000000000000" pitchFamily="65" charset="-120"/>
              <a:sym typeface="思源宋体 CN Light" panose="02020300000000000000" pitchFamily="18" charset="-122"/>
            </a:endParaRPr>
          </a:p>
        </p:txBody>
      </p:sp>
      <p:sp>
        <p:nvSpPr>
          <p:cNvPr id="24" name="文本框 23"/>
          <p:cNvSpPr txBox="1"/>
          <p:nvPr/>
        </p:nvSpPr>
        <p:spPr>
          <a:xfrm>
            <a:off x="1831257" y="2856865"/>
            <a:ext cx="5588056" cy="1135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a:lnSpc>
                <a:spcPct val="150000"/>
              </a:lnSpc>
              <a:defRPr sz="2000">
                <a:solidFill>
                  <a:schemeClr val="bg1"/>
                </a:solidFill>
                <a:effectLst>
                  <a:outerShdw blurRad="38100" dist="38100" dir="2700000" algn="tl">
                    <a:srgbClr val="000000">
                      <a:alpha val="43137"/>
                    </a:srgbClr>
                  </a:outerShdw>
                </a:effectLst>
                <a:latin typeface="華康正顏楷體W5" panose="03000509000000000000" pitchFamily="65" charset="-120"/>
                <a:ea typeface="華康正顏楷體W5" panose="03000509000000000000" pitchFamily="65" charset="-120"/>
              </a:defRPr>
            </a:lvl1pPr>
          </a:lstStyle>
          <a:p>
            <a:r>
              <a:rPr lang="zh-TW" altLang="en-US"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筆試題型刪除解釋名詞，改為選擇題</a:t>
            </a:r>
            <a:r>
              <a:rPr lang="en-US" altLang="zh-TW"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30</a:t>
            </a:r>
            <a:r>
              <a:rPr lang="zh-TW" altLang="en-US"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題</a:t>
            </a:r>
            <a:r>
              <a:rPr lang="en-US" altLang="zh-TW"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(60%)</a:t>
            </a:r>
            <a:r>
              <a:rPr lang="zh-TW" altLang="en-US"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及簡答題</a:t>
            </a:r>
            <a:r>
              <a:rPr lang="en-US" altLang="zh-TW"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4</a:t>
            </a:r>
            <a:r>
              <a:rPr lang="zh-TW" altLang="en-US"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題</a:t>
            </a:r>
            <a:r>
              <a:rPr lang="en-US" altLang="zh-TW"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(40%)</a:t>
            </a:r>
            <a:r>
              <a:rPr lang="zh-TW" altLang="en-US"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rPr>
              <a:t>。</a:t>
            </a:r>
            <a:endParaRPr lang="zh-CN" altLang="en-US" sz="2400" dirty="0">
              <a:solidFill>
                <a:srgbClr val="2F5597"/>
              </a:solidFill>
              <a:effectLst/>
              <a:latin typeface="Times New Roman" panose="02020603050405020304" pitchFamily="18" charset="0"/>
              <a:cs typeface="Times New Roman" panose="02020603050405020304" pitchFamily="18" charset="0"/>
              <a:sym typeface="思源宋体 CN Light" panose="02020300000000000000" pitchFamily="18" charset="-122"/>
            </a:endParaRPr>
          </a:p>
        </p:txBody>
      </p:sp>
      <p:grpSp>
        <p:nvGrpSpPr>
          <p:cNvPr id="36" name="群組 35">
            <a:extLst>
              <a:ext uri="{FF2B5EF4-FFF2-40B4-BE49-F238E27FC236}">
                <a16:creationId xmlns:a16="http://schemas.microsoft.com/office/drawing/2014/main" id="{FB8EDF11-C633-496D-8B57-3CD9EF4174D5}"/>
              </a:ext>
            </a:extLst>
          </p:cNvPr>
          <p:cNvGrpSpPr/>
          <p:nvPr/>
        </p:nvGrpSpPr>
        <p:grpSpPr>
          <a:xfrm>
            <a:off x="985913" y="1499009"/>
            <a:ext cx="828882" cy="806254"/>
            <a:chOff x="1016483" y="1995684"/>
            <a:chExt cx="631606" cy="614363"/>
          </a:xfrm>
        </p:grpSpPr>
        <p:sp>
          <p:nvSpPr>
            <p:cNvPr id="32" name="橢圓 31">
              <a:extLst>
                <a:ext uri="{FF2B5EF4-FFF2-40B4-BE49-F238E27FC236}">
                  <a16:creationId xmlns:a16="http://schemas.microsoft.com/office/drawing/2014/main" id="{00B16CAB-16BD-4327-898C-A9231FCA665D}"/>
                </a:ext>
              </a:extLst>
            </p:cNvPr>
            <p:cNvSpPr/>
            <p:nvPr/>
          </p:nvSpPr>
          <p:spPr>
            <a:xfrm>
              <a:off x="1016483" y="1995684"/>
              <a:ext cx="611505" cy="614363"/>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34" name="橢圓 33">
              <a:extLst>
                <a:ext uri="{FF2B5EF4-FFF2-40B4-BE49-F238E27FC236}">
                  <a16:creationId xmlns:a16="http://schemas.microsoft.com/office/drawing/2014/main" id="{BF1CA98D-3895-4EC4-9351-6B7F096A537E}"/>
                </a:ext>
              </a:extLst>
            </p:cNvPr>
            <p:cNvSpPr/>
            <p:nvPr/>
          </p:nvSpPr>
          <p:spPr>
            <a:xfrm>
              <a:off x="1129841" y="2110471"/>
              <a:ext cx="384791" cy="38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27" name="文本框 23">
              <a:extLst>
                <a:ext uri="{FF2B5EF4-FFF2-40B4-BE49-F238E27FC236}">
                  <a16:creationId xmlns:a16="http://schemas.microsoft.com/office/drawing/2014/main" id="{273F1FE4-0B87-4505-B303-DE07D23A8FDC}"/>
                </a:ext>
              </a:extLst>
            </p:cNvPr>
            <p:cNvSpPr txBox="1"/>
            <p:nvPr/>
          </p:nvSpPr>
          <p:spPr>
            <a:xfrm>
              <a:off x="1191333" y="2023265"/>
              <a:ext cx="456756" cy="57996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altLang="zh-TW" sz="2400" b="1" dirty="0">
                  <a:solidFill>
                    <a:srgbClr val="2F5597"/>
                  </a:solidFill>
                  <a:effectLst>
                    <a:outerShdw blurRad="38100" dist="38100" dir="2700000" algn="tl">
                      <a:srgbClr val="000000">
                        <a:alpha val="43137"/>
                      </a:srgbClr>
                    </a:outerShdw>
                  </a:effectLst>
                  <a:latin typeface="Times New Roman" panose="02020603050405020304" pitchFamily="18" charset="0"/>
                  <a:ea typeface="華康正顏楷體W5" panose="03000509000000000000" pitchFamily="65" charset="-120"/>
                  <a:cs typeface="Times New Roman" panose="02020603050405020304" pitchFamily="18" charset="0"/>
                  <a:sym typeface="思源宋体 CN Light" panose="02020300000000000000" pitchFamily="18" charset="-122"/>
                </a:rPr>
                <a:t>1</a:t>
              </a:r>
              <a:endParaRPr lang="zh-CN" altLang="en-US" sz="2400" b="1" dirty="0">
                <a:solidFill>
                  <a:srgbClr val="2F5597"/>
                </a:solidFill>
                <a:effectLst>
                  <a:outerShdw blurRad="38100" dist="38100" dir="2700000" algn="tl">
                    <a:srgbClr val="000000">
                      <a:alpha val="43137"/>
                    </a:srgbClr>
                  </a:outerShdw>
                </a:effectLst>
                <a:latin typeface="Times New Roman" panose="02020603050405020304" pitchFamily="18" charset="0"/>
                <a:ea typeface="華康正顏楷體W5" panose="03000509000000000000" pitchFamily="65" charset="-120"/>
                <a:cs typeface="Times New Roman" panose="02020603050405020304" pitchFamily="18" charset="0"/>
                <a:sym typeface="思源宋体 CN Light" panose="02020300000000000000" pitchFamily="18" charset="-122"/>
              </a:endParaRPr>
            </a:p>
          </p:txBody>
        </p:sp>
      </p:grpSp>
      <p:grpSp>
        <p:nvGrpSpPr>
          <p:cNvPr id="18" name="群組 17">
            <a:extLst>
              <a:ext uri="{FF2B5EF4-FFF2-40B4-BE49-F238E27FC236}">
                <a16:creationId xmlns:a16="http://schemas.microsoft.com/office/drawing/2014/main" id="{A46C0108-8BDE-4A86-AC06-CF8A67287200}"/>
              </a:ext>
            </a:extLst>
          </p:cNvPr>
          <p:cNvGrpSpPr/>
          <p:nvPr/>
        </p:nvGrpSpPr>
        <p:grpSpPr>
          <a:xfrm>
            <a:off x="1016938" y="3037011"/>
            <a:ext cx="771478" cy="775084"/>
            <a:chOff x="1016483" y="1995684"/>
            <a:chExt cx="611505" cy="614363"/>
          </a:xfrm>
          <a:solidFill>
            <a:srgbClr val="2F5597"/>
          </a:solidFill>
        </p:grpSpPr>
        <p:sp>
          <p:nvSpPr>
            <p:cNvPr id="19" name="橢圓 18">
              <a:extLst>
                <a:ext uri="{FF2B5EF4-FFF2-40B4-BE49-F238E27FC236}">
                  <a16:creationId xmlns:a16="http://schemas.microsoft.com/office/drawing/2014/main" id="{B222E65B-2D52-4C11-BDAE-34B9304C0437}"/>
                </a:ext>
              </a:extLst>
            </p:cNvPr>
            <p:cNvSpPr/>
            <p:nvPr/>
          </p:nvSpPr>
          <p:spPr>
            <a:xfrm>
              <a:off x="1016483" y="1995684"/>
              <a:ext cx="611505" cy="6143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a:extLst>
                <a:ext uri="{FF2B5EF4-FFF2-40B4-BE49-F238E27FC236}">
                  <a16:creationId xmlns:a16="http://schemas.microsoft.com/office/drawing/2014/main" id="{F95D5AC9-D3C9-4978-957C-D644AF617BB8}"/>
                </a:ext>
              </a:extLst>
            </p:cNvPr>
            <p:cNvSpPr/>
            <p:nvPr/>
          </p:nvSpPr>
          <p:spPr>
            <a:xfrm>
              <a:off x="1129841" y="2110471"/>
              <a:ext cx="384791" cy="38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本框 23">
              <a:extLst>
                <a:ext uri="{FF2B5EF4-FFF2-40B4-BE49-F238E27FC236}">
                  <a16:creationId xmlns:a16="http://schemas.microsoft.com/office/drawing/2014/main" id="{CDED3BBE-F6C5-459E-A599-02BF0126F1AE}"/>
                </a:ext>
              </a:extLst>
            </p:cNvPr>
            <p:cNvSpPr txBox="1"/>
            <p:nvPr/>
          </p:nvSpPr>
          <p:spPr>
            <a:xfrm>
              <a:off x="1173773" y="2006983"/>
              <a:ext cx="427130" cy="459706"/>
            </a:xfrm>
            <a:prstGeom prst="rect">
              <a:avLst/>
            </a:prstGeom>
            <a:noFill/>
          </p:spPr>
          <p:txBody>
            <a:bodyPr wrap="square" rtlCol="0">
              <a:spAutoFit/>
            </a:bodyPr>
            <a:lstStyle/>
            <a:p>
              <a:pPr algn="l">
                <a:lnSpc>
                  <a:spcPct val="150000"/>
                </a:lnSpc>
              </a:pPr>
              <a:r>
                <a:rPr lang="en-US" altLang="zh-TW" sz="2400" b="1" dirty="0">
                  <a:solidFill>
                    <a:srgbClr val="2F5597"/>
                  </a:solidFill>
                  <a:effectLst>
                    <a:outerShdw blurRad="38100" dist="38100" dir="2700000" algn="tl">
                      <a:srgbClr val="000000">
                        <a:alpha val="43137"/>
                      </a:srgbClr>
                    </a:outerShdw>
                  </a:effectLst>
                  <a:latin typeface="Times New Roman" panose="02020603050405020304" pitchFamily="18" charset="0"/>
                  <a:ea typeface="華康正顏楷體W5" panose="03000509000000000000" pitchFamily="65" charset="-120"/>
                  <a:cs typeface="Times New Roman" panose="02020603050405020304" pitchFamily="18" charset="0"/>
                  <a:sym typeface="思源宋体 CN Light" panose="02020300000000000000" pitchFamily="18" charset="-122"/>
                </a:rPr>
                <a:t>2</a:t>
              </a:r>
              <a:endParaRPr lang="zh-CN" altLang="en-US" sz="2400" b="1" dirty="0">
                <a:solidFill>
                  <a:srgbClr val="2F5597"/>
                </a:solidFill>
                <a:effectLst>
                  <a:outerShdw blurRad="38100" dist="38100" dir="2700000" algn="tl">
                    <a:srgbClr val="000000">
                      <a:alpha val="43137"/>
                    </a:srgbClr>
                  </a:outerShdw>
                </a:effectLst>
                <a:latin typeface="Times New Roman" panose="02020603050405020304" pitchFamily="18" charset="0"/>
                <a:ea typeface="華康正顏楷體W5" panose="03000509000000000000" pitchFamily="65" charset="-120"/>
                <a:cs typeface="Times New Roman" panose="02020603050405020304" pitchFamily="18" charset="0"/>
                <a:sym typeface="思源宋体 CN Light" panose="020203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1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ppt_y</p:attrName>
                                        </p:attrNameLst>
                                      </p:cBhvr>
                                      <p:tavLst>
                                        <p:tav tm="0">
                                          <p:val>
                                            <p:strVal val="#ppt_y+#ppt_h*1.125000"/>
                                          </p:val>
                                        </p:tav>
                                        <p:tav tm="100000">
                                          <p:val>
                                            <p:strVal val="#ppt_y"/>
                                          </p:val>
                                        </p:tav>
                                      </p:tavLst>
                                    </p:anim>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p:bldP spid="24" grpId="0" bldLvl="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26" name="直接连接符 25"/>
          <p:cNvCxnSpPr/>
          <p:nvPr/>
        </p:nvCxnSpPr>
        <p:spPr>
          <a:xfrm>
            <a:off x="1021715" y="63525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20" name="群組 19">
            <a:extLst>
              <a:ext uri="{FF2B5EF4-FFF2-40B4-BE49-F238E27FC236}">
                <a16:creationId xmlns:a16="http://schemas.microsoft.com/office/drawing/2014/main" id="{FDFA7603-D89B-4E7E-81AC-6E5AFF840225}"/>
              </a:ext>
            </a:extLst>
          </p:cNvPr>
          <p:cNvGrpSpPr/>
          <p:nvPr/>
        </p:nvGrpSpPr>
        <p:grpSpPr>
          <a:xfrm>
            <a:off x="123549" y="192285"/>
            <a:ext cx="898166" cy="449644"/>
            <a:chOff x="235597" y="321906"/>
            <a:chExt cx="674138" cy="312553"/>
          </a:xfrm>
        </p:grpSpPr>
        <p:sp>
          <p:nvSpPr>
            <p:cNvPr id="21" name="箭头: V 形 3">
              <a:extLst>
                <a:ext uri="{FF2B5EF4-FFF2-40B4-BE49-F238E27FC236}">
                  <a16:creationId xmlns:a16="http://schemas.microsoft.com/office/drawing/2014/main" id="{3E1E16D5-9C31-4124-9BBD-7191BE2E478C}"/>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2" name="箭头: V 形 4">
              <a:extLst>
                <a:ext uri="{FF2B5EF4-FFF2-40B4-BE49-F238E27FC236}">
                  <a16:creationId xmlns:a16="http://schemas.microsoft.com/office/drawing/2014/main" id="{E7DCB78C-590B-4612-BF69-16A1AC6A5FB6}"/>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9" name="箭头: V 形 8">
              <a:extLst>
                <a:ext uri="{FF2B5EF4-FFF2-40B4-BE49-F238E27FC236}">
                  <a16:creationId xmlns:a16="http://schemas.microsoft.com/office/drawing/2014/main" id="{6CDF2A51-2026-45B4-9736-F2E627F3F803}"/>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0" name="文字方塊 29">
            <a:extLst>
              <a:ext uri="{FF2B5EF4-FFF2-40B4-BE49-F238E27FC236}">
                <a16:creationId xmlns:a16="http://schemas.microsoft.com/office/drawing/2014/main" id="{88429FB0-BFED-4CFE-BE50-0B1177B758F2}"/>
              </a:ext>
            </a:extLst>
          </p:cNvPr>
          <p:cNvSpPr txBox="1"/>
          <p:nvPr/>
        </p:nvSpPr>
        <p:spPr>
          <a:xfrm>
            <a:off x="3209382" y="37775"/>
            <a:ext cx="345085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考試日期及地點</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0" name="矩形 4">
            <a:extLst>
              <a:ext uri="{FF2B5EF4-FFF2-40B4-BE49-F238E27FC236}">
                <a16:creationId xmlns:a16="http://schemas.microsoft.com/office/drawing/2014/main" id="{2EC687AB-0DCA-4534-B62A-691F01334C6B}"/>
              </a:ext>
            </a:extLst>
          </p:cNvPr>
          <p:cNvSpPr>
            <a:spLocks noChangeArrowheads="1"/>
          </p:cNvSpPr>
          <p:nvPr/>
        </p:nvSpPr>
        <p:spPr bwMode="auto">
          <a:xfrm>
            <a:off x="432794" y="713636"/>
            <a:ext cx="82089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91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r>
              <a:rPr lang="zh-TW" altLang="zh-TW" sz="2400" b="1" dirty="0">
                <a:latin typeface="Times New Roman" pitchFamily="18" charset="0"/>
                <a:ea typeface="標楷體" pitchFamily="65" charset="-120"/>
                <a:cs typeface="Times New Roman" pitchFamily="18" charset="0"/>
              </a:rPr>
              <a:t>筆試日期：</a:t>
            </a:r>
            <a:r>
              <a:rPr lang="en-US" altLang="zh-TW" sz="2400" b="1" dirty="0">
                <a:latin typeface="Times New Roman" pitchFamily="18" charset="0"/>
                <a:ea typeface="標楷體" pitchFamily="65" charset="-120"/>
                <a:cs typeface="Times New Roman" pitchFamily="18" charset="0"/>
              </a:rPr>
              <a:t>2022</a:t>
            </a:r>
            <a:r>
              <a:rPr lang="zh-TW" altLang="zh-TW" sz="2400" b="1" dirty="0">
                <a:latin typeface="Times New Roman" pitchFamily="18" charset="0"/>
                <a:ea typeface="標楷體" pitchFamily="65" charset="-120"/>
                <a:cs typeface="Times New Roman" pitchFamily="18" charset="0"/>
              </a:rPr>
              <a:t>年</a:t>
            </a:r>
            <a:r>
              <a:rPr lang="en-US" altLang="zh-TW" sz="2400" b="1" dirty="0">
                <a:latin typeface="Times New Roman" pitchFamily="18" charset="0"/>
                <a:ea typeface="標楷體" pitchFamily="65" charset="-120"/>
                <a:cs typeface="Times New Roman" pitchFamily="18" charset="0"/>
              </a:rPr>
              <a:t>5</a:t>
            </a:r>
            <a:r>
              <a:rPr lang="zh-TW" altLang="zh-TW" sz="2400" b="1" dirty="0">
                <a:latin typeface="Times New Roman" pitchFamily="18" charset="0"/>
                <a:ea typeface="標楷體" pitchFamily="65" charset="-120"/>
                <a:cs typeface="Times New Roman" pitchFamily="18" charset="0"/>
              </a:rPr>
              <a:t>月</a:t>
            </a:r>
            <a:r>
              <a:rPr lang="en-US" altLang="zh-TW" sz="2400" b="1" dirty="0">
                <a:latin typeface="Times New Roman" pitchFamily="18" charset="0"/>
                <a:ea typeface="標楷體" pitchFamily="65" charset="-120"/>
                <a:cs typeface="Times New Roman" pitchFamily="18" charset="0"/>
              </a:rPr>
              <a:t>21</a:t>
            </a:r>
            <a:r>
              <a:rPr lang="zh-TW" altLang="zh-TW" sz="2400" b="1" dirty="0">
                <a:latin typeface="Times New Roman" pitchFamily="18" charset="0"/>
                <a:ea typeface="標楷體" pitchFamily="65" charset="-120"/>
                <a:cs typeface="Times New Roman" pitchFamily="18" charset="0"/>
              </a:rPr>
              <a:t>日</a:t>
            </a:r>
            <a:r>
              <a:rPr lang="en-US" altLang="zh-TW" sz="2400" b="1" dirty="0">
                <a:latin typeface="Times New Roman" pitchFamily="18" charset="0"/>
                <a:ea typeface="標楷體" pitchFamily="65" charset="-120"/>
                <a:cs typeface="Times New Roman" pitchFamily="18" charset="0"/>
              </a:rPr>
              <a:t>(</a:t>
            </a:r>
            <a:r>
              <a:rPr lang="zh-TW" altLang="zh-TW" sz="2400" b="1" dirty="0">
                <a:latin typeface="Times New Roman" pitchFamily="18" charset="0"/>
                <a:ea typeface="標楷體" pitchFamily="65" charset="-120"/>
                <a:cs typeface="Times New Roman" pitchFamily="18" charset="0"/>
              </a:rPr>
              <a:t>六</a:t>
            </a:r>
            <a:r>
              <a:rPr lang="en-US" altLang="zh-TW" sz="2400" b="1" dirty="0">
                <a:latin typeface="Times New Roman" pitchFamily="18" charset="0"/>
                <a:ea typeface="標楷體" pitchFamily="65" charset="-120"/>
                <a:cs typeface="Times New Roman" pitchFamily="18" charset="0"/>
              </a:rPr>
              <a:t>)</a:t>
            </a:r>
            <a:endParaRPr lang="zh-TW" altLang="zh-TW" sz="2400" b="1" dirty="0">
              <a:latin typeface="Times New Roman" pitchFamily="18" charset="0"/>
              <a:ea typeface="標楷體" pitchFamily="65" charset="-120"/>
              <a:cs typeface="Times New Roman" pitchFamily="18" charset="0"/>
            </a:endParaRPr>
          </a:p>
        </p:txBody>
      </p:sp>
      <p:graphicFrame>
        <p:nvGraphicFramePr>
          <p:cNvPr id="11" name="內容版面配置區 3">
            <a:extLst>
              <a:ext uri="{FF2B5EF4-FFF2-40B4-BE49-F238E27FC236}">
                <a16:creationId xmlns:a16="http://schemas.microsoft.com/office/drawing/2014/main" id="{1434EA3D-817E-4D7F-8512-1A678ED325A5}"/>
              </a:ext>
            </a:extLst>
          </p:cNvPr>
          <p:cNvGraphicFramePr>
            <a:graphicFrameLocks/>
          </p:cNvGraphicFramePr>
          <p:nvPr>
            <p:extLst>
              <p:ext uri="{D42A27DB-BD31-4B8C-83A1-F6EECF244321}">
                <p14:modId xmlns:p14="http://schemas.microsoft.com/office/powerpoint/2010/main" val="3995568517"/>
              </p:ext>
            </p:extLst>
          </p:nvPr>
        </p:nvGraphicFramePr>
        <p:xfrm>
          <a:off x="412578" y="1163974"/>
          <a:ext cx="7985125" cy="3784040"/>
        </p:xfrm>
        <a:graphic>
          <a:graphicData uri="http://schemas.openxmlformats.org/drawingml/2006/table">
            <a:tbl>
              <a:tblPr>
                <a:tableStyleId>{F5AB1C69-6EDB-4FF4-983F-18BD219EF322}</a:tableStyleId>
              </a:tblPr>
              <a:tblGrid>
                <a:gridCol w="1171312">
                  <a:extLst>
                    <a:ext uri="{9D8B030D-6E8A-4147-A177-3AD203B41FA5}">
                      <a16:colId xmlns:a16="http://schemas.microsoft.com/office/drawing/2014/main" val="20000"/>
                    </a:ext>
                  </a:extLst>
                </a:gridCol>
                <a:gridCol w="1691966">
                  <a:extLst>
                    <a:ext uri="{9D8B030D-6E8A-4147-A177-3AD203B41FA5}">
                      <a16:colId xmlns:a16="http://schemas.microsoft.com/office/drawing/2014/main" val="20001"/>
                    </a:ext>
                  </a:extLst>
                </a:gridCol>
                <a:gridCol w="2313561">
                  <a:extLst>
                    <a:ext uri="{9D8B030D-6E8A-4147-A177-3AD203B41FA5}">
                      <a16:colId xmlns:a16="http://schemas.microsoft.com/office/drawing/2014/main" val="20002"/>
                    </a:ext>
                  </a:extLst>
                </a:gridCol>
                <a:gridCol w="2808286">
                  <a:extLst>
                    <a:ext uri="{9D8B030D-6E8A-4147-A177-3AD203B41FA5}">
                      <a16:colId xmlns:a16="http://schemas.microsoft.com/office/drawing/2014/main" val="20003"/>
                    </a:ext>
                  </a:extLst>
                </a:gridCol>
              </a:tblGrid>
              <a:tr h="474004">
                <a:tc>
                  <a:txBody>
                    <a:bodyPr/>
                    <a:lstStyle/>
                    <a:p>
                      <a:pPr algn="ctr">
                        <a:spcBef>
                          <a:spcPts val="240"/>
                        </a:spcBef>
                        <a:spcAft>
                          <a:spcPts val="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節</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數</a:t>
                      </a:r>
                    </a:p>
                  </a:txBody>
                  <a:tcPr marL="17779" marR="17779" marT="0" marB="0" anchor="ctr">
                    <a:solidFill>
                      <a:schemeClr val="tx2"/>
                    </a:solidFill>
                  </a:tcPr>
                </a:tc>
                <a:tc>
                  <a:txBody>
                    <a:bodyPr/>
                    <a:lstStyle/>
                    <a:p>
                      <a:pPr algn="ctr">
                        <a:spcBef>
                          <a:spcPts val="240"/>
                        </a:spcBef>
                        <a:spcAft>
                          <a:spcPts val="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時</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間</a:t>
                      </a:r>
                    </a:p>
                  </a:txBody>
                  <a:tcPr marL="17779" marR="17779" marT="0" marB="0" anchor="ctr">
                    <a:solidFill>
                      <a:schemeClr val="tx2"/>
                    </a:solidFill>
                  </a:tcPr>
                </a:tc>
                <a:tc>
                  <a:txBody>
                    <a:bodyPr/>
                    <a:lstStyle/>
                    <a:p>
                      <a:pPr algn="ctr">
                        <a:spcBef>
                          <a:spcPts val="240"/>
                        </a:spcBef>
                        <a:spcAft>
                          <a:spcPts val="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科</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目</a:t>
                      </a:r>
                    </a:p>
                  </a:txBody>
                  <a:tcPr marL="17779" marR="17779" marT="0" marB="0" anchor="ctr">
                    <a:solidFill>
                      <a:schemeClr val="tx2"/>
                    </a:solidFill>
                  </a:tcPr>
                </a:tc>
                <a:tc>
                  <a:txBody>
                    <a:bodyPr/>
                    <a:lstStyle/>
                    <a:p>
                      <a:pPr algn="ctr">
                        <a:spcBef>
                          <a:spcPts val="240"/>
                        </a:spcBef>
                        <a:spcAft>
                          <a:spcPts val="0"/>
                        </a:spcAft>
                      </a:pPr>
                      <a:r>
                        <a:rPr lang="zh-TW" alt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範圍</a:t>
                      </a:r>
                      <a:endPar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79" marR="17779" marT="0" marB="0" anchor="ctr">
                    <a:solidFill>
                      <a:schemeClr val="tx2"/>
                    </a:solidFill>
                  </a:tcPr>
                </a:tc>
                <a:extLst>
                  <a:ext uri="{0D108BD9-81ED-4DB2-BD59-A6C34878D82A}">
                    <a16:rowId xmlns:a16="http://schemas.microsoft.com/office/drawing/2014/main" val="10000"/>
                  </a:ext>
                </a:extLst>
              </a:tr>
              <a:tr h="1142174">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第一節</a:t>
                      </a:r>
                    </a:p>
                  </a:txBody>
                  <a:tcPr marL="17779" marR="17779" marT="0" marB="0" anchor="ctr">
                    <a:solidFill>
                      <a:schemeClr val="accent1">
                        <a:lumMod val="40000"/>
                        <a:lumOff val="60000"/>
                      </a:schemeClr>
                    </a:solidFill>
                  </a:tcPr>
                </a:tc>
                <a:tc>
                  <a:txBody>
                    <a:bodyPr/>
                    <a:lstStyle/>
                    <a:p>
                      <a:pPr algn="ctr">
                        <a:spcBef>
                          <a:spcPts val="240"/>
                        </a:spcBef>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10:30~12:00</a:t>
                      </a:r>
                      <a:endPar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79" marR="17779" marT="0" marB="0" anchor="ctr">
                    <a:solidFill>
                      <a:schemeClr val="accent1">
                        <a:lumMod val="40000"/>
                        <a:lumOff val="60000"/>
                      </a:schemeClr>
                    </a:solidFill>
                  </a:tcPr>
                </a:tc>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醫療政策與法規</a:t>
                      </a:r>
                    </a:p>
                  </a:txBody>
                  <a:tcPr marL="17779" marR="17779" marT="0" marB="0" anchor="ctr">
                    <a:solidFill>
                      <a:schemeClr val="accent1">
                        <a:lumMod val="40000"/>
                        <a:lumOff val="60000"/>
                      </a:schemeClr>
                    </a:solidFill>
                  </a:tcPr>
                </a:tc>
                <a:tc>
                  <a:txBody>
                    <a:bodyPr/>
                    <a:lstStyle/>
                    <a:p>
                      <a:pPr marL="2159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全民健保法規</a:t>
                      </a:r>
                    </a:p>
                    <a:p>
                      <a:pPr marL="2159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全民健保相關政策</a:t>
                      </a:r>
                    </a:p>
                    <a:p>
                      <a:pPr marL="2159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醫療行政相關法規</a:t>
                      </a:r>
                    </a:p>
                    <a:p>
                      <a:pPr marL="2159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衛生專業人員法規</a:t>
                      </a:r>
                    </a:p>
                  </a:txBody>
                  <a:tcPr marL="68575" marR="68575" marT="0" marB="0" anchor="ctr">
                    <a:solidFill>
                      <a:schemeClr val="accent1">
                        <a:lumMod val="40000"/>
                        <a:lumOff val="60000"/>
                      </a:schemeClr>
                    </a:solidFill>
                  </a:tcPr>
                </a:tc>
                <a:extLst>
                  <a:ext uri="{0D108BD9-81ED-4DB2-BD59-A6C34878D82A}">
                    <a16:rowId xmlns:a16="http://schemas.microsoft.com/office/drawing/2014/main" val="10001"/>
                  </a:ext>
                </a:extLst>
              </a:tr>
              <a:tr h="864096">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第二節</a:t>
                      </a:r>
                    </a:p>
                  </a:txBody>
                  <a:tcPr marL="17779" marR="17779" marT="0" marB="0" anchor="ctr">
                    <a:solidFill>
                      <a:srgbClr val="E2F0D9"/>
                    </a:solidFill>
                  </a:tcPr>
                </a:tc>
                <a:tc>
                  <a:txBody>
                    <a:bodyPr/>
                    <a:lstStyle/>
                    <a:p>
                      <a:pPr algn="ctr">
                        <a:spcBef>
                          <a:spcPts val="240"/>
                        </a:spcBef>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13:00~14:30</a:t>
                      </a:r>
                      <a:endPar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79" marR="17779" marT="0" marB="0" anchor="ctr">
                    <a:solidFill>
                      <a:srgbClr val="E2F0D9"/>
                    </a:solidFill>
                  </a:tcPr>
                </a:tc>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策略管理</a:t>
                      </a:r>
                    </a:p>
                  </a:txBody>
                  <a:tcPr marL="17779" marR="17779" marT="0" marB="0" anchor="ctr">
                    <a:solidFill>
                      <a:srgbClr val="E2F0D9"/>
                    </a:solidFill>
                  </a:tcPr>
                </a:tc>
                <a:tc>
                  <a:txBody>
                    <a:bodyPr/>
                    <a:lstStyle/>
                    <a:p>
                      <a:pPr marL="2286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策略管理理論</a:t>
                      </a:r>
                    </a:p>
                    <a:p>
                      <a:pPr marL="2286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醫療行銷管理</a:t>
                      </a:r>
                    </a:p>
                    <a:p>
                      <a:pPr marL="2286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醫院策略應用</a:t>
                      </a:r>
                    </a:p>
                  </a:txBody>
                  <a:tcPr marL="68575" marR="68575" marT="0" marB="0" anchor="ctr">
                    <a:solidFill>
                      <a:srgbClr val="E2F0D9"/>
                    </a:solidFill>
                  </a:tcPr>
                </a:tc>
                <a:extLst>
                  <a:ext uri="{0D108BD9-81ED-4DB2-BD59-A6C34878D82A}">
                    <a16:rowId xmlns:a16="http://schemas.microsoft.com/office/drawing/2014/main" val="10002"/>
                  </a:ext>
                </a:extLst>
              </a:tr>
              <a:tr h="1303766">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第三節</a:t>
                      </a:r>
                    </a:p>
                  </a:txBody>
                  <a:tcPr marL="17779" marR="17779" marT="0" marB="0" anchor="ctr">
                    <a:solidFill>
                      <a:srgbClr val="B1DBFD"/>
                    </a:solidFill>
                  </a:tcPr>
                </a:tc>
                <a:tc>
                  <a:txBody>
                    <a:bodyPr/>
                    <a:lstStyle/>
                    <a:p>
                      <a:pPr algn="ctr">
                        <a:spcBef>
                          <a:spcPts val="240"/>
                        </a:spcBef>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15:00~16:30</a:t>
                      </a:r>
                      <a:endPar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79" marR="17779" marT="0" marB="0" anchor="ctr">
                    <a:solidFill>
                      <a:srgbClr val="B1DBFD"/>
                    </a:solidFill>
                  </a:tcPr>
                </a:tc>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醫務管理專論</a:t>
                      </a:r>
                    </a:p>
                  </a:txBody>
                  <a:tcPr marL="17779" marR="17779" marT="0" marB="0" anchor="ctr">
                    <a:solidFill>
                      <a:srgbClr val="B1DBFD"/>
                    </a:solidFill>
                  </a:tcPr>
                </a:tc>
                <a:tc>
                  <a:txBody>
                    <a:bodyPr/>
                    <a:lstStyle/>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醫院會計及財務管理</a:t>
                      </a:r>
                    </a:p>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醫療保險申報作業管理</a:t>
                      </a:r>
                    </a:p>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病歷與醫療資訊管理</a:t>
                      </a:r>
                    </a:p>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醫療品質管理</a:t>
                      </a:r>
                    </a:p>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醫療人力資源管理</a:t>
                      </a:r>
                    </a:p>
                  </a:txBody>
                  <a:tcPr marL="68575" marR="68575" marT="0" marB="0" anchor="ctr">
                    <a:solidFill>
                      <a:srgbClr val="B1DBFD"/>
                    </a:solidFill>
                  </a:tcPr>
                </a:tc>
                <a:extLst>
                  <a:ext uri="{0D108BD9-81ED-4DB2-BD59-A6C34878D82A}">
                    <a16:rowId xmlns:a16="http://schemas.microsoft.com/office/drawing/2014/main" val="10003"/>
                  </a:ext>
                </a:extLst>
              </a:tr>
            </a:tbl>
          </a:graphicData>
        </a:graphic>
      </p:graphicFrame>
      <p:sp>
        <p:nvSpPr>
          <p:cNvPr id="12" name="Freeform 7">
            <a:extLst>
              <a:ext uri="{FF2B5EF4-FFF2-40B4-BE49-F238E27FC236}">
                <a16:creationId xmlns:a16="http://schemas.microsoft.com/office/drawing/2014/main" id="{425E2BD6-2B14-4758-9D37-C1F340ECBF80}"/>
              </a:ext>
            </a:extLst>
          </p:cNvPr>
          <p:cNvSpPr/>
          <p:nvPr/>
        </p:nvSpPr>
        <p:spPr bwMode="auto">
          <a:xfrm rot="20676794">
            <a:off x="175358" y="758035"/>
            <a:ext cx="321987" cy="321987"/>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2"/>
          </a:solidFill>
          <a:ln>
            <a:noFill/>
          </a:ln>
          <a:effectLst/>
        </p:spPr>
        <p:txBody>
          <a:bodyPr vert="horz" wrap="square" lIns="68580" tIns="34290" rIns="68580" bIns="34290" numCol="1" anchor="t" anchorCtr="0" compatLnSpc="1"/>
          <a:lstStyle/>
          <a:p>
            <a:endParaRPr lang="id-ID"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Tree>
    <p:extLst>
      <p:ext uri="{BB962C8B-B14F-4D97-AF65-F5344CB8AC3E}">
        <p14:creationId xmlns:p14="http://schemas.microsoft.com/office/powerpoint/2010/main" val="29789144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26" name="直接连接符 25"/>
          <p:cNvCxnSpPr/>
          <p:nvPr/>
        </p:nvCxnSpPr>
        <p:spPr>
          <a:xfrm>
            <a:off x="1021715" y="63525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20" name="群組 19">
            <a:extLst>
              <a:ext uri="{FF2B5EF4-FFF2-40B4-BE49-F238E27FC236}">
                <a16:creationId xmlns:a16="http://schemas.microsoft.com/office/drawing/2014/main" id="{FDFA7603-D89B-4E7E-81AC-6E5AFF840225}"/>
              </a:ext>
            </a:extLst>
          </p:cNvPr>
          <p:cNvGrpSpPr/>
          <p:nvPr/>
        </p:nvGrpSpPr>
        <p:grpSpPr>
          <a:xfrm>
            <a:off x="123549" y="192285"/>
            <a:ext cx="898166" cy="449644"/>
            <a:chOff x="235597" y="321906"/>
            <a:chExt cx="674138" cy="312553"/>
          </a:xfrm>
        </p:grpSpPr>
        <p:sp>
          <p:nvSpPr>
            <p:cNvPr id="21" name="箭头: V 形 3">
              <a:extLst>
                <a:ext uri="{FF2B5EF4-FFF2-40B4-BE49-F238E27FC236}">
                  <a16:creationId xmlns:a16="http://schemas.microsoft.com/office/drawing/2014/main" id="{3E1E16D5-9C31-4124-9BBD-7191BE2E478C}"/>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2" name="箭头: V 形 4">
              <a:extLst>
                <a:ext uri="{FF2B5EF4-FFF2-40B4-BE49-F238E27FC236}">
                  <a16:creationId xmlns:a16="http://schemas.microsoft.com/office/drawing/2014/main" id="{E7DCB78C-590B-4612-BF69-16A1AC6A5FB6}"/>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9" name="箭头: V 形 8">
              <a:extLst>
                <a:ext uri="{FF2B5EF4-FFF2-40B4-BE49-F238E27FC236}">
                  <a16:creationId xmlns:a16="http://schemas.microsoft.com/office/drawing/2014/main" id="{6CDF2A51-2026-45B4-9736-F2E627F3F803}"/>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0" name="文字方塊 29">
            <a:extLst>
              <a:ext uri="{FF2B5EF4-FFF2-40B4-BE49-F238E27FC236}">
                <a16:creationId xmlns:a16="http://schemas.microsoft.com/office/drawing/2014/main" id="{88429FB0-BFED-4CFE-BE50-0B1177B758F2}"/>
              </a:ext>
            </a:extLst>
          </p:cNvPr>
          <p:cNvSpPr txBox="1"/>
          <p:nvPr/>
        </p:nvSpPr>
        <p:spPr>
          <a:xfrm>
            <a:off x="3209382" y="37775"/>
            <a:ext cx="345085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考試日期及地點</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aphicFrame>
        <p:nvGraphicFramePr>
          <p:cNvPr id="11" name="內容版面配置區 3">
            <a:extLst>
              <a:ext uri="{FF2B5EF4-FFF2-40B4-BE49-F238E27FC236}">
                <a16:creationId xmlns:a16="http://schemas.microsoft.com/office/drawing/2014/main" id="{1434EA3D-817E-4D7F-8512-1A678ED325A5}"/>
              </a:ext>
            </a:extLst>
          </p:cNvPr>
          <p:cNvGraphicFramePr>
            <a:graphicFrameLocks/>
          </p:cNvGraphicFramePr>
          <p:nvPr>
            <p:extLst>
              <p:ext uri="{D42A27DB-BD31-4B8C-83A1-F6EECF244321}">
                <p14:modId xmlns:p14="http://schemas.microsoft.com/office/powerpoint/2010/main" val="1943161911"/>
              </p:ext>
            </p:extLst>
          </p:nvPr>
        </p:nvGraphicFramePr>
        <p:xfrm>
          <a:off x="412578" y="1358509"/>
          <a:ext cx="7985125" cy="3323058"/>
        </p:xfrm>
        <a:graphic>
          <a:graphicData uri="http://schemas.openxmlformats.org/drawingml/2006/table">
            <a:tbl>
              <a:tblPr>
                <a:tableStyleId>{F5AB1C69-6EDB-4FF4-983F-18BD219EF322}</a:tableStyleId>
              </a:tblPr>
              <a:tblGrid>
                <a:gridCol w="1171312">
                  <a:extLst>
                    <a:ext uri="{9D8B030D-6E8A-4147-A177-3AD203B41FA5}">
                      <a16:colId xmlns:a16="http://schemas.microsoft.com/office/drawing/2014/main" val="20000"/>
                    </a:ext>
                  </a:extLst>
                </a:gridCol>
                <a:gridCol w="1691966">
                  <a:extLst>
                    <a:ext uri="{9D8B030D-6E8A-4147-A177-3AD203B41FA5}">
                      <a16:colId xmlns:a16="http://schemas.microsoft.com/office/drawing/2014/main" val="20001"/>
                    </a:ext>
                  </a:extLst>
                </a:gridCol>
                <a:gridCol w="2313561">
                  <a:extLst>
                    <a:ext uri="{9D8B030D-6E8A-4147-A177-3AD203B41FA5}">
                      <a16:colId xmlns:a16="http://schemas.microsoft.com/office/drawing/2014/main" val="20002"/>
                    </a:ext>
                  </a:extLst>
                </a:gridCol>
                <a:gridCol w="2808286">
                  <a:extLst>
                    <a:ext uri="{9D8B030D-6E8A-4147-A177-3AD203B41FA5}">
                      <a16:colId xmlns:a16="http://schemas.microsoft.com/office/drawing/2014/main" val="20003"/>
                    </a:ext>
                  </a:extLst>
                </a:gridCol>
              </a:tblGrid>
              <a:tr h="474004">
                <a:tc>
                  <a:txBody>
                    <a:bodyPr/>
                    <a:lstStyle/>
                    <a:p>
                      <a:pPr algn="ctr">
                        <a:spcBef>
                          <a:spcPts val="240"/>
                        </a:spcBef>
                        <a:spcAft>
                          <a:spcPts val="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節</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數</a:t>
                      </a:r>
                    </a:p>
                  </a:txBody>
                  <a:tcPr marL="17779" marR="17779" marT="0" marB="0" anchor="ctr">
                    <a:solidFill>
                      <a:schemeClr val="tx2"/>
                    </a:solidFill>
                  </a:tcPr>
                </a:tc>
                <a:tc>
                  <a:txBody>
                    <a:bodyPr/>
                    <a:lstStyle/>
                    <a:p>
                      <a:pPr algn="ctr">
                        <a:spcBef>
                          <a:spcPts val="240"/>
                        </a:spcBef>
                        <a:spcAft>
                          <a:spcPts val="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時</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間</a:t>
                      </a:r>
                    </a:p>
                  </a:txBody>
                  <a:tcPr marL="17779" marR="17779" marT="0" marB="0" anchor="ctr">
                    <a:solidFill>
                      <a:schemeClr val="tx2"/>
                    </a:solidFill>
                  </a:tcPr>
                </a:tc>
                <a:tc>
                  <a:txBody>
                    <a:bodyPr/>
                    <a:lstStyle/>
                    <a:p>
                      <a:pPr algn="ctr">
                        <a:spcBef>
                          <a:spcPts val="240"/>
                        </a:spcBef>
                        <a:spcAft>
                          <a:spcPts val="0"/>
                        </a:spcAft>
                      </a:pP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科</a:t>
                      </a:r>
                      <a:r>
                        <a:rPr 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目</a:t>
                      </a:r>
                    </a:p>
                  </a:txBody>
                  <a:tcPr marL="17779" marR="17779" marT="0" marB="0" anchor="ctr">
                    <a:solidFill>
                      <a:schemeClr val="tx2"/>
                    </a:solidFill>
                  </a:tcPr>
                </a:tc>
                <a:tc>
                  <a:txBody>
                    <a:bodyPr/>
                    <a:lstStyle/>
                    <a:p>
                      <a:pPr algn="ctr">
                        <a:spcBef>
                          <a:spcPts val="240"/>
                        </a:spcBef>
                        <a:spcAft>
                          <a:spcPts val="0"/>
                        </a:spcAft>
                      </a:pPr>
                      <a:r>
                        <a:rPr lang="zh-TW" altLang="en-US"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範圍</a:t>
                      </a:r>
                      <a:endParaRPr lang="zh-TW" sz="1800" b="1" kern="100" dirty="0">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79" marR="17779" marT="0" marB="0" anchor="ctr">
                    <a:solidFill>
                      <a:schemeClr val="tx2"/>
                    </a:solidFill>
                  </a:tcPr>
                </a:tc>
                <a:extLst>
                  <a:ext uri="{0D108BD9-81ED-4DB2-BD59-A6C34878D82A}">
                    <a16:rowId xmlns:a16="http://schemas.microsoft.com/office/drawing/2014/main" val="10000"/>
                  </a:ext>
                </a:extLst>
              </a:tr>
              <a:tr h="1142174">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第一節</a:t>
                      </a:r>
                    </a:p>
                  </a:txBody>
                  <a:tcPr marL="17779" marR="17779" marT="0" marB="0" anchor="ctr">
                    <a:solidFill>
                      <a:schemeClr val="accent1">
                        <a:lumMod val="40000"/>
                        <a:lumOff val="60000"/>
                      </a:schemeClr>
                    </a:solidFill>
                  </a:tcPr>
                </a:tc>
                <a:tc>
                  <a:txBody>
                    <a:bodyPr/>
                    <a:lstStyle/>
                    <a:p>
                      <a:pPr algn="ctr">
                        <a:spcBef>
                          <a:spcPts val="240"/>
                        </a:spcBef>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09:00~10:00</a:t>
                      </a:r>
                      <a:endPar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79" marR="17779" marT="0" marB="0" anchor="ctr">
                    <a:solidFill>
                      <a:schemeClr val="accent1">
                        <a:lumMod val="40000"/>
                        <a:lumOff val="60000"/>
                      </a:schemeClr>
                    </a:solidFill>
                  </a:tcPr>
                </a:tc>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醫療政策與法規</a:t>
                      </a:r>
                    </a:p>
                  </a:txBody>
                  <a:tcPr marL="17779" marR="17779" marT="0" marB="0" anchor="ctr">
                    <a:solidFill>
                      <a:schemeClr val="accent1">
                        <a:lumMod val="40000"/>
                        <a:lumOff val="60000"/>
                      </a:schemeClr>
                    </a:solidFill>
                  </a:tcPr>
                </a:tc>
                <a:tc>
                  <a:txBody>
                    <a:bodyPr/>
                    <a:lstStyle/>
                    <a:p>
                      <a:pPr marL="21590" algn="just">
                        <a:spcAft>
                          <a:spcPts val="0"/>
                        </a:spcAft>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醫療法及全民健保法規</a:t>
                      </a:r>
                    </a:p>
                    <a:p>
                      <a:pPr marL="21590" algn="just">
                        <a:spcAft>
                          <a:spcPts val="0"/>
                        </a:spcAft>
                      </a:pPr>
                      <a:r>
                        <a:rPr lang="zh-TW" altLang="en-US"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醫療與全民健保相關政策</a:t>
                      </a:r>
                    </a:p>
                    <a:p>
                      <a:pPr marL="21590" algn="just">
                        <a:spcAft>
                          <a:spcPts val="0"/>
                        </a:spcAft>
                      </a:pPr>
                      <a:r>
                        <a:rPr lang="zh-TW" altLang="en-US" sz="1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醫事法規</a:t>
                      </a:r>
                      <a:r>
                        <a:rPr lang="en-US" altLang="zh-TW" sz="1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醫療機構設置標準、勞動基準法、醫院評鑑</a:t>
                      </a:r>
                      <a:r>
                        <a:rPr lang="en-US" altLang="zh-TW" sz="1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75" marR="68575" marT="0" marB="0" anchor="ctr">
                    <a:solidFill>
                      <a:schemeClr val="accent1">
                        <a:lumMod val="40000"/>
                        <a:lumOff val="60000"/>
                      </a:schemeClr>
                    </a:solidFill>
                  </a:tcPr>
                </a:tc>
                <a:extLst>
                  <a:ext uri="{0D108BD9-81ED-4DB2-BD59-A6C34878D82A}">
                    <a16:rowId xmlns:a16="http://schemas.microsoft.com/office/drawing/2014/main" val="10001"/>
                  </a:ext>
                </a:extLst>
              </a:tr>
              <a:tr h="1303766">
                <a:tc>
                  <a:txBody>
                    <a:bodyPr/>
                    <a:lstStyle/>
                    <a:p>
                      <a:pPr algn="ctr">
                        <a:spcBef>
                          <a:spcPts val="240"/>
                        </a:spcBef>
                        <a:spcAft>
                          <a:spcPts val="0"/>
                        </a:spcAft>
                      </a:pP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第二</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節</a:t>
                      </a:r>
                    </a:p>
                  </a:txBody>
                  <a:tcPr marL="17779" marR="17779" marT="0" marB="0" anchor="ctr">
                    <a:solidFill>
                      <a:srgbClr val="E2F0D9"/>
                    </a:solidFill>
                  </a:tcPr>
                </a:tc>
                <a:tc>
                  <a:txBody>
                    <a:bodyPr/>
                    <a:lstStyle/>
                    <a:p>
                      <a:pPr algn="ctr">
                        <a:spcBef>
                          <a:spcPts val="240"/>
                        </a:spcBef>
                        <a:spcAft>
                          <a:spcPts val="0"/>
                        </a:spcAft>
                      </a:pP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0</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0~1</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79" marR="17779" marT="0" marB="0" anchor="ctr">
                    <a:solidFill>
                      <a:srgbClr val="E2F0D9"/>
                    </a:solidFill>
                  </a:tcPr>
                </a:tc>
                <a:tc>
                  <a:txBody>
                    <a:bodyPr/>
                    <a:lstStyle/>
                    <a:p>
                      <a:pPr algn="ctr">
                        <a:spcBef>
                          <a:spcPts val="240"/>
                        </a:spcBef>
                        <a:spcAft>
                          <a:spcPts val="0"/>
                        </a:spcAft>
                      </a:pP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醫務管理</a:t>
                      </a:r>
                      <a:r>
                        <a:rPr lang="zh-TW" altLang="en-US" sz="1800" b="1" kern="100" dirty="0">
                          <a:effectLst/>
                          <a:latin typeface="Times New Roman" panose="02020603050405020304" pitchFamily="18" charset="0"/>
                          <a:ea typeface="標楷體" panose="03000509000000000000" pitchFamily="65" charset="-120"/>
                          <a:cs typeface="Times New Roman" panose="02020603050405020304" pitchFamily="18" charset="0"/>
                        </a:rPr>
                        <a:t>概</a:t>
                      </a:r>
                      <a:r>
                        <a:rPr lang="zh-TW" sz="1800" b="1" kern="100" dirty="0">
                          <a:effectLst/>
                          <a:latin typeface="Times New Roman" panose="02020603050405020304" pitchFamily="18" charset="0"/>
                          <a:ea typeface="標楷體" panose="03000509000000000000" pitchFamily="65" charset="-120"/>
                          <a:cs typeface="Times New Roman" panose="02020603050405020304" pitchFamily="18" charset="0"/>
                        </a:rPr>
                        <a:t>論</a:t>
                      </a:r>
                    </a:p>
                  </a:txBody>
                  <a:tcPr marL="17779" marR="17779" marT="0" marB="0" anchor="ctr">
                    <a:solidFill>
                      <a:srgbClr val="E2F0D9"/>
                    </a:solidFill>
                  </a:tcPr>
                </a:tc>
                <a:tc>
                  <a:txBody>
                    <a:bodyPr/>
                    <a:lstStyle/>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醫院會計及財務管理</a:t>
                      </a:r>
                    </a:p>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醫療保險申報作業管理</a:t>
                      </a:r>
                    </a:p>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病歷與醫療資訊管理</a:t>
                      </a:r>
                    </a:p>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醫療品質管理</a:t>
                      </a:r>
                    </a:p>
                    <a:p>
                      <a:pPr indent="21590">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醫療人力資源管理</a:t>
                      </a:r>
                      <a:endParaRPr lang="en-US" altLang="zh-TW" sz="16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indent="21590">
                        <a:spcAft>
                          <a:spcPts val="0"/>
                        </a:spcAft>
                      </a:pPr>
                      <a:r>
                        <a:rPr lang="zh-TW" altLang="en-US" sz="1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管理學概論</a:t>
                      </a:r>
                    </a:p>
                    <a:p>
                      <a:pPr indent="21590">
                        <a:spcAft>
                          <a:spcPts val="0"/>
                        </a:spcAft>
                      </a:pPr>
                      <a:r>
                        <a:rPr lang="zh-TW" altLang="en-US" sz="1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策略管理</a:t>
                      </a:r>
                      <a:endParaRPr lang="zh-TW" sz="1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75" marR="68575" marT="0" marB="0" anchor="ctr">
                    <a:solidFill>
                      <a:srgbClr val="E2F0D9"/>
                    </a:solidFill>
                  </a:tcPr>
                </a:tc>
                <a:extLst>
                  <a:ext uri="{0D108BD9-81ED-4DB2-BD59-A6C34878D82A}">
                    <a16:rowId xmlns:a16="http://schemas.microsoft.com/office/drawing/2014/main" val="10003"/>
                  </a:ext>
                </a:extLst>
              </a:tr>
            </a:tbl>
          </a:graphicData>
        </a:graphic>
      </p:graphicFrame>
      <p:sp>
        <p:nvSpPr>
          <p:cNvPr id="13" name="矩形 3">
            <a:extLst>
              <a:ext uri="{FF2B5EF4-FFF2-40B4-BE49-F238E27FC236}">
                <a16:creationId xmlns:a16="http://schemas.microsoft.com/office/drawing/2014/main" id="{EDF462CC-CF0F-444D-815A-B90D25DD0C4E}"/>
              </a:ext>
            </a:extLst>
          </p:cNvPr>
          <p:cNvSpPr>
            <a:spLocks noChangeArrowheads="1"/>
          </p:cNvSpPr>
          <p:nvPr/>
        </p:nvSpPr>
        <p:spPr bwMode="auto">
          <a:xfrm>
            <a:off x="557727" y="750007"/>
            <a:ext cx="8208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91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r>
              <a:rPr lang="zh-TW" altLang="zh-TW" sz="2400" b="1" dirty="0">
                <a:latin typeface="Times New Roman" pitchFamily="18" charset="0"/>
                <a:ea typeface="標楷體" pitchFamily="65" charset="-120"/>
                <a:cs typeface="Times New Roman" pitchFamily="18" charset="0"/>
              </a:rPr>
              <a:t>筆試日期：</a:t>
            </a:r>
            <a:r>
              <a:rPr lang="en-US" altLang="zh-TW" sz="2400" b="1" dirty="0">
                <a:latin typeface="Times New Roman" pitchFamily="18" charset="0"/>
                <a:ea typeface="標楷體" pitchFamily="65" charset="-120"/>
                <a:cs typeface="Times New Roman" pitchFamily="18" charset="0"/>
              </a:rPr>
              <a:t>2022</a:t>
            </a:r>
            <a:r>
              <a:rPr lang="zh-TW" altLang="zh-TW" sz="2400" b="1" dirty="0">
                <a:latin typeface="Times New Roman" pitchFamily="18" charset="0"/>
                <a:ea typeface="標楷體" pitchFamily="65" charset="-120"/>
                <a:cs typeface="Times New Roman" pitchFamily="18" charset="0"/>
              </a:rPr>
              <a:t>年</a:t>
            </a:r>
            <a:r>
              <a:rPr lang="en-US" altLang="zh-TW" sz="2400" b="1" dirty="0">
                <a:latin typeface="Times New Roman" pitchFamily="18" charset="0"/>
                <a:ea typeface="標楷體" pitchFamily="65" charset="-120"/>
                <a:cs typeface="Times New Roman" pitchFamily="18" charset="0"/>
              </a:rPr>
              <a:t>5</a:t>
            </a:r>
            <a:r>
              <a:rPr lang="zh-TW" altLang="zh-TW" sz="2400" b="1" dirty="0">
                <a:latin typeface="Times New Roman" pitchFamily="18" charset="0"/>
                <a:ea typeface="標楷體" pitchFamily="65" charset="-120"/>
                <a:cs typeface="Times New Roman" pitchFamily="18" charset="0"/>
              </a:rPr>
              <a:t>月</a:t>
            </a:r>
            <a:r>
              <a:rPr lang="en-US" altLang="zh-TW" sz="2400" b="1" dirty="0">
                <a:latin typeface="Times New Roman" pitchFamily="18" charset="0"/>
                <a:ea typeface="標楷體" pitchFamily="65" charset="-120"/>
                <a:cs typeface="Times New Roman" pitchFamily="18" charset="0"/>
              </a:rPr>
              <a:t>22</a:t>
            </a:r>
            <a:r>
              <a:rPr lang="zh-TW" altLang="zh-TW" sz="2400" b="1" dirty="0">
                <a:latin typeface="Times New Roman" pitchFamily="18" charset="0"/>
                <a:ea typeface="標楷體" pitchFamily="65" charset="-120"/>
                <a:cs typeface="Times New Roman" pitchFamily="18" charset="0"/>
              </a:rPr>
              <a:t>日</a:t>
            </a:r>
            <a:r>
              <a:rPr lang="en-US" altLang="zh-TW" sz="2400" b="1" dirty="0">
                <a:latin typeface="Times New Roman" pitchFamily="18" charset="0"/>
                <a:ea typeface="標楷體" pitchFamily="65" charset="-120"/>
                <a:cs typeface="Times New Roman" pitchFamily="18" charset="0"/>
              </a:rPr>
              <a:t>(</a:t>
            </a:r>
            <a:r>
              <a:rPr lang="zh-TW" altLang="en-US" sz="2400" b="1" dirty="0">
                <a:latin typeface="Times New Roman" pitchFamily="18" charset="0"/>
                <a:ea typeface="標楷體" pitchFamily="65" charset="-120"/>
                <a:cs typeface="Times New Roman" pitchFamily="18" charset="0"/>
              </a:rPr>
              <a:t>日</a:t>
            </a:r>
            <a:r>
              <a:rPr lang="en-US" altLang="zh-TW" sz="2400" b="1" dirty="0">
                <a:latin typeface="Times New Roman" pitchFamily="18" charset="0"/>
                <a:ea typeface="標楷體" pitchFamily="65" charset="-120"/>
                <a:cs typeface="Times New Roman" pitchFamily="18" charset="0"/>
              </a:rPr>
              <a:t>)</a:t>
            </a:r>
            <a:endParaRPr lang="zh-TW" altLang="zh-TW" sz="2400" b="1" dirty="0">
              <a:latin typeface="Times New Roman" pitchFamily="18" charset="0"/>
              <a:ea typeface="標楷體" pitchFamily="65" charset="-120"/>
              <a:cs typeface="Times New Roman" pitchFamily="18" charset="0"/>
            </a:endParaRPr>
          </a:p>
        </p:txBody>
      </p:sp>
      <p:sp>
        <p:nvSpPr>
          <p:cNvPr id="14" name="Freeform 7">
            <a:extLst>
              <a:ext uri="{FF2B5EF4-FFF2-40B4-BE49-F238E27FC236}">
                <a16:creationId xmlns:a16="http://schemas.microsoft.com/office/drawing/2014/main" id="{46D857C1-1A3E-4D3A-BDB7-13ECD9B69B03}"/>
              </a:ext>
            </a:extLst>
          </p:cNvPr>
          <p:cNvSpPr/>
          <p:nvPr/>
        </p:nvSpPr>
        <p:spPr bwMode="auto">
          <a:xfrm rot="20676794">
            <a:off x="282085" y="830432"/>
            <a:ext cx="321987" cy="321987"/>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BA8D2D"/>
          </a:solidFill>
          <a:ln>
            <a:noFill/>
          </a:ln>
          <a:effectLst/>
        </p:spPr>
        <p:txBody>
          <a:bodyPr vert="horz" wrap="square" lIns="68580" tIns="34290" rIns="68580" bIns="34290" numCol="1" anchor="t" anchorCtr="0" compatLnSpc="1"/>
          <a:lstStyle/>
          <a:p>
            <a:endParaRPr lang="id-ID"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Tree>
    <p:extLst>
      <p:ext uri="{BB962C8B-B14F-4D97-AF65-F5344CB8AC3E}">
        <p14:creationId xmlns:p14="http://schemas.microsoft.com/office/powerpoint/2010/main" val="194592564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sp>
        <p:nvSpPr>
          <p:cNvPr id="23" name="Oval 6">
            <a:extLst>
              <a:ext uri="{FF2B5EF4-FFF2-40B4-BE49-F238E27FC236}">
                <a16:creationId xmlns:a16="http://schemas.microsoft.com/office/drawing/2014/main" id="{F8BF84A4-F2C3-4D62-A9D6-87CB329491AB}"/>
              </a:ext>
            </a:extLst>
          </p:cNvPr>
          <p:cNvSpPr>
            <a:spLocks noChangeArrowheads="1"/>
          </p:cNvSpPr>
          <p:nvPr/>
        </p:nvSpPr>
        <p:spPr bwMode="auto">
          <a:xfrm>
            <a:off x="4490485" y="1424285"/>
            <a:ext cx="1165465" cy="1158040"/>
          </a:xfrm>
          <a:prstGeom prst="ellipse">
            <a:avLst/>
          </a:prstGeom>
          <a:noFill/>
          <a:ln w="12700">
            <a:solidFill>
              <a:srgbClr val="293247"/>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20" tIns="34289" rIns="68520" bIns="34289" numCol="1" spcCol="0" rtlCol="0" fromWordArt="0" anchor="ctr" anchorCtr="0" forceAA="0" compatLnSpc="1">
            <a:noAutofit/>
          </a:bodyPr>
          <a:lstStyle/>
          <a:p>
            <a:pPr algn="ctr"/>
            <a:endParaRPr lang="zh-CN" altLang="en-US" sz="3300" dirty="0">
              <a:solidFill>
                <a:schemeClr val="accent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5" name="Oval 6"/>
          <p:cNvSpPr>
            <a:spLocks noChangeArrowheads="1"/>
          </p:cNvSpPr>
          <p:nvPr/>
        </p:nvSpPr>
        <p:spPr bwMode="auto">
          <a:xfrm>
            <a:off x="3358574" y="1560136"/>
            <a:ext cx="1028742" cy="1022189"/>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20" tIns="34289" rIns="68520" bIns="34289" numCol="1" spcCol="0" rtlCol="0" fromWordArt="0" anchor="ctr" anchorCtr="0" forceAA="0" compatLnSpc="1">
            <a:noAutofit/>
          </a:bodyPr>
          <a:lstStyle/>
          <a:p>
            <a:pPr algn="ctr"/>
            <a:endParaRPr lang="zh-CN" altLang="en-US" sz="3300" dirty="0">
              <a:solidFill>
                <a:schemeClr val="accent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6" name="Freeform 7"/>
          <p:cNvSpPr/>
          <p:nvPr/>
        </p:nvSpPr>
        <p:spPr bwMode="auto">
          <a:xfrm>
            <a:off x="3468746" y="1668202"/>
            <a:ext cx="934445" cy="934444"/>
          </a:xfrm>
          <a:custGeom>
            <a:avLst/>
            <a:gdLst>
              <a:gd name="T0" fmla="*/ 45 w 89"/>
              <a:gd name="T1" fmla="*/ 0 h 89"/>
              <a:gd name="T2" fmla="*/ 89 w 89"/>
              <a:gd name="T3" fmla="*/ 44 h 89"/>
              <a:gd name="T4" fmla="*/ 89 w 89"/>
              <a:gd name="T5" fmla="*/ 44 h 89"/>
              <a:gd name="T6" fmla="*/ 89 w 89"/>
              <a:gd name="T7" fmla="*/ 45 h 89"/>
              <a:gd name="T8" fmla="*/ 89 w 89"/>
              <a:gd name="T9" fmla="*/ 89 h 89"/>
              <a:gd name="T10" fmla="*/ 45 w 89"/>
              <a:gd name="T11" fmla="*/ 89 h 89"/>
              <a:gd name="T12" fmla="*/ 45 w 89"/>
              <a:gd name="T13" fmla="*/ 89 h 89"/>
              <a:gd name="T14" fmla="*/ 45 w 89"/>
              <a:gd name="T15" fmla="*/ 89 h 89"/>
              <a:gd name="T16" fmla="*/ 0 w 89"/>
              <a:gd name="T17" fmla="*/ 45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chemeClr val="accent1"/>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algn="ctr"/>
            <a:r>
              <a:rPr lang="en-US" altLang="zh-TW" sz="20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30</a:t>
            </a:r>
            <a:r>
              <a:rPr lang="en-US" altLang="zh-CN" sz="20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a:t>
            </a:r>
            <a:endParaRPr lang="zh-CN" altLang="en-US" sz="20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7" name="Freeform 8"/>
          <p:cNvSpPr/>
          <p:nvPr/>
        </p:nvSpPr>
        <p:spPr bwMode="auto">
          <a:xfrm>
            <a:off x="4480476" y="1572418"/>
            <a:ext cx="1006671" cy="1009907"/>
          </a:xfrm>
          <a:custGeom>
            <a:avLst/>
            <a:gdLst>
              <a:gd name="T0" fmla="*/ 66 w 132"/>
              <a:gd name="T1" fmla="*/ 0 h 132"/>
              <a:gd name="T2" fmla="*/ 0 w 132"/>
              <a:gd name="T3" fmla="*/ 66 h 132"/>
              <a:gd name="T4" fmla="*/ 0 w 132"/>
              <a:gd name="T5" fmla="*/ 66 h 132"/>
              <a:gd name="T6" fmla="*/ 0 w 132"/>
              <a:gd name="T7" fmla="*/ 66 h 132"/>
              <a:gd name="T8" fmla="*/ 0 w 132"/>
              <a:gd name="T9" fmla="*/ 132 h 132"/>
              <a:gd name="T10" fmla="*/ 65 w 132"/>
              <a:gd name="T11" fmla="*/ 132 h 132"/>
              <a:gd name="T12" fmla="*/ 65 w 132"/>
              <a:gd name="T13" fmla="*/ 132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algn="ctr"/>
            <a:r>
              <a:rPr lang="en-US" altLang="zh-TW" sz="20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45</a:t>
            </a:r>
            <a:r>
              <a:rPr lang="en-US" altLang="zh-CN" sz="20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a:t>
            </a:r>
            <a:endParaRPr lang="zh-CN" altLang="en-US" sz="20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8" name="Freeform 9"/>
          <p:cNvSpPr/>
          <p:nvPr/>
        </p:nvSpPr>
        <p:spPr bwMode="auto">
          <a:xfrm>
            <a:off x="4480479" y="2663585"/>
            <a:ext cx="1035492" cy="1035491"/>
          </a:xfrm>
          <a:custGeom>
            <a:avLst/>
            <a:gdLst>
              <a:gd name="T0" fmla="*/ 39 w 78"/>
              <a:gd name="T1" fmla="*/ 78 h 78"/>
              <a:gd name="T2" fmla="*/ 0 w 78"/>
              <a:gd name="T3" fmla="*/ 39 h 78"/>
              <a:gd name="T4" fmla="*/ 0 w 78"/>
              <a:gd name="T5" fmla="*/ 39 h 78"/>
              <a:gd name="T6" fmla="*/ 0 w 78"/>
              <a:gd name="T7" fmla="*/ 39 h 78"/>
              <a:gd name="T8" fmla="*/ 0 w 78"/>
              <a:gd name="T9" fmla="*/ 0 h 78"/>
              <a:gd name="T10" fmla="*/ 38 w 78"/>
              <a:gd name="T11" fmla="*/ 0 h 78"/>
              <a:gd name="T12" fmla="*/ 38 w 78"/>
              <a:gd name="T13" fmla="*/ 0 h 78"/>
              <a:gd name="T14" fmla="*/ 39 w 78"/>
              <a:gd name="T15" fmla="*/ 0 h 78"/>
              <a:gd name="T16" fmla="*/ 78 w 78"/>
              <a:gd name="T17" fmla="*/ 39 h 78"/>
              <a:gd name="T18" fmla="*/ 39 w 78"/>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chemeClr val="accent2"/>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algn="ctr"/>
            <a:r>
              <a:rPr lang="en-US" altLang="zh-CN" sz="20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55%</a:t>
            </a:r>
            <a:endParaRPr lang="zh-CN" altLang="en-US" sz="20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9" name="Freeform 10"/>
          <p:cNvSpPr/>
          <p:nvPr/>
        </p:nvSpPr>
        <p:spPr bwMode="auto">
          <a:xfrm>
            <a:off x="3280428" y="2660644"/>
            <a:ext cx="1122763" cy="1153245"/>
          </a:xfrm>
          <a:custGeom>
            <a:avLst/>
            <a:gdLst>
              <a:gd name="T0" fmla="*/ 66 w 133"/>
              <a:gd name="T1" fmla="*/ 132 h 132"/>
              <a:gd name="T2" fmla="*/ 132 w 133"/>
              <a:gd name="T3" fmla="*/ 66 h 132"/>
              <a:gd name="T4" fmla="*/ 133 w 133"/>
              <a:gd name="T5" fmla="*/ 66 h 132"/>
              <a:gd name="T6" fmla="*/ 133 w 133"/>
              <a:gd name="T7" fmla="*/ 66 h 132"/>
              <a:gd name="T8" fmla="*/ 133 w 133"/>
              <a:gd name="T9" fmla="*/ 0 h 132"/>
              <a:gd name="T10" fmla="*/ 68 w 133"/>
              <a:gd name="T11" fmla="*/ 0 h 132"/>
              <a:gd name="T12" fmla="*/ 68 w 133"/>
              <a:gd name="T13" fmla="*/ 0 h 132"/>
              <a:gd name="T14" fmla="*/ 66 w 133"/>
              <a:gd name="T15" fmla="*/ 0 h 132"/>
              <a:gd name="T16" fmla="*/ 0 w 133"/>
              <a:gd name="T17" fmla="*/ 66 h 132"/>
              <a:gd name="T18" fmla="*/ 66 w 133"/>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algn="ctr"/>
            <a:r>
              <a:rPr lang="en-US" altLang="zh-TW" sz="28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70</a:t>
            </a:r>
            <a:r>
              <a:rPr lang="en-US" altLang="zh-CN" sz="28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a:t>
            </a:r>
            <a:endParaRPr lang="zh-CN" altLang="en-US" sz="28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0" name="TextBox 7"/>
          <p:cNvSpPr txBox="1"/>
          <p:nvPr/>
        </p:nvSpPr>
        <p:spPr>
          <a:xfrm>
            <a:off x="5679158" y="2977428"/>
            <a:ext cx="1079915" cy="407804"/>
          </a:xfrm>
          <a:prstGeom prst="rect">
            <a:avLst/>
          </a:prstGeom>
          <a:noFill/>
        </p:spPr>
        <p:txBody>
          <a:bodyPr wrap="square" lIns="91360" tIns="0" rIns="91360" bIns="0" rtlCol="0" anchor="t">
            <a:spAutoFit/>
          </a:bodyPr>
          <a:lstStyle/>
          <a:p>
            <a:pPr>
              <a:lnSpc>
                <a:spcPct val="150000"/>
              </a:lnSpc>
            </a:pPr>
            <a:r>
              <a:rPr lang="zh-TW" altLang="en-US" sz="2000" b="1"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口試</a:t>
            </a:r>
            <a:r>
              <a:rPr lang="en-US" altLang="zh-TW" sz="2000" b="1"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55%</a:t>
            </a:r>
            <a:endParaRPr lang="zh-CN" altLang="en-US" sz="2000" b="1"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endParaRPr>
          </a:p>
        </p:txBody>
      </p:sp>
      <p:sp>
        <p:nvSpPr>
          <p:cNvPr id="12" name="TextBox 9"/>
          <p:cNvSpPr txBox="1"/>
          <p:nvPr/>
        </p:nvSpPr>
        <p:spPr>
          <a:xfrm>
            <a:off x="2081088" y="1794731"/>
            <a:ext cx="1110400" cy="407804"/>
          </a:xfrm>
          <a:prstGeom prst="rect">
            <a:avLst/>
          </a:prstGeom>
          <a:noFill/>
        </p:spPr>
        <p:txBody>
          <a:bodyPr wrap="square" lIns="91360" tIns="0" rIns="91360" bIns="0" rtlCol="0" anchor="t">
            <a:spAutoFit/>
          </a:bodyPr>
          <a:lstStyle/>
          <a:p>
            <a:pPr algn="r">
              <a:lnSpc>
                <a:spcPct val="150000"/>
              </a:lnSpc>
            </a:pPr>
            <a:r>
              <a:rPr lang="zh-TW" altLang="en-US" sz="2000" b="1" dirty="0">
                <a:solidFill>
                  <a:srgbClr val="BA8D2D"/>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筆試</a:t>
            </a:r>
            <a:r>
              <a:rPr lang="en-US" altLang="zh-TW" sz="2000" b="1" dirty="0">
                <a:solidFill>
                  <a:srgbClr val="BA8D2D"/>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30%</a:t>
            </a:r>
            <a:endParaRPr lang="zh-CN" altLang="en-US" sz="2000" b="1" dirty="0">
              <a:solidFill>
                <a:srgbClr val="BA8D2D"/>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endParaRPr>
          </a:p>
        </p:txBody>
      </p:sp>
      <p:sp>
        <p:nvSpPr>
          <p:cNvPr id="14" name="TextBox 11"/>
          <p:cNvSpPr txBox="1"/>
          <p:nvPr/>
        </p:nvSpPr>
        <p:spPr>
          <a:xfrm>
            <a:off x="5789051" y="1630756"/>
            <a:ext cx="1079915" cy="407804"/>
          </a:xfrm>
          <a:prstGeom prst="rect">
            <a:avLst/>
          </a:prstGeom>
          <a:noFill/>
        </p:spPr>
        <p:txBody>
          <a:bodyPr wrap="square" lIns="91360" tIns="0" rIns="91360" bIns="0" rtlCol="0" anchor="t">
            <a:spAutoFit/>
          </a:bodyPr>
          <a:lstStyle/>
          <a:p>
            <a:pPr>
              <a:lnSpc>
                <a:spcPct val="150000"/>
              </a:lnSpc>
            </a:pPr>
            <a:r>
              <a:rPr lang="zh-TW" altLang="en-US" sz="2000" b="1"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筆試</a:t>
            </a:r>
            <a:r>
              <a:rPr lang="en-US" altLang="zh-TW" sz="2000" b="1"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45%</a:t>
            </a:r>
            <a:endParaRPr lang="zh-CN" altLang="en-US" sz="2000" b="1"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endParaRPr>
          </a:p>
        </p:txBody>
      </p:sp>
      <p:sp>
        <p:nvSpPr>
          <p:cNvPr id="16" name="TextBox 13"/>
          <p:cNvSpPr txBox="1"/>
          <p:nvPr/>
        </p:nvSpPr>
        <p:spPr>
          <a:xfrm>
            <a:off x="2040295" y="3021466"/>
            <a:ext cx="1110400" cy="407804"/>
          </a:xfrm>
          <a:prstGeom prst="rect">
            <a:avLst/>
          </a:prstGeom>
          <a:noFill/>
        </p:spPr>
        <p:txBody>
          <a:bodyPr wrap="square" lIns="91360" tIns="0" rIns="91360" bIns="0" rtlCol="0" anchor="t">
            <a:spAutoFit/>
          </a:bodyPr>
          <a:lstStyle/>
          <a:p>
            <a:pPr algn="r">
              <a:lnSpc>
                <a:spcPct val="150000"/>
              </a:lnSpc>
            </a:pPr>
            <a:r>
              <a:rPr lang="zh-TW" altLang="en-US" sz="2000" b="1" dirty="0">
                <a:solidFill>
                  <a:srgbClr val="BA8D2D"/>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口試</a:t>
            </a:r>
            <a:r>
              <a:rPr lang="en-US" altLang="zh-TW" sz="2000" b="1" dirty="0">
                <a:solidFill>
                  <a:srgbClr val="BA8D2D"/>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70%</a:t>
            </a:r>
            <a:endParaRPr lang="zh-CN" altLang="en-US" sz="2000" b="1" dirty="0">
              <a:solidFill>
                <a:srgbClr val="BA8D2D"/>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endParaRPr>
          </a:p>
        </p:txBody>
      </p:sp>
      <p:sp>
        <p:nvSpPr>
          <p:cNvPr id="18" name="Freeform 16"/>
          <p:cNvSpPr/>
          <p:nvPr/>
        </p:nvSpPr>
        <p:spPr bwMode="auto">
          <a:xfrm rot="10800000" flipV="1">
            <a:off x="3192694" y="1293948"/>
            <a:ext cx="876374" cy="278336"/>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20" tIns="34289" rIns="68520" bIns="34289" numCol="1" anchor="t" anchorCtr="0" compatLnSpc="1"/>
          <a:lstStyle/>
          <a:p>
            <a:endParaRPr lang="zh-CN" altLang="en-US" sz="1100" dirty="0">
              <a:solidFill>
                <a:schemeClr val="accent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9" name="TextBox 16"/>
          <p:cNvSpPr txBox="1"/>
          <p:nvPr/>
        </p:nvSpPr>
        <p:spPr>
          <a:xfrm>
            <a:off x="321059" y="775398"/>
            <a:ext cx="3544327" cy="526217"/>
          </a:xfrm>
          <a:prstGeom prst="rect">
            <a:avLst/>
          </a:prstGeom>
          <a:noFill/>
        </p:spPr>
        <p:txBody>
          <a:bodyPr wrap="square" lIns="91360" tIns="45680" rIns="91360" bIns="45680" rtlCol="0">
            <a:spAutoFit/>
          </a:bodyPr>
          <a:lstStyle/>
          <a:p>
            <a:pPr>
              <a:lnSpc>
                <a:spcPct val="130000"/>
              </a:lnSpc>
            </a:pPr>
            <a:r>
              <a:rPr lang="zh-TW" altLang="en-US" sz="2400" b="1" dirty="0">
                <a:solidFill>
                  <a:srgbClr val="BA8D2D"/>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高階醫管師成績計算方式</a:t>
            </a:r>
            <a:endParaRPr lang="zh-CN" altLang="en-US" sz="2400" b="1" dirty="0">
              <a:solidFill>
                <a:srgbClr val="BA8D2D"/>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endParaRPr>
          </a:p>
        </p:txBody>
      </p:sp>
      <p:cxnSp>
        <p:nvCxnSpPr>
          <p:cNvPr id="26" name="直接连接符 25"/>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24" name="TextBox 16">
            <a:extLst>
              <a:ext uri="{FF2B5EF4-FFF2-40B4-BE49-F238E27FC236}">
                <a16:creationId xmlns:a16="http://schemas.microsoft.com/office/drawing/2014/main" id="{C1CC48F2-4D68-487B-8464-B1F22F74035F}"/>
              </a:ext>
            </a:extLst>
          </p:cNvPr>
          <p:cNvSpPr txBox="1"/>
          <p:nvPr/>
        </p:nvSpPr>
        <p:spPr>
          <a:xfrm>
            <a:off x="5278615" y="699542"/>
            <a:ext cx="3268396" cy="526217"/>
          </a:xfrm>
          <a:prstGeom prst="rect">
            <a:avLst/>
          </a:prstGeom>
          <a:noFill/>
        </p:spPr>
        <p:txBody>
          <a:bodyPr wrap="square" lIns="91360" tIns="45680" rIns="91360" bIns="45680" rtlCol="0">
            <a:spAutoFit/>
          </a:bodyPr>
          <a:lstStyle/>
          <a:p>
            <a:pPr>
              <a:lnSpc>
                <a:spcPct val="130000"/>
              </a:lnSpc>
            </a:pPr>
            <a:r>
              <a:rPr lang="zh-TW" altLang="en-US" sz="2400" b="1"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醫管師成績計算方式</a:t>
            </a:r>
            <a:endParaRPr lang="zh-CN" altLang="en-US" sz="2400" b="1"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endParaRPr>
          </a:p>
        </p:txBody>
      </p:sp>
      <p:sp>
        <p:nvSpPr>
          <p:cNvPr id="25" name="Freeform 16">
            <a:extLst>
              <a:ext uri="{FF2B5EF4-FFF2-40B4-BE49-F238E27FC236}">
                <a16:creationId xmlns:a16="http://schemas.microsoft.com/office/drawing/2014/main" id="{50C13D7B-7541-496C-AEF2-F0F07A617583}"/>
              </a:ext>
            </a:extLst>
          </p:cNvPr>
          <p:cNvSpPr/>
          <p:nvPr/>
        </p:nvSpPr>
        <p:spPr bwMode="auto">
          <a:xfrm rot="10800000" flipH="1" flipV="1">
            <a:off x="4890860" y="1187795"/>
            <a:ext cx="876374" cy="278336"/>
          </a:xfrm>
          <a:custGeom>
            <a:avLst/>
            <a:gdLst>
              <a:gd name="T0" fmla="*/ 0 w 1942"/>
              <a:gd name="T1" fmla="*/ 326 h 326"/>
              <a:gd name="T2" fmla="*/ 322 w 1942"/>
              <a:gd name="T3" fmla="*/ 0 h 326"/>
              <a:gd name="T4" fmla="*/ 1942 w 1942"/>
              <a:gd name="T5" fmla="*/ 0 h 326"/>
            </a:gdLst>
            <a:ahLst/>
            <a:cxnLst>
              <a:cxn ang="0">
                <a:pos x="T0" y="T1"/>
              </a:cxn>
              <a:cxn ang="0">
                <a:pos x="T2" y="T3"/>
              </a:cxn>
              <a:cxn ang="0">
                <a:pos x="T4" y="T5"/>
              </a:cxn>
            </a:cxnLst>
            <a:rect l="0" t="0" r="r" b="b"/>
            <a:pathLst>
              <a:path w="1942" h="326">
                <a:moveTo>
                  <a:pt x="0" y="326"/>
                </a:moveTo>
                <a:lnTo>
                  <a:pt x="322" y="0"/>
                </a:lnTo>
                <a:lnTo>
                  <a:pt x="1942" y="0"/>
                </a:lnTo>
              </a:path>
            </a:pathLst>
          </a:custGeom>
          <a:noFill/>
          <a:ln w="12700" cap="flat">
            <a:solidFill>
              <a:schemeClr val="bg1">
                <a:lumMod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20" tIns="34289" rIns="68520" bIns="34289" numCol="1" anchor="t" anchorCtr="0" compatLnSpc="1"/>
          <a:lstStyle/>
          <a:p>
            <a:endParaRPr lang="zh-CN" altLang="en-US" sz="1100" dirty="0">
              <a:solidFill>
                <a:schemeClr val="accent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9" name="圓角矩形 1">
            <a:extLst>
              <a:ext uri="{FF2B5EF4-FFF2-40B4-BE49-F238E27FC236}">
                <a16:creationId xmlns:a16="http://schemas.microsoft.com/office/drawing/2014/main" id="{FAEB3A6C-5894-4397-AA88-072B53762AC2}"/>
              </a:ext>
            </a:extLst>
          </p:cNvPr>
          <p:cNvSpPr/>
          <p:nvPr/>
        </p:nvSpPr>
        <p:spPr>
          <a:xfrm>
            <a:off x="1791248" y="3939902"/>
            <a:ext cx="5780809" cy="966788"/>
          </a:xfrm>
          <a:prstGeom prst="roundRect">
            <a:avLst>
              <a:gd name="adj" fmla="val 50000"/>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0" fontAlgn="base" hangingPunct="0">
              <a:spcBef>
                <a:spcPct val="0"/>
              </a:spcBef>
              <a:defRPr/>
            </a:pPr>
            <a:r>
              <a:rPr kumimoji="1" lang="zh-TW" altLang="en-US" b="1"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筆試成績任何一科</a:t>
            </a:r>
            <a:r>
              <a:rPr kumimoji="1" lang="zh-TW" altLang="en-US" b="1"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成績不得低於</a:t>
            </a:r>
            <a:r>
              <a:rPr kumimoji="1" lang="en-US" altLang="zh-TW" b="1"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60</a:t>
            </a:r>
            <a:r>
              <a:rPr kumimoji="1" lang="zh-TW" altLang="en-US" b="1"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分</a:t>
            </a:r>
            <a:r>
              <a:rPr kumimoji="1" lang="en-US" altLang="zh-TW" b="1"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b="1"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含</a:t>
            </a:r>
            <a:r>
              <a:rPr kumimoji="1" lang="en-US" altLang="zh-TW" b="1"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p>
          <a:p>
            <a:pPr defTabSz="685800" eaLnBrk="0" fontAlgn="base" hangingPunct="0">
              <a:spcBef>
                <a:spcPct val="0"/>
              </a:spcBef>
              <a:defRPr/>
            </a:pPr>
            <a:r>
              <a:rPr kumimoji="1" lang="zh-TW" altLang="en-US" b="1"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加權計算之後總成績需</a:t>
            </a:r>
            <a:r>
              <a:rPr kumimoji="1" lang="zh-TW" altLang="en-US" b="1" u="sng"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達</a:t>
            </a:r>
            <a:r>
              <a:rPr kumimoji="1" lang="en-US" altLang="zh-TW" b="1" u="sng"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75</a:t>
            </a:r>
            <a:r>
              <a:rPr kumimoji="1" lang="zh-TW" altLang="en-US" b="1" u="sng"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a:t>
            </a:r>
            <a:r>
              <a:rPr kumimoji="1" lang="en-US" altLang="zh-TW" b="1" u="sng"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b="1" u="sng"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kumimoji="1" lang="en-US" altLang="zh-TW" b="1" u="sng"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b="1"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為錄取。</a:t>
            </a:r>
            <a:endParaRPr kumimoji="1"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defTabSz="685800" eaLnBrk="0" fontAlgn="base" hangingPunct="0">
              <a:spcBef>
                <a:spcPct val="0"/>
              </a:spcBef>
              <a:defRPr/>
            </a:pPr>
            <a:r>
              <a:rPr kumimoji="1"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放榜由本學會</a:t>
            </a:r>
            <a:r>
              <a:rPr kumimoji="1" lang="zh-TW" altLang="en-US"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專函通知</a:t>
            </a:r>
            <a:r>
              <a:rPr kumimoji="1"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，並於本學會首頁網站公告。       </a:t>
            </a:r>
          </a:p>
        </p:txBody>
      </p:sp>
      <p:grpSp>
        <p:nvGrpSpPr>
          <p:cNvPr id="30" name="群組 29">
            <a:extLst>
              <a:ext uri="{FF2B5EF4-FFF2-40B4-BE49-F238E27FC236}">
                <a16:creationId xmlns:a16="http://schemas.microsoft.com/office/drawing/2014/main" id="{BB66A38C-CB73-4E13-AE6B-16ED4F7A42B4}"/>
              </a:ext>
            </a:extLst>
          </p:cNvPr>
          <p:cNvGrpSpPr/>
          <p:nvPr/>
        </p:nvGrpSpPr>
        <p:grpSpPr>
          <a:xfrm>
            <a:off x="151033" y="191135"/>
            <a:ext cx="898166" cy="449644"/>
            <a:chOff x="235597" y="321906"/>
            <a:chExt cx="674138" cy="312553"/>
          </a:xfrm>
        </p:grpSpPr>
        <p:sp>
          <p:nvSpPr>
            <p:cNvPr id="31" name="箭头: V 形 3">
              <a:extLst>
                <a:ext uri="{FF2B5EF4-FFF2-40B4-BE49-F238E27FC236}">
                  <a16:creationId xmlns:a16="http://schemas.microsoft.com/office/drawing/2014/main" id="{7F8E1686-9B32-4976-BDC4-55370B0FAEDA}"/>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2" name="箭头: V 形 4">
              <a:extLst>
                <a:ext uri="{FF2B5EF4-FFF2-40B4-BE49-F238E27FC236}">
                  <a16:creationId xmlns:a16="http://schemas.microsoft.com/office/drawing/2014/main" id="{9F9CB05E-6730-450B-B159-E2CB3019B4AE}"/>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3" name="箭头: V 形 8">
              <a:extLst>
                <a:ext uri="{FF2B5EF4-FFF2-40B4-BE49-F238E27FC236}">
                  <a16:creationId xmlns:a16="http://schemas.microsoft.com/office/drawing/2014/main" id="{24A845C2-20DA-4A48-B2F5-A5D3AAF733CC}"/>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5" name="文字方塊 34">
            <a:extLst>
              <a:ext uri="{FF2B5EF4-FFF2-40B4-BE49-F238E27FC236}">
                <a16:creationId xmlns:a16="http://schemas.microsoft.com/office/drawing/2014/main" id="{9EE3BCE8-2DB1-4799-B2FE-3A7B858A4AD5}"/>
              </a:ext>
            </a:extLst>
          </p:cNvPr>
          <p:cNvSpPr txBox="1"/>
          <p:nvPr/>
        </p:nvSpPr>
        <p:spPr>
          <a:xfrm>
            <a:off x="2901198" y="39221"/>
            <a:ext cx="3560910"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醫管師錄取標準</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500"/>
                                        <p:tgtEl>
                                          <p:spTgt spid="5"/>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4000"/>
                            </p:stCondLst>
                            <p:childTnLst>
                              <p:par>
                                <p:cTn id="50" presetID="22" presetClass="entr" presetSubtype="2"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right)">
                                      <p:cBhvr>
                                        <p:cTn id="52" dur="500"/>
                                        <p:tgtEl>
                                          <p:spTgt spid="23"/>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5" grpId="0" bldLvl="0" animBg="1"/>
      <p:bldP spid="6" grpId="0" bldLvl="0" animBg="1"/>
      <p:bldP spid="7" grpId="0" bldLvl="0" animBg="1"/>
      <p:bldP spid="8" grpId="0" bldLvl="0" animBg="1"/>
      <p:bldP spid="9" grpId="0" bldLvl="0" animBg="1"/>
      <p:bldP spid="10" grpId="0"/>
      <p:bldP spid="12" grpId="0"/>
      <p:bldP spid="14" grpId="0"/>
      <p:bldP spid="16" grpId="0"/>
      <p:bldP spid="18" grpId="0" animBg="1"/>
      <p:bldP spid="19" grpId="0"/>
      <p:bldP spid="24"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21702" y="629816"/>
            <a:ext cx="7781731"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10" name="环形箭头 33"/>
          <p:cNvSpPr/>
          <p:nvPr/>
        </p:nvSpPr>
        <p:spPr>
          <a:xfrm>
            <a:off x="3791411" y="1249110"/>
            <a:ext cx="1638244" cy="1638493"/>
          </a:xfrm>
          <a:prstGeom prst="circularArrow">
            <a:avLst>
              <a:gd name="adj1" fmla="val 10980"/>
              <a:gd name="adj2" fmla="val 1142322"/>
              <a:gd name="adj3" fmla="val 4500000"/>
              <a:gd name="adj4" fmla="val 10800000"/>
              <a:gd name="adj5" fmla="val 125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1" name="形状 10"/>
          <p:cNvSpPr/>
          <p:nvPr/>
        </p:nvSpPr>
        <p:spPr>
          <a:xfrm>
            <a:off x="3336395" y="2190545"/>
            <a:ext cx="1638244" cy="1638493"/>
          </a:xfrm>
          <a:prstGeom prst="leftCircularArrow">
            <a:avLst>
              <a:gd name="adj1" fmla="val 10980"/>
              <a:gd name="adj2" fmla="val 1142322"/>
              <a:gd name="adj3" fmla="val 6300000"/>
              <a:gd name="adj4" fmla="val 18900000"/>
              <a:gd name="adj5" fmla="val 125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2" name="空心弧 11"/>
          <p:cNvSpPr/>
          <p:nvPr/>
        </p:nvSpPr>
        <p:spPr>
          <a:xfrm>
            <a:off x="3908011" y="3244640"/>
            <a:ext cx="1407505" cy="1408070"/>
          </a:xfrm>
          <a:prstGeom prst="blockArc">
            <a:avLst>
              <a:gd name="adj1" fmla="val 13500000"/>
              <a:gd name="adj2" fmla="val 10800000"/>
              <a:gd name="adj3" fmla="val 1274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13" name="组合 12"/>
          <p:cNvGrpSpPr/>
          <p:nvPr/>
        </p:nvGrpSpPr>
        <p:grpSpPr>
          <a:xfrm>
            <a:off x="4425729" y="1862086"/>
            <a:ext cx="452596" cy="357686"/>
            <a:chOff x="5340139" y="2292617"/>
            <a:chExt cx="652175" cy="515413"/>
          </a:xfrm>
          <a:solidFill>
            <a:srgbClr val="293247"/>
          </a:solidFill>
        </p:grpSpPr>
        <p:sp>
          <p:nvSpPr>
            <p:cNvPr id="14" name="Freeform 9"/>
            <p:cNvSpPr/>
            <p:nvPr/>
          </p:nvSpPr>
          <p:spPr bwMode="auto">
            <a:xfrm>
              <a:off x="5549366" y="2428359"/>
              <a:ext cx="442948" cy="338845"/>
            </a:xfrm>
            <a:custGeom>
              <a:avLst/>
              <a:gdLst>
                <a:gd name="T0" fmla="*/ 1511 w 1915"/>
                <a:gd name="T1" fmla="*/ 0 h 1465"/>
                <a:gd name="T2" fmla="*/ 1550 w 1915"/>
                <a:gd name="T3" fmla="*/ 238 h 1465"/>
                <a:gd name="T4" fmla="*/ 207 w 1915"/>
                <a:gd name="T5" fmla="*/ 1231 h 1465"/>
                <a:gd name="T6" fmla="*/ 0 w 1915"/>
                <a:gd name="T7" fmla="*/ 1219 h 1465"/>
                <a:gd name="T8" fmla="*/ 796 w 1915"/>
                <a:gd name="T9" fmla="*/ 1465 h 1465"/>
                <a:gd name="T10" fmla="*/ 1915 w 1915"/>
                <a:gd name="T11" fmla="*/ 637 h 1465"/>
                <a:gd name="T12" fmla="*/ 1511 w 1915"/>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1915" h="1465">
                  <a:moveTo>
                    <a:pt x="1511" y="0"/>
                  </a:moveTo>
                  <a:cubicBezTo>
                    <a:pt x="1536" y="76"/>
                    <a:pt x="1550" y="156"/>
                    <a:pt x="1550" y="238"/>
                  </a:cubicBezTo>
                  <a:cubicBezTo>
                    <a:pt x="1550" y="787"/>
                    <a:pt x="949" y="1231"/>
                    <a:pt x="207" y="1231"/>
                  </a:cubicBezTo>
                  <a:cubicBezTo>
                    <a:pt x="137" y="1231"/>
                    <a:pt x="67" y="1227"/>
                    <a:pt x="0" y="1219"/>
                  </a:cubicBezTo>
                  <a:cubicBezTo>
                    <a:pt x="203" y="1371"/>
                    <a:pt x="484" y="1465"/>
                    <a:pt x="796" y="1465"/>
                  </a:cubicBezTo>
                  <a:cubicBezTo>
                    <a:pt x="1414" y="1465"/>
                    <a:pt x="1915" y="1094"/>
                    <a:pt x="1915" y="637"/>
                  </a:cubicBezTo>
                  <a:cubicBezTo>
                    <a:pt x="1915" y="381"/>
                    <a:pt x="1758" y="152"/>
                    <a:pt x="1511" y="0"/>
                  </a:cubicBezTo>
                  <a:close/>
                </a:path>
              </a:pathLst>
            </a:custGeom>
            <a:grpFill/>
            <a:ln w="0">
              <a:noFill/>
              <a:prstDash val="solid"/>
              <a:round/>
            </a:ln>
          </p:spPr>
          <p:txBody>
            <a:bodyPr vert="horz" wrap="square" lIns="68580" tIns="34290" rIns="68580" bIns="34290" numCol="1" anchor="t" anchorCtr="0" compatLnSpc="1"/>
            <a:lstStyle/>
            <a:p>
              <a:endParaRPr lang="th-TH"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5" name="Oval 10"/>
            <p:cNvSpPr>
              <a:spLocks noChangeArrowheads="1"/>
            </p:cNvSpPr>
            <p:nvPr/>
          </p:nvSpPr>
          <p:spPr bwMode="auto">
            <a:xfrm>
              <a:off x="5340139" y="2292617"/>
              <a:ext cx="517453" cy="383753"/>
            </a:xfrm>
            <a:prstGeom prst="ellipse">
              <a:avLst/>
            </a:prstGeom>
            <a:grpFill/>
            <a:ln w="0">
              <a:noFill/>
              <a:prstDash val="solid"/>
              <a:round/>
            </a:ln>
          </p:spPr>
          <p:txBody>
            <a:bodyPr vert="horz" wrap="square" lIns="68580" tIns="34290" rIns="68580" bIns="34290" numCol="1" anchor="t" anchorCtr="0" compatLnSpc="1"/>
            <a:lstStyle/>
            <a:p>
              <a:endParaRPr lang="th-TH"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6" name="Freeform 11"/>
            <p:cNvSpPr/>
            <p:nvPr/>
          </p:nvSpPr>
          <p:spPr bwMode="auto">
            <a:xfrm>
              <a:off x="5358510" y="2550834"/>
              <a:ext cx="227597" cy="162279"/>
            </a:xfrm>
            <a:custGeom>
              <a:avLst/>
              <a:gdLst>
                <a:gd name="T0" fmla="*/ 407 w 981"/>
                <a:gd name="T1" fmla="*/ 157 h 703"/>
                <a:gd name="T2" fmla="*/ 69 w 981"/>
                <a:gd name="T3" fmla="*/ 611 h 703"/>
                <a:gd name="T4" fmla="*/ 107 w 981"/>
                <a:gd name="T5" fmla="*/ 699 h 703"/>
                <a:gd name="T6" fmla="*/ 764 w 981"/>
                <a:gd name="T7" fmla="*/ 330 h 703"/>
                <a:gd name="T8" fmla="*/ 407 w 981"/>
                <a:gd name="T9" fmla="*/ 157 h 703"/>
              </a:gdLst>
              <a:ahLst/>
              <a:cxnLst>
                <a:cxn ang="0">
                  <a:pos x="T0" y="T1"/>
                </a:cxn>
                <a:cxn ang="0">
                  <a:pos x="T2" y="T3"/>
                </a:cxn>
                <a:cxn ang="0">
                  <a:pos x="T4" y="T5"/>
                </a:cxn>
                <a:cxn ang="0">
                  <a:pos x="T6" y="T7"/>
                </a:cxn>
                <a:cxn ang="0">
                  <a:pos x="T8" y="T9"/>
                </a:cxn>
              </a:cxnLst>
              <a:rect l="0" t="0" r="r" b="b"/>
              <a:pathLst>
                <a:path w="981" h="703">
                  <a:moveTo>
                    <a:pt x="407" y="157"/>
                  </a:moveTo>
                  <a:cubicBezTo>
                    <a:pt x="332" y="348"/>
                    <a:pt x="138" y="567"/>
                    <a:pt x="69" y="611"/>
                  </a:cubicBezTo>
                  <a:cubicBezTo>
                    <a:pt x="0" y="655"/>
                    <a:pt x="31" y="694"/>
                    <a:pt x="107" y="699"/>
                  </a:cubicBezTo>
                  <a:cubicBezTo>
                    <a:pt x="183" y="703"/>
                    <a:pt x="546" y="660"/>
                    <a:pt x="764" y="330"/>
                  </a:cubicBezTo>
                  <a:cubicBezTo>
                    <a:pt x="981" y="0"/>
                    <a:pt x="407" y="157"/>
                    <a:pt x="407" y="157"/>
                  </a:cubicBezTo>
                  <a:close/>
                </a:path>
              </a:pathLst>
            </a:custGeom>
            <a:grpFill/>
            <a:ln w="0">
              <a:noFill/>
              <a:prstDash val="solid"/>
              <a:round/>
            </a:ln>
          </p:spPr>
          <p:txBody>
            <a:bodyPr vert="horz" wrap="square" lIns="68580" tIns="34290" rIns="68580" bIns="34290" numCol="1" anchor="t" anchorCtr="0" compatLnSpc="1"/>
            <a:lstStyle/>
            <a:p>
              <a:endParaRPr lang="th-TH"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7" name="Freeform 12"/>
            <p:cNvSpPr/>
            <p:nvPr/>
          </p:nvSpPr>
          <p:spPr bwMode="auto">
            <a:xfrm>
              <a:off x="5744304" y="2650855"/>
              <a:ext cx="230660" cy="157175"/>
            </a:xfrm>
            <a:custGeom>
              <a:avLst/>
              <a:gdLst>
                <a:gd name="T0" fmla="*/ 578 w 999"/>
                <a:gd name="T1" fmla="*/ 142 h 680"/>
                <a:gd name="T2" fmla="*/ 929 w 999"/>
                <a:gd name="T3" fmla="*/ 585 h 680"/>
                <a:gd name="T4" fmla="*/ 893 w 999"/>
                <a:gd name="T5" fmla="*/ 674 h 680"/>
                <a:gd name="T6" fmla="*/ 226 w 999"/>
                <a:gd name="T7" fmla="*/ 324 h 680"/>
                <a:gd name="T8" fmla="*/ 578 w 999"/>
                <a:gd name="T9" fmla="*/ 142 h 680"/>
              </a:gdLst>
              <a:ahLst/>
              <a:cxnLst>
                <a:cxn ang="0">
                  <a:pos x="T0" y="T1"/>
                </a:cxn>
                <a:cxn ang="0">
                  <a:pos x="T2" y="T3"/>
                </a:cxn>
                <a:cxn ang="0">
                  <a:pos x="T4" y="T5"/>
                </a:cxn>
                <a:cxn ang="0">
                  <a:pos x="T6" y="T7"/>
                </a:cxn>
                <a:cxn ang="0">
                  <a:pos x="T8" y="T9"/>
                </a:cxn>
              </a:cxnLst>
              <a:rect l="0" t="0" r="r" b="b"/>
              <a:pathLst>
                <a:path w="999" h="680">
                  <a:moveTo>
                    <a:pt x="578" y="142"/>
                  </a:moveTo>
                  <a:cubicBezTo>
                    <a:pt x="659" y="330"/>
                    <a:pt x="859" y="544"/>
                    <a:pt x="929" y="585"/>
                  </a:cubicBezTo>
                  <a:cubicBezTo>
                    <a:pt x="999" y="627"/>
                    <a:pt x="969" y="668"/>
                    <a:pt x="893" y="674"/>
                  </a:cubicBezTo>
                  <a:cubicBezTo>
                    <a:pt x="817" y="680"/>
                    <a:pt x="453" y="648"/>
                    <a:pt x="226" y="324"/>
                  </a:cubicBezTo>
                  <a:cubicBezTo>
                    <a:pt x="0" y="0"/>
                    <a:pt x="578" y="142"/>
                    <a:pt x="578" y="142"/>
                  </a:cubicBezTo>
                  <a:close/>
                </a:path>
              </a:pathLst>
            </a:custGeom>
            <a:grpFill/>
            <a:ln w="0">
              <a:noFill/>
              <a:prstDash val="solid"/>
              <a:round/>
            </a:ln>
          </p:spPr>
          <p:txBody>
            <a:bodyPr vert="horz" wrap="square" lIns="68580" tIns="34290" rIns="68580" bIns="34290" numCol="1" anchor="t" anchorCtr="0" compatLnSpc="1"/>
            <a:lstStyle/>
            <a:p>
              <a:endParaRPr lang="th-TH"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grpSp>
        <p:nvGrpSpPr>
          <p:cNvPr id="18" name="组合 17"/>
          <p:cNvGrpSpPr/>
          <p:nvPr/>
        </p:nvGrpSpPr>
        <p:grpSpPr>
          <a:xfrm>
            <a:off x="4474755" y="3749594"/>
            <a:ext cx="264554" cy="498303"/>
            <a:chOff x="8453506" y="4288596"/>
            <a:chExt cx="373519" cy="703546"/>
          </a:xfrm>
          <a:solidFill>
            <a:srgbClr val="293247"/>
          </a:solidFill>
        </p:grpSpPr>
        <p:sp>
          <p:nvSpPr>
            <p:cNvPr id="19" name="Freeform 13"/>
            <p:cNvSpPr>
              <a:spLocks noEditPoints="1"/>
            </p:cNvSpPr>
            <p:nvPr/>
          </p:nvSpPr>
          <p:spPr bwMode="auto">
            <a:xfrm>
              <a:off x="8453506" y="4504776"/>
              <a:ext cx="373519" cy="487366"/>
            </a:xfrm>
            <a:custGeom>
              <a:avLst/>
              <a:gdLst/>
              <a:ahLst/>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l="0" t="0" r="r" b="b"/>
              <a:pathLst>
                <a:path w="254" h="330">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ln>
          </p:spPr>
          <p:txBody>
            <a:bodyPr vert="horz" wrap="square" lIns="68580" tIns="34290" rIns="68580" bIns="34290" numCol="1" anchor="t" anchorCtr="0" compatLnSpc="1"/>
            <a:lstStyle/>
            <a:p>
              <a:endParaRPr lang="en-US"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0" name="Freeform 14"/>
            <p:cNvSpPr>
              <a:spLocks noEditPoints="1"/>
            </p:cNvSpPr>
            <p:nvPr/>
          </p:nvSpPr>
          <p:spPr bwMode="auto">
            <a:xfrm>
              <a:off x="8453506" y="4419072"/>
              <a:ext cx="373519" cy="143268"/>
            </a:xfrm>
            <a:custGeom>
              <a:avLst/>
              <a:gdLst/>
              <a:ahLst/>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l="0" t="0" r="r" b="b"/>
              <a:pathLst>
                <a:path w="254" h="97">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ln>
          </p:spPr>
          <p:txBody>
            <a:bodyPr vert="horz" wrap="square" lIns="68580" tIns="34290" rIns="68580" bIns="34290" numCol="1" anchor="t" anchorCtr="0" compatLnSpc="1"/>
            <a:lstStyle/>
            <a:p>
              <a:endParaRPr lang="en-US"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1" name="Freeform 15"/>
            <p:cNvSpPr>
              <a:spLocks noEditPoints="1"/>
            </p:cNvSpPr>
            <p:nvPr/>
          </p:nvSpPr>
          <p:spPr bwMode="auto">
            <a:xfrm>
              <a:off x="8453506" y="4332088"/>
              <a:ext cx="373519" cy="143268"/>
            </a:xfrm>
            <a:custGeom>
              <a:avLst/>
              <a:gdLst/>
              <a:ahLst/>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l="0" t="0" r="r" b="b"/>
              <a:pathLst>
                <a:path w="254" h="97">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ln>
          </p:spPr>
          <p:txBody>
            <a:bodyPr vert="horz" wrap="square" lIns="68580" tIns="34290" rIns="68580" bIns="34290" numCol="1" anchor="t" anchorCtr="0" compatLnSpc="1"/>
            <a:lstStyle/>
            <a:p>
              <a:endParaRPr lang="en-US"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2" name="Freeform 16"/>
            <p:cNvSpPr>
              <a:spLocks noEditPoints="1"/>
            </p:cNvSpPr>
            <p:nvPr/>
          </p:nvSpPr>
          <p:spPr bwMode="auto">
            <a:xfrm>
              <a:off x="8453506" y="4288596"/>
              <a:ext cx="220018" cy="101055"/>
            </a:xfrm>
            <a:custGeom>
              <a:avLst/>
              <a:gdLst/>
              <a:ahLst/>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l="0" t="0" r="r" b="b"/>
              <a:pathLst>
                <a:path w="150" h="69">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ln>
          </p:spPr>
          <p:txBody>
            <a:bodyPr vert="horz" wrap="square" lIns="68580" tIns="34290" rIns="68580" bIns="34290" numCol="1" anchor="t" anchorCtr="0" compatLnSpc="1"/>
            <a:lstStyle/>
            <a:p>
              <a:endParaRPr lang="en-US"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23" name="Freeform 110"/>
          <p:cNvSpPr>
            <a:spLocks noEditPoints="1"/>
          </p:cNvSpPr>
          <p:nvPr/>
        </p:nvSpPr>
        <p:spPr bwMode="auto">
          <a:xfrm>
            <a:off x="3931385" y="2806382"/>
            <a:ext cx="342204" cy="317565"/>
          </a:xfrm>
          <a:custGeom>
            <a:avLst/>
            <a:gdLst/>
            <a:ahLst/>
            <a:cxnLst>
              <a:cxn ang="0">
                <a:pos x="8" y="10"/>
              </a:cxn>
              <a:cxn ang="0">
                <a:pos x="0" y="10"/>
              </a:cxn>
              <a:cxn ang="0">
                <a:pos x="0" y="5"/>
              </a:cxn>
              <a:cxn ang="0">
                <a:pos x="8" y="5"/>
              </a:cxn>
              <a:cxn ang="0">
                <a:pos x="8" y="10"/>
              </a:cxn>
              <a:cxn ang="0">
                <a:pos x="33" y="30"/>
              </a:cxn>
              <a:cxn ang="0">
                <a:pos x="0" y="30"/>
              </a:cxn>
              <a:cxn ang="0">
                <a:pos x="0" y="25"/>
              </a:cxn>
              <a:cxn ang="0">
                <a:pos x="33" y="25"/>
              </a:cxn>
              <a:cxn ang="0">
                <a:pos x="33" y="30"/>
              </a:cxn>
              <a:cxn ang="0">
                <a:pos x="13" y="49"/>
              </a:cxn>
              <a:cxn ang="0">
                <a:pos x="0" y="49"/>
              </a:cxn>
              <a:cxn ang="0">
                <a:pos x="0" y="44"/>
              </a:cxn>
              <a:cxn ang="0">
                <a:pos x="13" y="44"/>
              </a:cxn>
              <a:cxn ang="0">
                <a:pos x="13" y="49"/>
              </a:cxn>
              <a:cxn ang="0">
                <a:pos x="24" y="3"/>
              </a:cxn>
              <a:cxn ang="0">
                <a:pos x="24" y="13"/>
              </a:cxn>
              <a:cxn ang="0">
                <a:pos x="22" y="15"/>
              </a:cxn>
              <a:cxn ang="0">
                <a:pos x="12" y="15"/>
              </a:cxn>
              <a:cxn ang="0">
                <a:pos x="9" y="13"/>
              </a:cxn>
              <a:cxn ang="0">
                <a:pos x="9" y="3"/>
              </a:cxn>
              <a:cxn ang="0">
                <a:pos x="12" y="0"/>
              </a:cxn>
              <a:cxn ang="0">
                <a:pos x="22" y="0"/>
              </a:cxn>
              <a:cxn ang="0">
                <a:pos x="24" y="3"/>
              </a:cxn>
              <a:cxn ang="0">
                <a:pos x="29" y="42"/>
              </a:cxn>
              <a:cxn ang="0">
                <a:pos x="29" y="51"/>
              </a:cxn>
              <a:cxn ang="0">
                <a:pos x="26" y="54"/>
              </a:cxn>
              <a:cxn ang="0">
                <a:pos x="17" y="54"/>
              </a:cxn>
              <a:cxn ang="0">
                <a:pos x="14" y="51"/>
              </a:cxn>
              <a:cxn ang="0">
                <a:pos x="14" y="42"/>
              </a:cxn>
              <a:cxn ang="0">
                <a:pos x="17" y="39"/>
              </a:cxn>
              <a:cxn ang="0">
                <a:pos x="26" y="39"/>
              </a:cxn>
              <a:cxn ang="0">
                <a:pos x="29" y="42"/>
              </a:cxn>
              <a:cxn ang="0">
                <a:pos x="58" y="10"/>
              </a:cxn>
              <a:cxn ang="0">
                <a:pos x="25" y="10"/>
              </a:cxn>
              <a:cxn ang="0">
                <a:pos x="25" y="5"/>
              </a:cxn>
              <a:cxn ang="0">
                <a:pos x="58" y="5"/>
              </a:cxn>
              <a:cxn ang="0">
                <a:pos x="58" y="10"/>
              </a:cxn>
              <a:cxn ang="0">
                <a:pos x="58" y="49"/>
              </a:cxn>
              <a:cxn ang="0">
                <a:pos x="30" y="49"/>
              </a:cxn>
              <a:cxn ang="0">
                <a:pos x="30" y="44"/>
              </a:cxn>
              <a:cxn ang="0">
                <a:pos x="58" y="44"/>
              </a:cxn>
              <a:cxn ang="0">
                <a:pos x="58" y="49"/>
              </a:cxn>
              <a:cxn ang="0">
                <a:pos x="48" y="22"/>
              </a:cxn>
              <a:cxn ang="0">
                <a:pos x="48" y="32"/>
              </a:cxn>
              <a:cxn ang="0">
                <a:pos x="46" y="34"/>
              </a:cxn>
              <a:cxn ang="0">
                <a:pos x="36" y="34"/>
              </a:cxn>
              <a:cxn ang="0">
                <a:pos x="34" y="32"/>
              </a:cxn>
              <a:cxn ang="0">
                <a:pos x="34" y="22"/>
              </a:cxn>
              <a:cxn ang="0">
                <a:pos x="36" y="20"/>
              </a:cxn>
              <a:cxn ang="0">
                <a:pos x="46" y="20"/>
              </a:cxn>
              <a:cxn ang="0">
                <a:pos x="48" y="22"/>
              </a:cxn>
              <a:cxn ang="0">
                <a:pos x="58" y="30"/>
              </a:cxn>
              <a:cxn ang="0">
                <a:pos x="50" y="30"/>
              </a:cxn>
              <a:cxn ang="0">
                <a:pos x="50" y="25"/>
              </a:cxn>
              <a:cxn ang="0">
                <a:pos x="58" y="25"/>
              </a:cxn>
              <a:cxn ang="0">
                <a:pos x="58" y="30"/>
              </a:cxn>
            </a:cxnLst>
            <a:rect l="0" t="0" r="r" b="b"/>
            <a:pathLst>
              <a:path w="58" h="54">
                <a:moveTo>
                  <a:pt x="8" y="10"/>
                </a:moveTo>
                <a:cubicBezTo>
                  <a:pt x="0" y="10"/>
                  <a:pt x="0" y="10"/>
                  <a:pt x="0" y="10"/>
                </a:cubicBezTo>
                <a:cubicBezTo>
                  <a:pt x="0" y="5"/>
                  <a:pt x="0" y="5"/>
                  <a:pt x="0" y="5"/>
                </a:cubicBezTo>
                <a:cubicBezTo>
                  <a:pt x="8" y="5"/>
                  <a:pt x="8" y="5"/>
                  <a:pt x="8" y="5"/>
                </a:cubicBezTo>
                <a:lnTo>
                  <a:pt x="8" y="10"/>
                </a:lnTo>
                <a:close/>
                <a:moveTo>
                  <a:pt x="33" y="30"/>
                </a:moveTo>
                <a:cubicBezTo>
                  <a:pt x="0" y="30"/>
                  <a:pt x="0" y="30"/>
                  <a:pt x="0" y="30"/>
                </a:cubicBezTo>
                <a:cubicBezTo>
                  <a:pt x="0" y="25"/>
                  <a:pt x="0" y="25"/>
                  <a:pt x="0" y="25"/>
                </a:cubicBezTo>
                <a:cubicBezTo>
                  <a:pt x="33" y="25"/>
                  <a:pt x="33" y="25"/>
                  <a:pt x="33" y="25"/>
                </a:cubicBezTo>
                <a:lnTo>
                  <a:pt x="33" y="30"/>
                </a:lnTo>
                <a:close/>
                <a:moveTo>
                  <a:pt x="13" y="49"/>
                </a:moveTo>
                <a:cubicBezTo>
                  <a:pt x="0" y="49"/>
                  <a:pt x="0" y="49"/>
                  <a:pt x="0" y="49"/>
                </a:cubicBezTo>
                <a:cubicBezTo>
                  <a:pt x="0" y="44"/>
                  <a:pt x="0" y="44"/>
                  <a:pt x="0" y="44"/>
                </a:cubicBezTo>
                <a:cubicBezTo>
                  <a:pt x="13" y="44"/>
                  <a:pt x="13" y="44"/>
                  <a:pt x="13" y="44"/>
                </a:cubicBezTo>
                <a:lnTo>
                  <a:pt x="13" y="49"/>
                </a:lnTo>
                <a:close/>
                <a:moveTo>
                  <a:pt x="24" y="3"/>
                </a:moveTo>
                <a:cubicBezTo>
                  <a:pt x="24" y="13"/>
                  <a:pt x="24" y="13"/>
                  <a:pt x="24" y="13"/>
                </a:cubicBezTo>
                <a:cubicBezTo>
                  <a:pt x="24" y="14"/>
                  <a:pt x="23" y="15"/>
                  <a:pt x="22" y="15"/>
                </a:cubicBezTo>
                <a:cubicBezTo>
                  <a:pt x="12" y="15"/>
                  <a:pt x="12" y="15"/>
                  <a:pt x="12" y="15"/>
                </a:cubicBezTo>
                <a:cubicBezTo>
                  <a:pt x="11" y="15"/>
                  <a:pt x="9" y="14"/>
                  <a:pt x="9" y="13"/>
                </a:cubicBezTo>
                <a:cubicBezTo>
                  <a:pt x="9" y="3"/>
                  <a:pt x="9" y="3"/>
                  <a:pt x="9" y="3"/>
                </a:cubicBezTo>
                <a:cubicBezTo>
                  <a:pt x="9" y="2"/>
                  <a:pt x="11" y="0"/>
                  <a:pt x="12" y="0"/>
                </a:cubicBezTo>
                <a:cubicBezTo>
                  <a:pt x="22" y="0"/>
                  <a:pt x="22" y="0"/>
                  <a:pt x="22" y="0"/>
                </a:cubicBezTo>
                <a:cubicBezTo>
                  <a:pt x="23" y="0"/>
                  <a:pt x="24" y="2"/>
                  <a:pt x="24" y="3"/>
                </a:cubicBezTo>
                <a:close/>
                <a:moveTo>
                  <a:pt x="29" y="42"/>
                </a:moveTo>
                <a:cubicBezTo>
                  <a:pt x="29" y="51"/>
                  <a:pt x="29" y="51"/>
                  <a:pt x="29" y="51"/>
                </a:cubicBezTo>
                <a:cubicBezTo>
                  <a:pt x="29" y="53"/>
                  <a:pt x="28" y="54"/>
                  <a:pt x="26" y="54"/>
                </a:cubicBezTo>
                <a:cubicBezTo>
                  <a:pt x="17" y="54"/>
                  <a:pt x="17" y="54"/>
                  <a:pt x="17" y="54"/>
                </a:cubicBezTo>
                <a:cubicBezTo>
                  <a:pt x="15" y="54"/>
                  <a:pt x="14" y="53"/>
                  <a:pt x="14" y="51"/>
                </a:cubicBezTo>
                <a:cubicBezTo>
                  <a:pt x="14" y="42"/>
                  <a:pt x="14" y="42"/>
                  <a:pt x="14" y="42"/>
                </a:cubicBezTo>
                <a:cubicBezTo>
                  <a:pt x="14" y="40"/>
                  <a:pt x="15" y="39"/>
                  <a:pt x="17" y="39"/>
                </a:cubicBezTo>
                <a:cubicBezTo>
                  <a:pt x="26" y="39"/>
                  <a:pt x="26" y="39"/>
                  <a:pt x="26" y="39"/>
                </a:cubicBezTo>
                <a:cubicBezTo>
                  <a:pt x="28" y="39"/>
                  <a:pt x="29" y="40"/>
                  <a:pt x="29" y="42"/>
                </a:cubicBezTo>
                <a:close/>
                <a:moveTo>
                  <a:pt x="58" y="10"/>
                </a:moveTo>
                <a:cubicBezTo>
                  <a:pt x="25" y="10"/>
                  <a:pt x="25" y="10"/>
                  <a:pt x="25" y="10"/>
                </a:cubicBezTo>
                <a:cubicBezTo>
                  <a:pt x="25" y="5"/>
                  <a:pt x="25" y="5"/>
                  <a:pt x="25" y="5"/>
                </a:cubicBezTo>
                <a:cubicBezTo>
                  <a:pt x="58" y="5"/>
                  <a:pt x="58" y="5"/>
                  <a:pt x="58" y="5"/>
                </a:cubicBezTo>
                <a:lnTo>
                  <a:pt x="58" y="10"/>
                </a:lnTo>
                <a:close/>
                <a:moveTo>
                  <a:pt x="58" y="49"/>
                </a:moveTo>
                <a:cubicBezTo>
                  <a:pt x="30" y="49"/>
                  <a:pt x="30" y="49"/>
                  <a:pt x="30" y="49"/>
                </a:cubicBezTo>
                <a:cubicBezTo>
                  <a:pt x="30" y="44"/>
                  <a:pt x="30" y="44"/>
                  <a:pt x="30" y="44"/>
                </a:cubicBezTo>
                <a:cubicBezTo>
                  <a:pt x="58" y="44"/>
                  <a:pt x="58" y="44"/>
                  <a:pt x="58" y="44"/>
                </a:cubicBezTo>
                <a:lnTo>
                  <a:pt x="58" y="49"/>
                </a:lnTo>
                <a:close/>
                <a:moveTo>
                  <a:pt x="48" y="22"/>
                </a:moveTo>
                <a:cubicBezTo>
                  <a:pt x="48" y="32"/>
                  <a:pt x="48" y="32"/>
                  <a:pt x="48" y="32"/>
                </a:cubicBezTo>
                <a:cubicBezTo>
                  <a:pt x="48" y="33"/>
                  <a:pt x="47" y="34"/>
                  <a:pt x="46" y="34"/>
                </a:cubicBezTo>
                <a:cubicBezTo>
                  <a:pt x="36" y="34"/>
                  <a:pt x="36" y="34"/>
                  <a:pt x="36" y="34"/>
                </a:cubicBezTo>
                <a:cubicBezTo>
                  <a:pt x="35" y="34"/>
                  <a:pt x="34" y="33"/>
                  <a:pt x="34" y="32"/>
                </a:cubicBezTo>
                <a:cubicBezTo>
                  <a:pt x="34" y="22"/>
                  <a:pt x="34" y="22"/>
                  <a:pt x="34" y="22"/>
                </a:cubicBezTo>
                <a:cubicBezTo>
                  <a:pt x="34" y="21"/>
                  <a:pt x="35" y="20"/>
                  <a:pt x="36" y="20"/>
                </a:cubicBezTo>
                <a:cubicBezTo>
                  <a:pt x="46" y="20"/>
                  <a:pt x="46" y="20"/>
                  <a:pt x="46" y="20"/>
                </a:cubicBezTo>
                <a:cubicBezTo>
                  <a:pt x="47" y="20"/>
                  <a:pt x="48" y="21"/>
                  <a:pt x="48" y="22"/>
                </a:cubicBezTo>
                <a:close/>
                <a:moveTo>
                  <a:pt x="58" y="30"/>
                </a:moveTo>
                <a:cubicBezTo>
                  <a:pt x="50" y="30"/>
                  <a:pt x="50" y="30"/>
                  <a:pt x="50" y="30"/>
                </a:cubicBezTo>
                <a:cubicBezTo>
                  <a:pt x="50" y="25"/>
                  <a:pt x="50" y="25"/>
                  <a:pt x="50" y="25"/>
                </a:cubicBezTo>
                <a:cubicBezTo>
                  <a:pt x="58" y="25"/>
                  <a:pt x="58" y="25"/>
                  <a:pt x="58" y="25"/>
                </a:cubicBezTo>
                <a:lnTo>
                  <a:pt x="58" y="30"/>
                </a:lnTo>
                <a:close/>
              </a:path>
            </a:pathLst>
          </a:custGeom>
          <a:solidFill>
            <a:schemeClr val="accent1"/>
          </a:solidFill>
          <a:ln w="9525">
            <a:noFill/>
            <a:round/>
          </a:ln>
        </p:spPr>
        <p:txBody>
          <a:bodyPr vert="horz" wrap="square" lIns="68580" tIns="34290" rIns="68580" bIns="34290" numCol="1" anchor="t" anchorCtr="0" compatLnSpc="1"/>
          <a:lstStyle/>
          <a:p>
            <a:endParaRPr lang="en-US" sz="1350" dirty="0">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5" name="文本框 24"/>
          <p:cNvSpPr txBox="1"/>
          <p:nvPr/>
        </p:nvSpPr>
        <p:spPr>
          <a:xfrm>
            <a:off x="5459268" y="1672078"/>
            <a:ext cx="2747010"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lvl="0"/>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手續費</a:t>
            </a:r>
            <a:r>
              <a:rPr lang="zh-TW" altLang="en-US"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每科</a:t>
            </a:r>
            <a:r>
              <a:rPr lang="en-US" altLang="zh-TW"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100</a:t>
            </a:r>
            <a:r>
              <a:rPr lang="zh-TW" altLang="en-US"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元</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，以郵政劃撥或</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ATM</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轉帳繳費</a:t>
            </a:r>
            <a:endParaRPr lang="zh-TW" altLang="en-US" dirty="0"/>
          </a:p>
        </p:txBody>
      </p:sp>
      <p:sp>
        <p:nvSpPr>
          <p:cNvPr id="27" name="文本框 26"/>
          <p:cNvSpPr txBox="1"/>
          <p:nvPr/>
        </p:nvSpPr>
        <p:spPr>
          <a:xfrm>
            <a:off x="5459268" y="3735738"/>
            <a:ext cx="2747010"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lvl="0"/>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收到成績單次日起</a:t>
            </a:r>
            <a:r>
              <a:rPr lang="en-US" altLang="zh-TW"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內（郵戳為憑）</a:t>
            </a:r>
            <a:endParaRPr lang="zh-TW" altLang="en-US" dirty="0"/>
          </a:p>
        </p:txBody>
      </p:sp>
      <p:sp>
        <p:nvSpPr>
          <p:cNvPr id="29" name="文本框 28"/>
          <p:cNvSpPr txBox="1"/>
          <p:nvPr/>
        </p:nvSpPr>
        <p:spPr>
          <a:xfrm>
            <a:off x="1671225" y="2729354"/>
            <a:ext cx="2747010"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lvl="0"/>
            <a:r>
              <a:rPr lang="zh-TW" altLang="en-US" b="1" dirty="0">
                <a:latin typeface="標楷體" panose="03000509000000000000" pitchFamily="65" charset="-120"/>
                <a:ea typeface="標楷體" panose="03000509000000000000" pitchFamily="65" charset="-120"/>
              </a:rPr>
              <a:t>複查以一次為限</a:t>
            </a:r>
            <a:endParaRPr lang="zh-TW" altLang="en-US" dirty="0"/>
          </a:p>
        </p:txBody>
      </p:sp>
      <p:grpSp>
        <p:nvGrpSpPr>
          <p:cNvPr id="30" name="群組 29">
            <a:extLst>
              <a:ext uri="{FF2B5EF4-FFF2-40B4-BE49-F238E27FC236}">
                <a16:creationId xmlns:a16="http://schemas.microsoft.com/office/drawing/2014/main" id="{E6344A74-CC77-4C29-8005-453CFFB7E64E}"/>
              </a:ext>
            </a:extLst>
          </p:cNvPr>
          <p:cNvGrpSpPr/>
          <p:nvPr/>
        </p:nvGrpSpPr>
        <p:grpSpPr>
          <a:xfrm>
            <a:off x="151033" y="191135"/>
            <a:ext cx="898166" cy="449644"/>
            <a:chOff x="235597" y="321906"/>
            <a:chExt cx="674138" cy="312553"/>
          </a:xfrm>
        </p:grpSpPr>
        <p:sp>
          <p:nvSpPr>
            <p:cNvPr id="31" name="箭头: V 形 3">
              <a:extLst>
                <a:ext uri="{FF2B5EF4-FFF2-40B4-BE49-F238E27FC236}">
                  <a16:creationId xmlns:a16="http://schemas.microsoft.com/office/drawing/2014/main" id="{CCCD301F-C151-41BF-B8AE-D1A316651B89}"/>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2" name="箭头: V 形 4">
              <a:extLst>
                <a:ext uri="{FF2B5EF4-FFF2-40B4-BE49-F238E27FC236}">
                  <a16:creationId xmlns:a16="http://schemas.microsoft.com/office/drawing/2014/main" id="{BD9D9142-45A5-472C-A7FD-86E86C4F38E3}"/>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3" name="箭头: V 形 8">
              <a:extLst>
                <a:ext uri="{FF2B5EF4-FFF2-40B4-BE49-F238E27FC236}">
                  <a16:creationId xmlns:a16="http://schemas.microsoft.com/office/drawing/2014/main" id="{5F0BE205-E796-44C5-9977-C93A2A0B3D9D}"/>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4" name="文字方塊 33">
            <a:extLst>
              <a:ext uri="{FF2B5EF4-FFF2-40B4-BE49-F238E27FC236}">
                <a16:creationId xmlns:a16="http://schemas.microsoft.com/office/drawing/2014/main" id="{536FE883-B2F0-477D-B774-E661D700B343}"/>
              </a:ext>
            </a:extLst>
          </p:cNvPr>
          <p:cNvSpPr txBox="1"/>
          <p:nvPr/>
        </p:nvSpPr>
        <p:spPr>
          <a:xfrm>
            <a:off x="3575635" y="67260"/>
            <a:ext cx="1883633" cy="584775"/>
          </a:xfrm>
          <a:prstGeom prst="rect">
            <a:avLst/>
          </a:prstGeom>
          <a:noFill/>
        </p:spPr>
        <p:txBody>
          <a:bodyPr wrap="square">
            <a:spAutoFit/>
          </a:bodyPr>
          <a:lstStyle/>
          <a:p>
            <a:r>
              <a:rPr lang="zh-TW" altLang="en-US" sz="3200" b="1" dirty="0">
                <a:solidFill>
                  <a:srgbClr val="000066"/>
                </a:solidFill>
                <a:latin typeface="標楷體" pitchFamily="65" charset="-120"/>
                <a:ea typeface="標楷體" pitchFamily="65" charset="-120"/>
              </a:rPr>
              <a:t>複查成績</a:t>
            </a:r>
            <a:endParaRPr lang="zh-CN" altLang="en-US" sz="3200" dirty="0">
              <a:solidFill>
                <a:srgbClr val="000066"/>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6" name="文字方塊 9">
            <a:extLst>
              <a:ext uri="{FF2B5EF4-FFF2-40B4-BE49-F238E27FC236}">
                <a16:creationId xmlns:a16="http://schemas.microsoft.com/office/drawing/2014/main" id="{4DFCB923-A9D3-4CF8-B953-A90B5C6B9114}"/>
              </a:ext>
            </a:extLst>
          </p:cNvPr>
          <p:cNvSpPr txBox="1">
            <a:spLocks noChangeArrowheads="1"/>
          </p:cNvSpPr>
          <p:nvPr/>
        </p:nvSpPr>
        <p:spPr bwMode="auto">
          <a:xfrm>
            <a:off x="68716" y="947470"/>
            <a:ext cx="3577973" cy="1464231"/>
          </a:xfrm>
          <a:prstGeom prst="roundRect">
            <a:avLst/>
          </a:prstGeom>
          <a:solidFill>
            <a:srgbClr val="2F5597"/>
          </a:solidFill>
          <a:ln w="9525">
            <a:noFill/>
            <a:miter lim="800000"/>
            <a:headEnd/>
            <a:tailEnd/>
          </a:ln>
          <a:effectLst>
            <a:outerShdw blurRad="44450" dist="27940" dir="5400000" algn="ctr">
              <a:srgbClr val="000000">
                <a:alpha val="32000"/>
              </a:srgbClr>
            </a:outerShdw>
          </a:effec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defTabSz="914400" eaLnBrk="0" fontAlgn="base" hangingPunct="0">
              <a:buFont typeface="Arial" pitchFamily="34" charset="0"/>
              <a:buNone/>
              <a:defRPr/>
            </a:pPr>
            <a:r>
              <a:rPr kumimoji="1" lang="zh-TW" altLang="en-US" sz="1600" b="1" kern="1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備註：以</a:t>
            </a:r>
            <a:r>
              <a:rPr kumimoji="1" lang="zh-TW" altLang="en-US" sz="1600" b="1" kern="1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書面方式</a:t>
            </a:r>
            <a:r>
              <a:rPr kumimoji="1" lang="zh-TW" altLang="en-US" sz="1600" b="1" kern="1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提出申請；申請複查考試成績，不得要求重新評閱、提供參考答案、閱覽或複印試卷，亦不得要求告知閱卷委員之姓名或其他有關資料</a:t>
            </a:r>
            <a:r>
              <a:rPr kumimoji="1" lang="zh-TW" altLang="en-US" sz="1600" b="1"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TW" altLang="zh-TW" sz="1600" b="1" kern="1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p:tgtEl>
                                          <p:spTgt spid="27"/>
                                        </p:tgtEl>
                                        <p:attrNameLst>
                                          <p:attrName>ppt_y</p:attrName>
                                        </p:attrNameLst>
                                      </p:cBhvr>
                                      <p:tavLst>
                                        <p:tav tm="0">
                                          <p:val>
                                            <p:strVal val="#ppt_y+#ppt_h*1.125000"/>
                                          </p:val>
                                        </p:tav>
                                        <p:tav tm="100000">
                                          <p:val>
                                            <p:strVal val="#ppt_y"/>
                                          </p:val>
                                        </p:tav>
                                      </p:tavLst>
                                    </p:anim>
                                    <p:animEffect transition="in" filter="wipe(up)">
                                      <p:cBhvr>
                                        <p:cTn id="13" dur="500"/>
                                        <p:tgtEl>
                                          <p:spTgt spid="2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p:tgtEl>
                                          <p:spTgt spid="29"/>
                                        </p:tgtEl>
                                        <p:attrNameLst>
                                          <p:attrName>ppt_y</p:attrName>
                                        </p:attrNameLst>
                                      </p:cBhvr>
                                      <p:tavLst>
                                        <p:tav tm="0">
                                          <p:val>
                                            <p:strVal val="#ppt_y+#ppt_h*1.125000"/>
                                          </p:val>
                                        </p:tav>
                                        <p:tav tm="100000">
                                          <p:val>
                                            <p:strVal val="#ppt_y"/>
                                          </p:val>
                                        </p:tav>
                                      </p:tavLst>
                                    </p:anim>
                                    <p:animEffect transition="in" filter="wipe(up)">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p:bldP spid="27" grpId="0" bldLvl="0"/>
      <p:bldP spid="29" grpId="0" bldLvl="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grpSp>
        <p:nvGrpSpPr>
          <p:cNvPr id="5" name="组合 4"/>
          <p:cNvGrpSpPr/>
          <p:nvPr/>
        </p:nvGrpSpPr>
        <p:grpSpPr>
          <a:xfrm>
            <a:off x="539554" y="2098626"/>
            <a:ext cx="8030306" cy="1559152"/>
            <a:chOff x="806609" y="3509755"/>
            <a:chExt cx="10343040" cy="2008187"/>
          </a:xfrm>
        </p:grpSpPr>
        <p:grpSp>
          <p:nvGrpSpPr>
            <p:cNvPr id="6" name="组合 44"/>
            <p:cNvGrpSpPr/>
            <p:nvPr/>
          </p:nvGrpSpPr>
          <p:grpSpPr bwMode="auto">
            <a:xfrm>
              <a:off x="806609" y="3532106"/>
              <a:ext cx="10343040" cy="1959292"/>
              <a:chOff x="1278168" y="2752056"/>
              <a:chExt cx="9402532" cy="1781844"/>
            </a:xfrm>
          </p:grpSpPr>
          <p:sp>
            <p:nvSpPr>
              <p:cNvPr id="19"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0"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1"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2"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cxnSp>
            <p:nvCxnSpPr>
              <p:cNvPr id="23" name="直接连接符 22"/>
              <p:cNvCxnSpPr/>
              <p:nvPr/>
            </p:nvCxnSpPr>
            <p:spPr>
              <a:xfrm>
                <a:off x="9552016" y="3641390"/>
                <a:ext cx="1128684" cy="0"/>
              </a:xfrm>
              <a:prstGeom prst="line">
                <a:avLst/>
              </a:prstGeom>
              <a:ln w="9525">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278168" y="3642979"/>
                <a:ext cx="1128684" cy="0"/>
              </a:xfrm>
              <a:prstGeom prst="line">
                <a:avLst/>
              </a:prstGeom>
              <a:ln w="9525">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999647" y="3520931"/>
              <a:ext cx="1997013" cy="1997011"/>
              <a:chOff x="2389188" y="2700655"/>
              <a:chExt cx="1815465" cy="1815465"/>
            </a:xfrm>
          </p:grpSpPr>
          <p:sp>
            <p:nvSpPr>
              <p:cNvPr id="17" name="矩形 16"/>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8" name="空心弧 17"/>
              <p:cNvSpPr/>
              <p:nvPr/>
            </p:nvSpPr>
            <p:spPr>
              <a:xfrm rot="19800000">
                <a:off x="2398394" y="2704383"/>
                <a:ext cx="1797050" cy="1797050"/>
              </a:xfrm>
              <a:prstGeom prst="blockArc">
                <a:avLst>
                  <a:gd name="adj1" fmla="val 10782304"/>
                  <a:gd name="adj2" fmla="val 12569082"/>
                  <a:gd name="adj3" fmla="val 2151"/>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8" name="组合 7"/>
            <p:cNvGrpSpPr/>
            <p:nvPr/>
          </p:nvGrpSpPr>
          <p:grpSpPr>
            <a:xfrm>
              <a:off x="3984039" y="3509755"/>
              <a:ext cx="1997013" cy="1997012"/>
              <a:chOff x="4166508" y="2732405"/>
              <a:chExt cx="1815465" cy="1815465"/>
            </a:xfrm>
          </p:grpSpPr>
          <p:sp>
            <p:nvSpPr>
              <p:cNvPr id="15" name="矩形 14"/>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6" name="空心弧 15"/>
              <p:cNvSpPr/>
              <p:nvPr/>
            </p:nvSpPr>
            <p:spPr>
              <a:xfrm>
                <a:off x="4178300" y="2746375"/>
                <a:ext cx="1797050" cy="1797050"/>
              </a:xfrm>
              <a:prstGeom prst="blockArc">
                <a:avLst>
                  <a:gd name="adj1" fmla="val 10861918"/>
                  <a:gd name="adj2" fmla="val 12575204"/>
                  <a:gd name="adj3" fmla="val 212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9" name="组合 8"/>
            <p:cNvGrpSpPr/>
            <p:nvPr/>
          </p:nvGrpSpPr>
          <p:grpSpPr>
            <a:xfrm>
              <a:off x="5973764" y="3518136"/>
              <a:ext cx="1997013" cy="1997012"/>
              <a:chOff x="5975350" y="2740024"/>
              <a:chExt cx="1815465" cy="1815465"/>
            </a:xfrm>
          </p:grpSpPr>
          <p:sp>
            <p:nvSpPr>
              <p:cNvPr id="13" name="矩形 12"/>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4" name="空心弧 13"/>
              <p:cNvSpPr/>
              <p:nvPr/>
            </p:nvSpPr>
            <p:spPr>
              <a:xfrm rot="19800000">
                <a:off x="5983288" y="2751138"/>
                <a:ext cx="1797050" cy="1797050"/>
              </a:xfrm>
              <a:prstGeom prst="blockArc">
                <a:avLst>
                  <a:gd name="adj1" fmla="val 10800000"/>
                  <a:gd name="adj2" fmla="val 12569082"/>
                  <a:gd name="adj3" fmla="val 2151"/>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10" name="组合 9"/>
            <p:cNvGrpSpPr/>
            <p:nvPr/>
          </p:nvGrpSpPr>
          <p:grpSpPr>
            <a:xfrm>
              <a:off x="7930612" y="3516740"/>
              <a:ext cx="1997013" cy="1997012"/>
              <a:chOff x="7754303" y="2738755"/>
              <a:chExt cx="1815465" cy="1815465"/>
            </a:xfrm>
          </p:grpSpPr>
          <p:sp>
            <p:nvSpPr>
              <p:cNvPr id="11" name="矩形 10"/>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2" name="空心弧 11"/>
              <p:cNvSpPr/>
              <p:nvPr/>
            </p:nvSpPr>
            <p:spPr>
              <a:xfrm>
                <a:off x="7759700" y="2746375"/>
                <a:ext cx="1797050" cy="1797050"/>
              </a:xfrm>
              <a:prstGeom prst="blockArc">
                <a:avLst>
                  <a:gd name="adj1" fmla="val 10861918"/>
                  <a:gd name="adj2" fmla="val 12575204"/>
                  <a:gd name="adj3" fmla="val 212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sp>
        <p:nvSpPr>
          <p:cNvPr id="25" name="椭圆 24"/>
          <p:cNvSpPr/>
          <p:nvPr/>
        </p:nvSpPr>
        <p:spPr>
          <a:xfrm>
            <a:off x="3201641" y="2294284"/>
            <a:ext cx="1164618" cy="1164619"/>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9" name="椭圆 28"/>
          <p:cNvSpPr/>
          <p:nvPr/>
        </p:nvSpPr>
        <p:spPr>
          <a:xfrm>
            <a:off x="1674343" y="2261503"/>
            <a:ext cx="1164618" cy="116461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nchor="ctr"/>
          <a:lstStyle/>
          <a:p>
            <a:pPr algn="ctr">
              <a:defRPr/>
            </a:pPr>
            <a:endParaRPr lang="zh-CN" altLang="en-US" sz="4800"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0" name="椭圆 29"/>
          <p:cNvSpPr/>
          <p:nvPr/>
        </p:nvSpPr>
        <p:spPr>
          <a:xfrm>
            <a:off x="4734261" y="2291400"/>
            <a:ext cx="1164618" cy="116461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1" name="椭圆 30"/>
          <p:cNvSpPr/>
          <p:nvPr/>
        </p:nvSpPr>
        <p:spPr>
          <a:xfrm>
            <a:off x="6263670" y="2284124"/>
            <a:ext cx="1164618" cy="1164619"/>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anchor="ctr"/>
          <a:lstStyle/>
          <a:p>
            <a:pPr algn="ctr">
              <a:defRPr/>
            </a:pPr>
            <a:endParaRPr lang="zh-CN" altLang="en-US" dirty="0">
              <a:solidFill>
                <a:srgbClr val="84AEF7"/>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6" name="矩形 35"/>
          <p:cNvSpPr/>
          <p:nvPr/>
        </p:nvSpPr>
        <p:spPr>
          <a:xfrm>
            <a:off x="1931827" y="2643758"/>
            <a:ext cx="703886" cy="400110"/>
          </a:xfrm>
          <a:prstGeom prst="rect">
            <a:avLst/>
          </a:prstGeom>
        </p:spPr>
        <p:txBody>
          <a:bodyPr wrap="square" lIns="91360" tIns="45680" rIns="91360" bIns="45680">
            <a:spAutoFit/>
          </a:bodyPr>
          <a:lstStyle/>
          <a:p>
            <a:pPr algn="ctr"/>
            <a:r>
              <a:rPr lang="en-US" altLang="zh-TW" sz="2000" b="1" dirty="0">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1</a:t>
            </a:r>
            <a:endParaRPr lang="zh-CN" altLang="en-US" sz="2000" b="1" dirty="0">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7" name="矩形 36"/>
          <p:cNvSpPr/>
          <p:nvPr/>
        </p:nvSpPr>
        <p:spPr>
          <a:xfrm>
            <a:off x="3446143" y="2643758"/>
            <a:ext cx="703886" cy="400110"/>
          </a:xfrm>
          <a:prstGeom prst="rect">
            <a:avLst/>
          </a:prstGeom>
        </p:spPr>
        <p:txBody>
          <a:bodyPr wrap="square" lIns="91360" tIns="45680" rIns="91360" bIns="45680">
            <a:spAutoFit/>
          </a:bodyPr>
          <a:lstStyle/>
          <a:p>
            <a:pPr algn="ctr"/>
            <a:r>
              <a:rPr lang="en-US" altLang="zh-TW" sz="2000" b="1" dirty="0">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2</a:t>
            </a:r>
            <a:endParaRPr lang="zh-CN" altLang="en-US" sz="2000" b="1" dirty="0">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8" name="矩形 37"/>
          <p:cNvSpPr/>
          <p:nvPr/>
        </p:nvSpPr>
        <p:spPr>
          <a:xfrm>
            <a:off x="4968673" y="2643758"/>
            <a:ext cx="703886" cy="400110"/>
          </a:xfrm>
          <a:prstGeom prst="rect">
            <a:avLst/>
          </a:prstGeom>
        </p:spPr>
        <p:txBody>
          <a:bodyPr wrap="square" lIns="91360" tIns="45680" rIns="91360" bIns="45680">
            <a:spAutoFit/>
          </a:bodyPr>
          <a:lstStyle/>
          <a:p>
            <a:pPr algn="ctr"/>
            <a:r>
              <a:rPr lang="en-US" altLang="zh-TW" sz="2000" b="1" dirty="0">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3</a:t>
            </a:r>
            <a:endParaRPr lang="zh-CN" altLang="en-US" sz="2000" b="1" dirty="0">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9" name="矩形 38"/>
          <p:cNvSpPr/>
          <p:nvPr/>
        </p:nvSpPr>
        <p:spPr>
          <a:xfrm>
            <a:off x="6503083" y="2643758"/>
            <a:ext cx="703886" cy="400110"/>
          </a:xfrm>
          <a:prstGeom prst="rect">
            <a:avLst/>
          </a:prstGeom>
        </p:spPr>
        <p:txBody>
          <a:bodyPr wrap="square" lIns="91360" tIns="45680" rIns="91360" bIns="45680">
            <a:spAutoFit/>
          </a:bodyPr>
          <a:lstStyle/>
          <a:p>
            <a:pPr algn="ctr"/>
            <a:r>
              <a:rPr lang="en-US" altLang="zh-TW" sz="2000" b="1" dirty="0">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4</a:t>
            </a:r>
            <a:endParaRPr lang="zh-CN" altLang="en-US" sz="2000" b="1" dirty="0">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1" name="TextBox 11"/>
          <p:cNvSpPr txBox="1">
            <a:spLocks noChangeArrowheads="1"/>
          </p:cNvSpPr>
          <p:nvPr/>
        </p:nvSpPr>
        <p:spPr bwMode="auto">
          <a:xfrm flipH="1">
            <a:off x="1165494" y="1630747"/>
            <a:ext cx="2089012" cy="584695"/>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TW" altLang="zh-TW" sz="1600" b="1" dirty="0">
                <a:latin typeface="Times New Roman"/>
                <a:ea typeface="標楷體"/>
              </a:rPr>
              <a:t>申請成績</a:t>
            </a:r>
            <a:r>
              <a:rPr lang="zh-TW" altLang="en-US" sz="1600" b="1" dirty="0">
                <a:latin typeface="Times New Roman"/>
                <a:ea typeface="標楷體"/>
              </a:rPr>
              <a:t>科目</a:t>
            </a:r>
            <a:r>
              <a:rPr lang="zh-TW" altLang="zh-TW" sz="1600" b="1" dirty="0">
                <a:solidFill>
                  <a:srgbClr val="FF0000"/>
                </a:solidFill>
                <a:latin typeface="Times New Roman"/>
                <a:ea typeface="標楷體"/>
              </a:rPr>
              <a:t>成績需達</a:t>
            </a:r>
            <a:r>
              <a:rPr lang="en-US" altLang="zh-TW" sz="1600" b="1" dirty="0">
                <a:solidFill>
                  <a:srgbClr val="FF0000"/>
                </a:solidFill>
                <a:latin typeface="Times New Roman"/>
                <a:ea typeface="標楷體"/>
              </a:rPr>
              <a:t>60</a:t>
            </a:r>
            <a:r>
              <a:rPr lang="zh-TW" altLang="zh-TW" sz="1600" b="1" dirty="0">
                <a:solidFill>
                  <a:srgbClr val="FF0000"/>
                </a:solidFill>
                <a:latin typeface="Times New Roman"/>
                <a:ea typeface="標楷體"/>
              </a:rPr>
              <a:t>分</a:t>
            </a:r>
            <a:r>
              <a:rPr lang="en-US" altLang="zh-TW" sz="1600" b="1" dirty="0">
                <a:solidFill>
                  <a:srgbClr val="FF0000"/>
                </a:solidFill>
                <a:latin typeface="Times New Roman"/>
                <a:ea typeface="標楷體"/>
              </a:rPr>
              <a:t>(</a:t>
            </a:r>
            <a:r>
              <a:rPr lang="zh-TW" altLang="zh-TW" sz="1600" b="1" dirty="0">
                <a:solidFill>
                  <a:srgbClr val="FF0000"/>
                </a:solidFill>
                <a:latin typeface="Times New Roman"/>
                <a:ea typeface="標楷體"/>
              </a:rPr>
              <a:t>含</a:t>
            </a:r>
            <a:r>
              <a:rPr lang="en-US" altLang="zh-TW" sz="1600" b="1" dirty="0">
                <a:solidFill>
                  <a:srgbClr val="FF0000"/>
                </a:solidFill>
                <a:latin typeface="Times New Roman"/>
                <a:ea typeface="標楷體"/>
              </a:rPr>
              <a:t>)</a:t>
            </a:r>
            <a:r>
              <a:rPr lang="zh-TW" altLang="zh-TW" sz="1600" b="1" dirty="0">
                <a:solidFill>
                  <a:srgbClr val="FF0000"/>
                </a:solidFill>
                <a:latin typeface="Times New Roman"/>
                <a:ea typeface="標楷體"/>
              </a:rPr>
              <a:t>以上</a:t>
            </a:r>
            <a:endParaRPr lang="zh-TW" altLang="en-US" sz="1600" dirty="0"/>
          </a:p>
        </p:txBody>
      </p:sp>
      <p:sp>
        <p:nvSpPr>
          <p:cNvPr id="43" name="TextBox 11"/>
          <p:cNvSpPr txBox="1">
            <a:spLocks noChangeArrowheads="1"/>
          </p:cNvSpPr>
          <p:nvPr/>
        </p:nvSpPr>
        <p:spPr bwMode="auto">
          <a:xfrm flipH="1">
            <a:off x="2669018" y="3517371"/>
            <a:ext cx="2299655" cy="1569580"/>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TW" altLang="en-US" sz="1600" b="1" dirty="0">
                <a:latin typeface="Times New Roman"/>
                <a:ea typeface="標楷體"/>
              </a:rPr>
              <a:t>在</a:t>
            </a:r>
            <a:r>
              <a:rPr lang="zh-TW" altLang="zh-TW" sz="1600" b="1" dirty="0">
                <a:latin typeface="Times New Roman"/>
                <a:ea typeface="標楷體"/>
              </a:rPr>
              <a:t>成績單專函送達</a:t>
            </a:r>
            <a:r>
              <a:rPr lang="en-US" altLang="zh-TW" sz="1600" b="1" dirty="0">
                <a:solidFill>
                  <a:srgbClr val="FF0000"/>
                </a:solidFill>
                <a:latin typeface="Times New Roman"/>
                <a:ea typeface="標楷體"/>
              </a:rPr>
              <a:t>30</a:t>
            </a:r>
            <a:r>
              <a:rPr lang="zh-TW" altLang="zh-TW" sz="1600" b="1" dirty="0">
                <a:solidFill>
                  <a:srgbClr val="FF0000"/>
                </a:solidFill>
                <a:latin typeface="Times New Roman"/>
                <a:ea typeface="標楷體"/>
              </a:rPr>
              <a:t>天內</a:t>
            </a:r>
            <a:r>
              <a:rPr lang="zh-TW" altLang="en-US" sz="1600" b="1" dirty="0">
                <a:latin typeface="Times New Roman"/>
                <a:ea typeface="標楷體"/>
              </a:rPr>
              <a:t>，</a:t>
            </a:r>
            <a:r>
              <a:rPr lang="zh-TW" altLang="zh-TW" sz="1600" b="1" dirty="0">
                <a:latin typeface="Times New Roman"/>
                <a:ea typeface="標楷體"/>
              </a:rPr>
              <a:t>向本學會申請成績保留</a:t>
            </a:r>
            <a:r>
              <a:rPr lang="zh-TW" altLang="en-US" sz="1600" b="1" dirty="0">
                <a:latin typeface="Times New Roman"/>
                <a:ea typeface="標楷體"/>
              </a:rPr>
              <a:t>。</a:t>
            </a:r>
            <a:r>
              <a:rPr lang="zh-TW" altLang="en-US" sz="1600" b="1" dirty="0">
                <a:latin typeface="Times New Roman" pitchFamily="18" charset="0"/>
                <a:ea typeface="標楷體" pitchFamily="65" charset="-120"/>
                <a:cs typeface="Times New Roman" pitchFamily="18" charset="0"/>
              </a:rPr>
              <a:t>若成績已達保留之資格，但未申請成績保留者，</a:t>
            </a:r>
            <a:r>
              <a:rPr lang="zh-TW" altLang="en-US" sz="1600" b="1" dirty="0">
                <a:solidFill>
                  <a:srgbClr val="FF0000"/>
                </a:solidFill>
                <a:latin typeface="Times New Roman" pitchFamily="18" charset="0"/>
                <a:ea typeface="標楷體" pitchFamily="65" charset="-120"/>
                <a:cs typeface="Times New Roman" pitchFamily="18" charset="0"/>
              </a:rPr>
              <a:t>視同棄權</a:t>
            </a:r>
            <a:r>
              <a:rPr lang="zh-TW" altLang="en-US" sz="1600" b="1" dirty="0">
                <a:latin typeface="Times New Roman" pitchFamily="18" charset="0"/>
                <a:ea typeface="標楷體" pitchFamily="65" charset="-120"/>
                <a:cs typeface="Times New Roman" pitchFamily="18" charset="0"/>
              </a:rPr>
              <a:t>。</a:t>
            </a:r>
            <a:endParaRPr lang="en-US" altLang="zh-TW" sz="1600" b="1" dirty="0">
              <a:latin typeface="Times New Roman" pitchFamily="18" charset="0"/>
              <a:ea typeface="標楷體" pitchFamily="65" charset="-120"/>
              <a:cs typeface="Times New Roman" pitchFamily="18" charset="0"/>
            </a:endParaRPr>
          </a:p>
          <a:p>
            <a:pPr lvl="0"/>
            <a:endParaRPr lang="zh-TW" altLang="en-US" sz="1600" dirty="0"/>
          </a:p>
        </p:txBody>
      </p:sp>
      <p:sp>
        <p:nvSpPr>
          <p:cNvPr id="45" name="TextBox 11"/>
          <p:cNvSpPr txBox="1">
            <a:spLocks noChangeArrowheads="1"/>
          </p:cNvSpPr>
          <p:nvPr/>
        </p:nvSpPr>
        <p:spPr bwMode="auto">
          <a:xfrm flipH="1">
            <a:off x="4573359" y="1430512"/>
            <a:ext cx="1628775" cy="830916"/>
          </a:xfrm>
          <a:prstGeom prst="rect">
            <a:avLst/>
          </a:prstGeom>
          <a:noFill/>
          <a:ln>
            <a:noFill/>
          </a:ln>
          <a:effectLst/>
        </p:spPr>
        <p:txBody>
          <a:bodyPr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TW" altLang="zh-TW" sz="1600" b="1" dirty="0">
                <a:latin typeface="Times New Roman"/>
                <a:ea typeface="標楷體"/>
              </a:rPr>
              <a:t>成績經本</a:t>
            </a:r>
            <a:r>
              <a:rPr lang="zh-TW" altLang="en-US" sz="1600" b="1" dirty="0">
                <a:latin typeface="Times New Roman"/>
                <a:ea typeface="標楷體"/>
              </a:rPr>
              <a:t>學會</a:t>
            </a:r>
            <a:r>
              <a:rPr lang="zh-TW" altLang="zh-TW" sz="1600" b="1" dirty="0">
                <a:latin typeface="Times New Roman"/>
                <a:ea typeface="標楷體"/>
              </a:rPr>
              <a:t>認可</a:t>
            </a:r>
            <a:r>
              <a:rPr lang="zh-TW" altLang="en-US" sz="1600" b="1" dirty="0">
                <a:latin typeface="Times New Roman"/>
                <a:ea typeface="標楷體"/>
              </a:rPr>
              <a:t>後，</a:t>
            </a:r>
            <a:r>
              <a:rPr lang="zh-TW" altLang="zh-TW" sz="1600" b="1" dirty="0">
                <a:latin typeface="Times New Roman"/>
                <a:ea typeface="標楷體"/>
              </a:rPr>
              <a:t>得允予</a:t>
            </a:r>
            <a:r>
              <a:rPr lang="zh-TW" altLang="zh-TW" sz="1600" b="1" dirty="0">
                <a:solidFill>
                  <a:srgbClr val="FF0000"/>
                </a:solidFill>
                <a:latin typeface="Times New Roman"/>
                <a:ea typeface="標楷體"/>
              </a:rPr>
              <a:t>保留</a:t>
            </a:r>
            <a:r>
              <a:rPr lang="en-US" altLang="zh-TW" sz="1600" b="1" dirty="0">
                <a:solidFill>
                  <a:srgbClr val="FF0000"/>
                </a:solidFill>
                <a:latin typeface="Times New Roman"/>
                <a:ea typeface="標楷體"/>
              </a:rPr>
              <a:t>2</a:t>
            </a:r>
            <a:r>
              <a:rPr lang="zh-TW" altLang="zh-TW" sz="1600" b="1" dirty="0">
                <a:solidFill>
                  <a:srgbClr val="FF0000"/>
                </a:solidFill>
                <a:latin typeface="Times New Roman"/>
                <a:ea typeface="標楷體"/>
              </a:rPr>
              <a:t>年</a:t>
            </a:r>
            <a:r>
              <a:rPr lang="zh-TW" altLang="en-US" sz="1600" b="1" dirty="0">
                <a:solidFill>
                  <a:srgbClr val="FF0000"/>
                </a:solidFill>
                <a:latin typeface="Times New Roman"/>
                <a:ea typeface="標楷體"/>
              </a:rPr>
              <a:t>。</a:t>
            </a:r>
            <a:endParaRPr lang="zh-TW" altLang="en-US" sz="1600" dirty="0"/>
          </a:p>
        </p:txBody>
      </p:sp>
      <p:sp>
        <p:nvSpPr>
          <p:cNvPr id="46" name="TextBox 11"/>
          <p:cNvSpPr txBox="1">
            <a:spLocks noChangeArrowheads="1"/>
          </p:cNvSpPr>
          <p:nvPr/>
        </p:nvSpPr>
        <p:spPr bwMode="auto">
          <a:xfrm flipH="1">
            <a:off x="6075066" y="3505633"/>
            <a:ext cx="2990837" cy="1323358"/>
          </a:xfrm>
          <a:prstGeom prst="rect">
            <a:avLst/>
          </a:prstGeom>
          <a:noFill/>
          <a:ln>
            <a:noFill/>
          </a:ln>
          <a:effectLst/>
        </p:spPr>
        <p:txBody>
          <a:bodyPr wrap="square" lIns="91360" tIns="45680" rIns="91360" bIns="4568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0"/>
              </a:spcAft>
              <a:defRPr/>
            </a:pPr>
            <a:r>
              <a:rPr lang="zh-TW" altLang="en-US" sz="1600" b="1" dirty="0">
                <a:latin typeface="Times New Roman" pitchFamily="18" charset="0"/>
                <a:ea typeface="標楷體" pitchFamily="65" charset="-120"/>
                <a:cs typeface="Times New Roman" pitchFamily="18" charset="0"/>
              </a:rPr>
              <a:t>隔年報考</a:t>
            </a:r>
            <a:r>
              <a:rPr lang="zh-TW" altLang="zh-TW" sz="1600" b="1" kern="100" dirty="0">
                <a:solidFill>
                  <a:srgbClr val="FF0000"/>
                </a:solidFill>
                <a:latin typeface="Times New Roman"/>
                <a:ea typeface="標楷體"/>
                <a:cs typeface="Times New Roman"/>
              </a:rPr>
              <a:t>依照正常程序辦理報名手續</a:t>
            </a:r>
            <a:r>
              <a:rPr lang="zh-TW" altLang="zh-TW" sz="1600" b="1" dirty="0">
                <a:latin typeface="Times New Roman" pitchFamily="18" charset="0"/>
                <a:ea typeface="標楷體" pitchFamily="65" charset="-120"/>
                <a:cs typeface="Times New Roman" pitchFamily="18" charset="0"/>
              </a:rPr>
              <a:t>，並</a:t>
            </a:r>
            <a:r>
              <a:rPr lang="zh-TW" altLang="zh-TW" sz="1600" b="1" kern="100" dirty="0">
                <a:solidFill>
                  <a:srgbClr val="FF0000"/>
                </a:solidFill>
                <a:latin typeface="Times New Roman"/>
                <a:ea typeface="標楷體"/>
                <a:cs typeface="Times New Roman"/>
              </a:rPr>
              <a:t>繳交全額報名費及參加未及格科目之考試</a:t>
            </a:r>
            <a:r>
              <a:rPr lang="zh-TW" altLang="zh-TW" sz="1600" b="1" dirty="0">
                <a:latin typeface="Times New Roman" pitchFamily="18" charset="0"/>
                <a:ea typeface="標楷體" pitchFamily="65" charset="-120"/>
                <a:cs typeface="Times New Roman" pitchFamily="18" charset="0"/>
              </a:rPr>
              <a:t>，如未報名及應考，其成績保留以自動放棄論</a:t>
            </a:r>
            <a:r>
              <a:rPr lang="zh-TW" altLang="en-US" sz="1600" b="1" dirty="0">
                <a:latin typeface="Times New Roman" pitchFamily="18" charset="0"/>
                <a:ea typeface="標楷體" pitchFamily="65" charset="-120"/>
                <a:cs typeface="Times New Roman" pitchFamily="18" charset="0"/>
              </a:rPr>
              <a:t>。</a:t>
            </a:r>
            <a:endParaRPr lang="zh-TW" altLang="zh-TW" sz="1600" b="1" dirty="0">
              <a:latin typeface="Times New Roman" pitchFamily="18" charset="0"/>
              <a:ea typeface="標楷體" pitchFamily="65" charset="-120"/>
              <a:cs typeface="Times New Roman" pitchFamily="18" charset="0"/>
            </a:endParaRPr>
          </a:p>
        </p:txBody>
      </p:sp>
      <p:cxnSp>
        <p:nvCxnSpPr>
          <p:cNvPr id="26" name="直接连接符 25"/>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49" name="群組 48">
            <a:extLst>
              <a:ext uri="{FF2B5EF4-FFF2-40B4-BE49-F238E27FC236}">
                <a16:creationId xmlns:a16="http://schemas.microsoft.com/office/drawing/2014/main" id="{F5A5D1A8-5305-4EB6-A2C7-0DA86B18DF92}"/>
              </a:ext>
            </a:extLst>
          </p:cNvPr>
          <p:cNvGrpSpPr/>
          <p:nvPr/>
        </p:nvGrpSpPr>
        <p:grpSpPr>
          <a:xfrm>
            <a:off x="151033" y="191135"/>
            <a:ext cx="898166" cy="449644"/>
            <a:chOff x="235597" y="321906"/>
            <a:chExt cx="674138" cy="312553"/>
          </a:xfrm>
        </p:grpSpPr>
        <p:sp>
          <p:nvSpPr>
            <p:cNvPr id="50" name="箭头: V 形 3">
              <a:extLst>
                <a:ext uri="{FF2B5EF4-FFF2-40B4-BE49-F238E27FC236}">
                  <a16:creationId xmlns:a16="http://schemas.microsoft.com/office/drawing/2014/main" id="{E1B99DFC-327E-4BB8-A2AA-5ACF49D9EE9B}"/>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1" name="箭头: V 形 4">
              <a:extLst>
                <a:ext uri="{FF2B5EF4-FFF2-40B4-BE49-F238E27FC236}">
                  <a16:creationId xmlns:a16="http://schemas.microsoft.com/office/drawing/2014/main" id="{8F1CFADF-C4DE-4E74-B29D-F2A8E1B7731B}"/>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2" name="箭头: V 形 8">
              <a:extLst>
                <a:ext uri="{FF2B5EF4-FFF2-40B4-BE49-F238E27FC236}">
                  <a16:creationId xmlns:a16="http://schemas.microsoft.com/office/drawing/2014/main" id="{8554D5C7-D209-4874-87E0-A2F0C91CC60C}"/>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53" name="文字方塊 52">
            <a:extLst>
              <a:ext uri="{FF2B5EF4-FFF2-40B4-BE49-F238E27FC236}">
                <a16:creationId xmlns:a16="http://schemas.microsoft.com/office/drawing/2014/main" id="{7FE8993B-9355-4549-A292-60038DD4F48D}"/>
              </a:ext>
            </a:extLst>
          </p:cNvPr>
          <p:cNvSpPr txBox="1"/>
          <p:nvPr/>
        </p:nvSpPr>
        <p:spPr>
          <a:xfrm>
            <a:off x="2940914" y="18590"/>
            <a:ext cx="3444637" cy="584775"/>
          </a:xfrm>
          <a:prstGeom prst="rect">
            <a:avLst/>
          </a:prstGeom>
          <a:noFill/>
        </p:spPr>
        <p:txBody>
          <a:bodyPr wrap="square">
            <a:spAutoFit/>
          </a:bodyPr>
          <a:lstStyle/>
          <a:p>
            <a:pPr algn="ctr">
              <a:spcBef>
                <a:spcPct val="0"/>
              </a:spcBef>
              <a:buFontTx/>
              <a:buNone/>
            </a:pPr>
            <a:r>
              <a:rPr kumimoji="0" lang="zh-TW" altLang="en-US" sz="3200" b="1" dirty="0">
                <a:solidFill>
                  <a:srgbClr val="002060"/>
                </a:solidFill>
                <a:latin typeface="標楷體" pitchFamily="65" charset="-120"/>
                <a:ea typeface="標楷體" pitchFamily="65" charset="-120"/>
              </a:rPr>
              <a:t>醫管師成績保留</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1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2500"/>
                            </p:stCondLst>
                            <p:childTnLst>
                              <p:par>
                                <p:cTn id="33" presetID="45"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anim calcmode="lin" valueType="num">
                                      <p:cBhvr>
                                        <p:cTn id="36" dur="500" fill="hold"/>
                                        <p:tgtEl>
                                          <p:spTgt spid="41"/>
                                        </p:tgtEl>
                                        <p:attrNameLst>
                                          <p:attrName>ppt_w</p:attrName>
                                        </p:attrNameLst>
                                      </p:cBhvr>
                                      <p:tavLst>
                                        <p:tav tm="0" fmla="#ppt_w*sin(2.5*pi*$)">
                                          <p:val>
                                            <p:fltVal val="0"/>
                                          </p:val>
                                        </p:tav>
                                        <p:tav tm="100000">
                                          <p:val>
                                            <p:fltVal val="1"/>
                                          </p:val>
                                        </p:tav>
                                      </p:tavLst>
                                    </p:anim>
                                    <p:anim calcmode="lin" valueType="num">
                                      <p:cBhvr>
                                        <p:cTn id="37" dur="500" fill="hold"/>
                                        <p:tgtEl>
                                          <p:spTgt spid="41"/>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45"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anim calcmode="lin" valueType="num">
                                      <p:cBhvr>
                                        <p:cTn id="42" dur="500" fill="hold"/>
                                        <p:tgtEl>
                                          <p:spTgt spid="43"/>
                                        </p:tgtEl>
                                        <p:attrNameLst>
                                          <p:attrName>ppt_w</p:attrName>
                                        </p:attrNameLst>
                                      </p:cBhvr>
                                      <p:tavLst>
                                        <p:tav tm="0" fmla="#ppt_w*sin(2.5*pi*$)">
                                          <p:val>
                                            <p:fltVal val="0"/>
                                          </p:val>
                                        </p:tav>
                                        <p:tav tm="100000">
                                          <p:val>
                                            <p:fltVal val="1"/>
                                          </p:val>
                                        </p:tav>
                                      </p:tavLst>
                                    </p:anim>
                                    <p:anim calcmode="lin" valueType="num">
                                      <p:cBhvr>
                                        <p:cTn id="43" dur="500" fill="hold"/>
                                        <p:tgtEl>
                                          <p:spTgt spid="43"/>
                                        </p:tgtEl>
                                        <p:attrNameLst>
                                          <p:attrName>ppt_h</p:attrName>
                                        </p:attrNameLst>
                                      </p:cBhvr>
                                      <p:tavLst>
                                        <p:tav tm="0">
                                          <p:val>
                                            <p:strVal val="#ppt_h"/>
                                          </p:val>
                                        </p:tav>
                                        <p:tav tm="100000">
                                          <p:val>
                                            <p:strVal val="#ppt_h"/>
                                          </p:val>
                                        </p:tav>
                                      </p:tavLst>
                                    </p:anim>
                                  </p:childTnLst>
                                </p:cTn>
                              </p:par>
                            </p:childTnLst>
                          </p:cTn>
                        </p:par>
                        <p:par>
                          <p:cTn id="44" fill="hold">
                            <p:stCondLst>
                              <p:cond delay="3500"/>
                            </p:stCondLst>
                            <p:childTnLst>
                              <p:par>
                                <p:cTn id="45" presetID="45"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anim calcmode="lin" valueType="num">
                                      <p:cBhvr>
                                        <p:cTn id="48" dur="500" fill="hold"/>
                                        <p:tgtEl>
                                          <p:spTgt spid="45"/>
                                        </p:tgtEl>
                                        <p:attrNameLst>
                                          <p:attrName>ppt_w</p:attrName>
                                        </p:attrNameLst>
                                      </p:cBhvr>
                                      <p:tavLst>
                                        <p:tav tm="0" fmla="#ppt_w*sin(2.5*pi*$)">
                                          <p:val>
                                            <p:fltVal val="0"/>
                                          </p:val>
                                        </p:tav>
                                        <p:tav tm="100000">
                                          <p:val>
                                            <p:fltVal val="1"/>
                                          </p:val>
                                        </p:tav>
                                      </p:tavLst>
                                    </p:anim>
                                    <p:anim calcmode="lin" valueType="num">
                                      <p:cBhvr>
                                        <p:cTn id="49" dur="500" fill="hold"/>
                                        <p:tgtEl>
                                          <p:spTgt spid="45"/>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9" grpId="0" bldLvl="0" animBg="1"/>
      <p:bldP spid="30" grpId="0" bldLvl="0" animBg="1"/>
      <p:bldP spid="31" grpId="0" bldLvl="0" animBg="1"/>
      <p:bldP spid="36" grpId="0"/>
      <p:bldP spid="37" grpId="0"/>
      <p:bldP spid="38" grpId="0"/>
      <p:bldP spid="39" grpId="0"/>
      <p:bldP spid="41" grpId="0"/>
      <p:bldP spid="43"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grpSp>
        <p:nvGrpSpPr>
          <p:cNvPr id="130" name="组合 129"/>
          <p:cNvGrpSpPr/>
          <p:nvPr/>
        </p:nvGrpSpPr>
        <p:grpSpPr>
          <a:xfrm>
            <a:off x="3557617" y="1687284"/>
            <a:ext cx="2041814" cy="2422117"/>
            <a:chOff x="4669152" y="2204864"/>
            <a:chExt cx="2853697" cy="3161994"/>
          </a:xfrm>
        </p:grpSpPr>
        <p:sp>
          <p:nvSpPr>
            <p:cNvPr id="139" name="矩形: 剪去单角 444"/>
            <p:cNvSpPr/>
            <p:nvPr/>
          </p:nvSpPr>
          <p:spPr>
            <a:xfrm>
              <a:off x="4669152" y="2204864"/>
              <a:ext cx="2853695" cy="3161994"/>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40" name="矩形 139"/>
            <p:cNvSpPr/>
            <p:nvPr/>
          </p:nvSpPr>
          <p:spPr>
            <a:xfrm>
              <a:off x="4669153" y="5243677"/>
              <a:ext cx="2853695" cy="123181"/>
            </a:xfrm>
            <a:prstGeom prst="rect">
              <a:avLst/>
            </a:prstGeom>
            <a:solidFill>
              <a:schemeClr val="accent1"/>
            </a:solidFill>
            <a:ln w="12700">
              <a:noFill/>
              <a:prstDash val="solid"/>
              <a:round/>
            </a:ln>
            <a:effectLst/>
          </p:spPr>
          <p:txBody>
            <a:bodyPr anchor="ctr"/>
            <a:lstStyle/>
            <a:p>
              <a:pPr algn="ctr"/>
              <a:endParaRPr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41" name="任意多边形: 形状 445"/>
            <p:cNvSpPr/>
            <p:nvPr/>
          </p:nvSpPr>
          <p:spPr bwMode="auto">
            <a:xfrm>
              <a:off x="6802874" y="2204864"/>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1"/>
            </a:solidFill>
            <a:ln w="12700">
              <a:noFill/>
              <a:prstDash val="solid"/>
              <a:round/>
            </a:ln>
            <a:effectLst/>
          </p:spPr>
          <p:txBody>
            <a:bodyPr vert="horz" wrap="square" lIns="121920" tIns="60960" rIns="121920" bIns="60960" anchor="t" anchorCtr="0" compatLnSpc="1">
              <a:normAutofit/>
            </a:bodyPr>
            <a:lstStyle/>
            <a:p>
              <a:pPr lvl="0" algn="r"/>
              <a:r>
                <a:rPr lang="en-US" altLang="zh-CN" sz="1500" b="1"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2</a:t>
              </a:r>
            </a:p>
          </p:txBody>
        </p:sp>
      </p:grpSp>
      <p:grpSp>
        <p:nvGrpSpPr>
          <p:cNvPr id="131" name="组合 130"/>
          <p:cNvGrpSpPr/>
          <p:nvPr/>
        </p:nvGrpSpPr>
        <p:grpSpPr>
          <a:xfrm>
            <a:off x="1203154" y="1687284"/>
            <a:ext cx="2041814" cy="2422117"/>
            <a:chOff x="247577" y="3140968"/>
            <a:chExt cx="2501994" cy="2772295"/>
          </a:xfrm>
        </p:grpSpPr>
        <p:sp>
          <p:nvSpPr>
            <p:cNvPr id="136" name="矩形: 剪去单角 437"/>
            <p:cNvSpPr/>
            <p:nvPr/>
          </p:nvSpPr>
          <p:spPr>
            <a:xfrm>
              <a:off x="247577" y="3140968"/>
              <a:ext cx="2501992"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37" name="矩形 136"/>
            <p:cNvSpPr/>
            <p:nvPr/>
          </p:nvSpPr>
          <p:spPr>
            <a:xfrm>
              <a:off x="247578" y="5805263"/>
              <a:ext cx="2501992" cy="108000"/>
            </a:xfrm>
            <a:prstGeom prst="rect">
              <a:avLst/>
            </a:prstGeom>
            <a:solidFill>
              <a:schemeClr val="accent2"/>
            </a:solidFill>
            <a:ln w="12700">
              <a:noFill/>
              <a:prstDash val="solid"/>
              <a:round/>
            </a:ln>
            <a:effectLst/>
          </p:spPr>
          <p:txBody>
            <a:bodyPr anchor="ctr"/>
            <a:lstStyle/>
            <a:p>
              <a:pPr algn="ctr"/>
              <a:endParaRPr sz="20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38" name="任意多边形: 形状 438"/>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12700">
              <a:noFill/>
              <a:prstDash val="solid"/>
              <a:round/>
            </a:ln>
            <a:effectLst/>
          </p:spPr>
          <p:txBody>
            <a:bodyPr vert="horz" wrap="square" lIns="121920" tIns="60960" rIns="121920" bIns="60960" anchor="t" anchorCtr="0" compatLnSpc="1">
              <a:normAutofit/>
            </a:bodyPr>
            <a:lstStyle/>
            <a:p>
              <a:pPr lvl="0" algn="r"/>
              <a:r>
                <a:rPr lang="en-US" altLang="ko-KR" sz="1600" b="1"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1</a:t>
              </a:r>
            </a:p>
          </p:txBody>
        </p:sp>
      </p:grpSp>
      <p:grpSp>
        <p:nvGrpSpPr>
          <p:cNvPr id="132" name="组合 131"/>
          <p:cNvGrpSpPr/>
          <p:nvPr/>
        </p:nvGrpSpPr>
        <p:grpSpPr>
          <a:xfrm>
            <a:off x="5927609" y="1687284"/>
            <a:ext cx="2041814" cy="2422117"/>
            <a:chOff x="247577" y="3140968"/>
            <a:chExt cx="2501994" cy="2772295"/>
          </a:xfrm>
        </p:grpSpPr>
        <p:sp>
          <p:nvSpPr>
            <p:cNvPr id="133" name="矩形: 剪去单角 455"/>
            <p:cNvSpPr/>
            <p:nvPr/>
          </p:nvSpPr>
          <p:spPr>
            <a:xfrm>
              <a:off x="247577" y="3140968"/>
              <a:ext cx="2501992" cy="2772295"/>
            </a:xfrm>
            <a:prstGeom prst="snip1Rect">
              <a:avLst>
                <a:gd name="adj" fmla="val 29383"/>
              </a:avLst>
            </a:prstGeom>
            <a:solidFill>
              <a:srgbClr val="F6F6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34" name="矩形 133"/>
            <p:cNvSpPr/>
            <p:nvPr/>
          </p:nvSpPr>
          <p:spPr>
            <a:xfrm>
              <a:off x="247578" y="5805263"/>
              <a:ext cx="2501992" cy="108000"/>
            </a:xfrm>
            <a:prstGeom prst="rect">
              <a:avLst/>
            </a:prstGeom>
            <a:solidFill>
              <a:schemeClr val="accent2"/>
            </a:solidFill>
            <a:ln w="12700">
              <a:noFill/>
              <a:prstDash val="solid"/>
              <a:round/>
            </a:ln>
            <a:effectLst/>
          </p:spPr>
          <p:txBody>
            <a:bodyPr anchor="ctr"/>
            <a:lstStyle/>
            <a:p>
              <a:pPr algn="ctr"/>
              <a:endParaRPr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135" name="任意多边形: 形状 456"/>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accent2"/>
            </a:solidFill>
            <a:ln w="12700">
              <a:noFill/>
              <a:prstDash val="solid"/>
              <a:round/>
            </a:ln>
            <a:effectLst/>
          </p:spPr>
          <p:txBody>
            <a:bodyPr vert="horz" wrap="square" lIns="121920" tIns="60960" rIns="121920" bIns="60960" anchor="t" anchorCtr="0" compatLnSpc="1">
              <a:normAutofit/>
            </a:bodyPr>
            <a:lstStyle/>
            <a:p>
              <a:pPr lvl="0" algn="r"/>
              <a:r>
                <a:rPr lang="en-US" altLang="ko-KR" sz="1500" b="1"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3</a:t>
              </a:r>
            </a:p>
          </p:txBody>
        </p:sp>
      </p:grpSp>
      <p:sp>
        <p:nvSpPr>
          <p:cNvPr id="128" name="矩形 127"/>
          <p:cNvSpPr/>
          <p:nvPr/>
        </p:nvSpPr>
        <p:spPr>
          <a:xfrm>
            <a:off x="3789933" y="2404055"/>
            <a:ext cx="1809497" cy="1200329"/>
          </a:xfrm>
          <a:prstGeom prst="rect">
            <a:avLst/>
          </a:prstGeom>
        </p:spPr>
        <p:txBody>
          <a:bodyPr wrap="square">
            <a:spAutoFit/>
            <a:scene3d>
              <a:camera prst="orthographicFront"/>
              <a:lightRig rig="threePt" dir="t"/>
            </a:scene3d>
            <a:sp3d contourW="12700"/>
          </a:bodyPr>
          <a:lstStyle/>
          <a:p>
            <a:pPr lvl="0"/>
            <a:r>
              <a:rPr kumimoji="0" lang="zh-TW" altLang="zh-TW" b="1" i="0" u="none" strike="noStrike" cap="none" normalizeH="0" baseline="0" dirty="0">
                <a:ln/>
                <a:effectLst/>
                <a:latin typeface="Times New Roman" pitchFamily="18" charset="0"/>
                <a:ea typeface="標楷體" pitchFamily="65" charset="-120"/>
                <a:cs typeface="Times New Roman" pitchFamily="18" charset="0"/>
              </a:rPr>
              <a:t>高階醫務管理師</a:t>
            </a:r>
            <a:endParaRPr kumimoji="0" lang="en-US" altLang="zh-TW" b="1" i="0" u="none" strike="noStrike" cap="none" normalizeH="0" baseline="0" dirty="0">
              <a:ln/>
              <a:effectLst/>
              <a:latin typeface="Times New Roman" pitchFamily="18" charset="0"/>
              <a:ea typeface="標楷體" pitchFamily="65" charset="-120"/>
              <a:cs typeface="Times New Roman" pitchFamily="18" charset="0"/>
            </a:endParaRPr>
          </a:p>
          <a:p>
            <a:pPr lvl="0"/>
            <a:r>
              <a:rPr kumimoji="0" lang="zh-TW" altLang="en-US" b="1" i="0" u="none" strike="noStrike" cap="none" normalizeH="0" baseline="0" dirty="0">
                <a:ln/>
                <a:effectLst/>
                <a:latin typeface="Times New Roman" pitchFamily="18" charset="0"/>
                <a:ea typeface="標楷體" pitchFamily="65" charset="-120"/>
                <a:cs typeface="Times New Roman" pitchFamily="18" charset="0"/>
              </a:rPr>
              <a:t>積分：</a:t>
            </a:r>
            <a:r>
              <a:rPr kumimoji="0" lang="en-US" altLang="zh-TW" b="1" i="0" u="none" strike="noStrike" cap="none" normalizeH="0" baseline="0" dirty="0">
                <a:ln/>
                <a:effectLst/>
                <a:latin typeface="Times New Roman" pitchFamily="18" charset="0"/>
                <a:ea typeface="標楷體" pitchFamily="65" charset="-120"/>
                <a:cs typeface="Times New Roman" pitchFamily="18" charset="0"/>
              </a:rPr>
              <a:t>45</a:t>
            </a:r>
          </a:p>
          <a:p>
            <a:pPr lvl="0"/>
            <a:r>
              <a:rPr kumimoji="0" lang="zh-TW" altLang="zh-TW" b="1" i="0" u="none" strike="noStrike" cap="none" normalizeH="0" baseline="0" dirty="0">
                <a:ln/>
                <a:effectLst/>
                <a:latin typeface="Times New Roman" pitchFamily="18" charset="0"/>
                <a:ea typeface="標楷體" pitchFamily="65" charset="-120"/>
                <a:cs typeface="Times New Roman" pitchFamily="18" charset="0"/>
              </a:rPr>
              <a:t>醫務管理師</a:t>
            </a:r>
            <a:endParaRPr kumimoji="0" lang="en-US" altLang="zh-TW" b="1" i="0" u="none" strike="noStrike" cap="none" normalizeH="0" baseline="0" dirty="0">
              <a:ln/>
              <a:effectLst/>
              <a:latin typeface="Times New Roman" pitchFamily="18" charset="0"/>
              <a:ea typeface="標楷體" pitchFamily="65" charset="-120"/>
              <a:cs typeface="Times New Roman" pitchFamily="18" charset="0"/>
            </a:endParaRPr>
          </a:p>
          <a:p>
            <a:pPr lvl="0"/>
            <a:r>
              <a:rPr kumimoji="0" lang="zh-TW" altLang="en-US" b="1" i="0" u="none" strike="noStrike" cap="none" normalizeH="0" baseline="0" dirty="0">
                <a:ln/>
                <a:effectLst/>
                <a:latin typeface="Times New Roman" pitchFamily="18" charset="0"/>
                <a:ea typeface="標楷體" pitchFamily="65" charset="-120"/>
                <a:cs typeface="Times New Roman" pitchFamily="18" charset="0"/>
              </a:rPr>
              <a:t>積分：</a:t>
            </a:r>
            <a:r>
              <a:rPr kumimoji="0" lang="en-US" altLang="zh-TW" b="1" i="0" u="none" strike="noStrike" cap="none" normalizeH="0" baseline="0" dirty="0">
                <a:ln/>
                <a:effectLst/>
                <a:latin typeface="Times New Roman" pitchFamily="18" charset="0"/>
                <a:ea typeface="標楷體" pitchFamily="65" charset="-120"/>
                <a:cs typeface="Times New Roman" pitchFamily="18" charset="0"/>
              </a:rPr>
              <a:t>60</a:t>
            </a:r>
            <a:endParaRPr lang="zh-TW" altLang="en-US" dirty="0"/>
          </a:p>
        </p:txBody>
      </p:sp>
      <p:sp>
        <p:nvSpPr>
          <p:cNvPr id="126" name="矩形 125"/>
          <p:cNvSpPr/>
          <p:nvPr/>
        </p:nvSpPr>
        <p:spPr>
          <a:xfrm>
            <a:off x="1391880" y="2496015"/>
            <a:ext cx="1809497" cy="923330"/>
          </a:xfrm>
          <a:prstGeom prst="rect">
            <a:avLst/>
          </a:prstGeom>
        </p:spPr>
        <p:txBody>
          <a:bodyPr wrap="square">
            <a:spAutoFit/>
            <a:scene3d>
              <a:camera prst="orthographicFront"/>
              <a:lightRig rig="threePt" dir="t"/>
            </a:scene3d>
            <a:sp3d contourW="12700"/>
          </a:bodyPr>
          <a:lstStyle/>
          <a:p>
            <a:r>
              <a:rPr lang="zh-TW" altLang="en-US" b="1" dirty="0">
                <a:ln/>
                <a:latin typeface="Times New Roman" pitchFamily="18" charset="0"/>
                <a:ea typeface="標楷體" pitchFamily="65" charset="-120"/>
                <a:cs typeface="Times New Roman" pitchFamily="18" charset="0"/>
                <a:sym typeface="思源宋体 CN Light" panose="02020300000000000000" pitchFamily="18" charset="-122"/>
              </a:rPr>
              <a:t>三年內持續取得醫管學會教育積分規定時數</a:t>
            </a:r>
          </a:p>
        </p:txBody>
      </p:sp>
      <p:cxnSp>
        <p:nvCxnSpPr>
          <p:cNvPr id="26" name="直接连接符 25"/>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7C25E875-ED46-4164-83DD-C8A89C5EDECB}"/>
              </a:ext>
            </a:extLst>
          </p:cNvPr>
          <p:cNvSpPr/>
          <p:nvPr/>
        </p:nvSpPr>
        <p:spPr>
          <a:xfrm>
            <a:off x="6139749" y="2404055"/>
            <a:ext cx="1668727" cy="1066126"/>
          </a:xfrm>
          <a:prstGeom prst="rect">
            <a:avLst/>
          </a:prstGeom>
        </p:spPr>
        <p:txBody>
          <a:bodyPr wrap="square">
            <a:spAutoFit/>
            <a:scene3d>
              <a:camera prst="orthographicFront"/>
              <a:lightRig rig="threePt" dir="t"/>
            </a:scene3d>
            <a:sp3d contourW="12700"/>
          </a:bodyPr>
          <a:lstStyle/>
          <a:p>
            <a:pPr algn="just" defTabSz="685165">
              <a:lnSpc>
                <a:spcPct val="120000"/>
              </a:lnSpc>
            </a:pPr>
            <a:r>
              <a:rPr kumimoji="0" lang="zh-TW" altLang="en-US" b="1" i="0" u="none" strike="noStrike" cap="none" normalizeH="0" baseline="0" dirty="0">
                <a:ln/>
                <a:effectLst/>
                <a:latin typeface="Times New Roman" pitchFamily="18" charset="0"/>
                <a:ea typeface="標楷體" pitchFamily="65" charset="-120"/>
                <a:cs typeface="Times New Roman" pitchFamily="18" charset="0"/>
                <a:sym typeface="Webdings" pitchFamily="18" charset="2"/>
              </a:rPr>
              <a:t>若積分不足者，可有一年時間補正</a:t>
            </a:r>
            <a:endParaRPr lang="zh-TW" altLang="en-US" dirty="0"/>
          </a:p>
        </p:txBody>
      </p:sp>
      <p:grpSp>
        <p:nvGrpSpPr>
          <p:cNvPr id="33" name="群組 32">
            <a:extLst>
              <a:ext uri="{FF2B5EF4-FFF2-40B4-BE49-F238E27FC236}">
                <a16:creationId xmlns:a16="http://schemas.microsoft.com/office/drawing/2014/main" id="{E50AD107-E111-4A3B-9D67-22000AF6BEC1}"/>
              </a:ext>
            </a:extLst>
          </p:cNvPr>
          <p:cNvGrpSpPr/>
          <p:nvPr/>
        </p:nvGrpSpPr>
        <p:grpSpPr>
          <a:xfrm>
            <a:off x="151033" y="191135"/>
            <a:ext cx="898166" cy="449644"/>
            <a:chOff x="235597" y="321906"/>
            <a:chExt cx="674138" cy="312553"/>
          </a:xfrm>
        </p:grpSpPr>
        <p:sp>
          <p:nvSpPr>
            <p:cNvPr id="34" name="箭头: V 形 3">
              <a:extLst>
                <a:ext uri="{FF2B5EF4-FFF2-40B4-BE49-F238E27FC236}">
                  <a16:creationId xmlns:a16="http://schemas.microsoft.com/office/drawing/2014/main" id="{506669D1-F99E-4C7B-9ED2-F0427D96B743}"/>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5" name="箭头: V 形 4">
              <a:extLst>
                <a:ext uri="{FF2B5EF4-FFF2-40B4-BE49-F238E27FC236}">
                  <a16:creationId xmlns:a16="http://schemas.microsoft.com/office/drawing/2014/main" id="{5692CE39-9A27-4723-B6C8-FC15EB08E226}"/>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6" name="箭头: V 形 8">
              <a:extLst>
                <a:ext uri="{FF2B5EF4-FFF2-40B4-BE49-F238E27FC236}">
                  <a16:creationId xmlns:a16="http://schemas.microsoft.com/office/drawing/2014/main" id="{92C807C6-726D-40B6-98D9-AFAB2DF5B9DD}"/>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7" name="文字方塊 36">
            <a:extLst>
              <a:ext uri="{FF2B5EF4-FFF2-40B4-BE49-F238E27FC236}">
                <a16:creationId xmlns:a16="http://schemas.microsoft.com/office/drawing/2014/main" id="{C1015BFE-D059-4E67-94CE-0B8B531562C1}"/>
              </a:ext>
            </a:extLst>
          </p:cNvPr>
          <p:cNvSpPr txBox="1"/>
          <p:nvPr/>
        </p:nvSpPr>
        <p:spPr>
          <a:xfrm>
            <a:off x="2940914" y="18590"/>
            <a:ext cx="3444637" cy="584775"/>
          </a:xfrm>
          <a:prstGeom prst="rect">
            <a:avLst/>
          </a:prstGeom>
          <a:noFill/>
        </p:spPr>
        <p:txBody>
          <a:bodyPr wrap="square">
            <a:spAutoFit/>
          </a:bodyPr>
          <a:lstStyle/>
          <a:p>
            <a:pPr algn="ctr">
              <a:spcBef>
                <a:spcPct val="0"/>
              </a:spcBef>
              <a:buFontTx/>
              <a:buNone/>
            </a:pPr>
            <a:r>
              <a:rPr kumimoji="0" lang="zh-TW" altLang="en-US" sz="3200" b="1" dirty="0">
                <a:solidFill>
                  <a:srgbClr val="002060"/>
                </a:solidFill>
                <a:latin typeface="標楷體" pitchFamily="65" charset="-120"/>
                <a:ea typeface="標楷體" pitchFamily="65" charset="-120"/>
              </a:rPr>
              <a:t>醫管師</a:t>
            </a:r>
            <a:r>
              <a:rPr lang="zh-TW" altLang="en-US" sz="3200" b="1" dirty="0">
                <a:solidFill>
                  <a:srgbClr val="002060"/>
                </a:solidFill>
                <a:latin typeface="標楷體" pitchFamily="65" charset="-120"/>
                <a:ea typeface="標楷體" pitchFamily="65" charset="-120"/>
              </a:rPr>
              <a:t>繼續教育</a:t>
            </a:r>
            <a:endParaRPr kumimoji="0" lang="zh-TW" altLang="en-US" sz="3200" b="1" dirty="0">
              <a:solidFill>
                <a:srgbClr val="002060"/>
              </a:solidFill>
              <a:latin typeface="標楷體" pitchFamily="65" charset="-120"/>
              <a:ea typeface="標楷體"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horizont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randombar(horizontal)">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randombar(horizontal)">
                                      <p:cBhvr>
                                        <p:cTn id="1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26" name="直接连接符 25"/>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30" name="群組 29">
            <a:extLst>
              <a:ext uri="{FF2B5EF4-FFF2-40B4-BE49-F238E27FC236}">
                <a16:creationId xmlns:a16="http://schemas.microsoft.com/office/drawing/2014/main" id="{8AD20A8A-DDFE-4D4D-A736-57EB7BE395D8}"/>
              </a:ext>
            </a:extLst>
          </p:cNvPr>
          <p:cNvGrpSpPr/>
          <p:nvPr/>
        </p:nvGrpSpPr>
        <p:grpSpPr>
          <a:xfrm>
            <a:off x="151033" y="191135"/>
            <a:ext cx="898166" cy="449644"/>
            <a:chOff x="235597" y="321906"/>
            <a:chExt cx="674138" cy="312553"/>
          </a:xfrm>
        </p:grpSpPr>
        <p:sp>
          <p:nvSpPr>
            <p:cNvPr id="53" name="箭头: V 形 3">
              <a:extLst>
                <a:ext uri="{FF2B5EF4-FFF2-40B4-BE49-F238E27FC236}">
                  <a16:creationId xmlns:a16="http://schemas.microsoft.com/office/drawing/2014/main" id="{82C0599F-0FC1-4FE5-B6C1-D5DF3597EE4A}"/>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4" name="箭头: V 形 4">
              <a:extLst>
                <a:ext uri="{FF2B5EF4-FFF2-40B4-BE49-F238E27FC236}">
                  <a16:creationId xmlns:a16="http://schemas.microsoft.com/office/drawing/2014/main" id="{DAD9A9D7-7CCF-4C29-AE6F-06337032A24A}"/>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5" name="箭头: V 形 8">
              <a:extLst>
                <a:ext uri="{FF2B5EF4-FFF2-40B4-BE49-F238E27FC236}">
                  <a16:creationId xmlns:a16="http://schemas.microsoft.com/office/drawing/2014/main" id="{B370DE86-48AC-4851-B205-780C24140632}"/>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56" name="文字方塊 55">
            <a:extLst>
              <a:ext uri="{FF2B5EF4-FFF2-40B4-BE49-F238E27FC236}">
                <a16:creationId xmlns:a16="http://schemas.microsoft.com/office/drawing/2014/main" id="{47688899-3CBF-4E2B-9CAC-C8C7D94C944C}"/>
              </a:ext>
            </a:extLst>
          </p:cNvPr>
          <p:cNvSpPr txBox="1"/>
          <p:nvPr/>
        </p:nvSpPr>
        <p:spPr>
          <a:xfrm>
            <a:off x="2940914" y="18590"/>
            <a:ext cx="3444637" cy="584775"/>
          </a:xfrm>
          <a:prstGeom prst="rect">
            <a:avLst/>
          </a:prstGeom>
          <a:noFill/>
        </p:spPr>
        <p:txBody>
          <a:bodyPr wrap="square">
            <a:spAutoFit/>
          </a:bodyPr>
          <a:lstStyle/>
          <a:p>
            <a:pPr algn="ctr">
              <a:spcBef>
                <a:spcPct val="0"/>
              </a:spcBef>
              <a:buFontTx/>
              <a:buNone/>
            </a:pPr>
            <a:r>
              <a:rPr kumimoji="0" lang="zh-TW" altLang="en-US" sz="3200" b="1" dirty="0">
                <a:solidFill>
                  <a:srgbClr val="002060"/>
                </a:solidFill>
                <a:latin typeface="標楷體" pitchFamily="65" charset="-120"/>
                <a:ea typeface="標楷體" pitchFamily="65" charset="-120"/>
              </a:rPr>
              <a:t>醫管師</a:t>
            </a:r>
            <a:r>
              <a:rPr lang="zh-TW" altLang="en-US" sz="3200" b="1" dirty="0">
                <a:solidFill>
                  <a:srgbClr val="002060"/>
                </a:solidFill>
                <a:latin typeface="標楷體" pitchFamily="65" charset="-120"/>
                <a:ea typeface="標楷體" pitchFamily="65" charset="-120"/>
              </a:rPr>
              <a:t>繼續教育</a:t>
            </a:r>
            <a:endParaRPr kumimoji="0" lang="zh-TW" altLang="en-US" sz="3200" b="1" dirty="0">
              <a:solidFill>
                <a:srgbClr val="002060"/>
              </a:solidFill>
              <a:latin typeface="標楷體" pitchFamily="65" charset="-120"/>
              <a:ea typeface="標楷體" pitchFamily="65" charset="-120"/>
            </a:endParaRPr>
          </a:p>
        </p:txBody>
      </p:sp>
      <p:sp>
        <p:nvSpPr>
          <p:cNvPr id="24" name="內容版面配置區 2">
            <a:extLst>
              <a:ext uri="{FF2B5EF4-FFF2-40B4-BE49-F238E27FC236}">
                <a16:creationId xmlns:a16="http://schemas.microsoft.com/office/drawing/2014/main" id="{C9CF12FF-8EBA-4F37-911A-9421E8AE89A8}"/>
              </a:ext>
            </a:extLst>
          </p:cNvPr>
          <p:cNvSpPr txBox="1">
            <a:spLocks/>
          </p:cNvSpPr>
          <p:nvPr/>
        </p:nvSpPr>
        <p:spPr>
          <a:xfrm>
            <a:off x="1470550" y="782242"/>
            <a:ext cx="6515100" cy="864394"/>
          </a:xfrm>
          <a:prstGeom prst="rect">
            <a:avLst/>
          </a:prstGeom>
        </p:spPr>
        <p:txBody>
          <a:bodyPr/>
          <a:lstStyle>
            <a:lvl1pPr marL="171450" indent="-171450" algn="l" defTabSz="6845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45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45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2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ts val="2250"/>
              </a:lnSpc>
              <a:buFont typeface="Arial" panose="020B0604020202020204" pitchFamily="34" charset="0"/>
              <a:buNone/>
            </a:pPr>
            <a:r>
              <a:rPr lang="zh-TW" altLang="en-US" b="1" u="sng" dirty="0">
                <a:latin typeface="Times New Roman" pitchFamily="18" charset="0"/>
                <a:ea typeface="標楷體" pitchFamily="65" charset="-120"/>
                <a:cs typeface="Times New Roman" pitchFamily="18" charset="0"/>
                <a:sym typeface="Webdings" pitchFamily="18" charset="2"/>
              </a:rPr>
              <a:t>會員</a:t>
            </a:r>
            <a:r>
              <a:rPr lang="zh-TW" altLang="en-US" b="1" dirty="0">
                <a:latin typeface="Times New Roman" pitchFamily="18" charset="0"/>
                <a:ea typeface="標楷體" pitchFamily="65" charset="-120"/>
                <a:cs typeface="Times New Roman" pitchFamily="18" charset="0"/>
                <a:sym typeface="Webdings" pitchFamily="18" charset="2"/>
              </a:rPr>
              <a:t>途徑：「會員登入」 → 「醫管師甄審」</a:t>
            </a:r>
            <a:endParaRPr lang="en-US" altLang="zh-TW" b="1" dirty="0">
              <a:latin typeface="Times New Roman" pitchFamily="18" charset="0"/>
              <a:ea typeface="標楷體" pitchFamily="65" charset="-120"/>
              <a:cs typeface="Times New Roman" pitchFamily="18" charset="0"/>
              <a:sym typeface="Webdings" pitchFamily="18" charset="2"/>
            </a:endParaRPr>
          </a:p>
          <a:p>
            <a:pPr marL="0" indent="0">
              <a:lnSpc>
                <a:spcPts val="2250"/>
              </a:lnSpc>
              <a:buFont typeface="Arial" panose="020B0604020202020204" pitchFamily="34" charset="0"/>
              <a:buNone/>
            </a:pPr>
            <a:r>
              <a:rPr lang="zh-TW" altLang="en-US" b="1" dirty="0">
                <a:latin typeface="Times New Roman" pitchFamily="18" charset="0"/>
                <a:ea typeface="標楷體" pitchFamily="65" charset="-120"/>
                <a:cs typeface="Times New Roman" pitchFamily="18" charset="0"/>
                <a:sym typeface="Webdings" pitchFamily="18" charset="2"/>
              </a:rPr>
              <a:t>                          →「歷屆考古題」</a:t>
            </a:r>
            <a:endParaRPr lang="zh-TW" altLang="en-US" b="1" dirty="0">
              <a:ea typeface="標楷體" pitchFamily="65" charset="-120"/>
              <a:cs typeface="Times New Roman" pitchFamily="18" charset="0"/>
            </a:endParaRPr>
          </a:p>
        </p:txBody>
      </p:sp>
      <p:sp>
        <p:nvSpPr>
          <p:cNvPr id="25" name="Freeform 7">
            <a:extLst>
              <a:ext uri="{FF2B5EF4-FFF2-40B4-BE49-F238E27FC236}">
                <a16:creationId xmlns:a16="http://schemas.microsoft.com/office/drawing/2014/main" id="{07A72000-EDFD-45CB-A37F-FC0C4822FCBB}"/>
              </a:ext>
            </a:extLst>
          </p:cNvPr>
          <p:cNvSpPr/>
          <p:nvPr/>
        </p:nvSpPr>
        <p:spPr bwMode="auto">
          <a:xfrm rot="20676794">
            <a:off x="1209578" y="780534"/>
            <a:ext cx="321987" cy="321987"/>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2"/>
          </a:solidFill>
          <a:ln>
            <a:noFill/>
          </a:ln>
          <a:effectLst/>
        </p:spPr>
        <p:txBody>
          <a:bodyPr vert="horz" wrap="square" lIns="68580" tIns="34290" rIns="68580" bIns="34290" numCol="1" anchor="t" anchorCtr="0" compatLnSpc="1"/>
          <a:lstStyle/>
          <a:p>
            <a:endParaRPr lang="id-ID"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pic>
        <p:nvPicPr>
          <p:cNvPr id="5" name="圖片 4">
            <a:extLst>
              <a:ext uri="{FF2B5EF4-FFF2-40B4-BE49-F238E27FC236}">
                <a16:creationId xmlns:a16="http://schemas.microsoft.com/office/drawing/2014/main" id="{258C8276-F4F1-4119-9547-1297D93A4F5F}"/>
              </a:ext>
            </a:extLst>
          </p:cNvPr>
          <p:cNvPicPr>
            <a:picLocks noChangeAspect="1"/>
          </p:cNvPicPr>
          <p:nvPr/>
        </p:nvPicPr>
        <p:blipFill>
          <a:blip r:embed="rId4"/>
          <a:stretch>
            <a:fillRect/>
          </a:stretch>
        </p:blipFill>
        <p:spPr>
          <a:xfrm>
            <a:off x="505327" y="1673090"/>
            <a:ext cx="5067300" cy="2438400"/>
          </a:xfrm>
          <a:prstGeom prst="rect">
            <a:avLst/>
          </a:prstGeom>
        </p:spPr>
      </p:pic>
      <p:sp>
        <p:nvSpPr>
          <p:cNvPr id="31" name="矩形 30">
            <a:extLst>
              <a:ext uri="{FF2B5EF4-FFF2-40B4-BE49-F238E27FC236}">
                <a16:creationId xmlns:a16="http://schemas.microsoft.com/office/drawing/2014/main" id="{28712659-426B-4815-81D1-ADABC8812B38}"/>
              </a:ext>
            </a:extLst>
          </p:cNvPr>
          <p:cNvSpPr/>
          <p:nvPr/>
        </p:nvSpPr>
        <p:spPr>
          <a:xfrm>
            <a:off x="905395" y="3692389"/>
            <a:ext cx="1009469" cy="3355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19" name="Text Box 6">
            <a:extLst>
              <a:ext uri="{FF2B5EF4-FFF2-40B4-BE49-F238E27FC236}">
                <a16:creationId xmlns:a16="http://schemas.microsoft.com/office/drawing/2014/main" id="{70210865-9D0A-4B5E-B024-E791130BB468}"/>
              </a:ext>
            </a:extLst>
          </p:cNvPr>
          <p:cNvSpPr txBox="1">
            <a:spLocks noChangeArrowheads="1"/>
          </p:cNvSpPr>
          <p:nvPr/>
        </p:nvSpPr>
        <p:spPr bwMode="auto">
          <a:xfrm>
            <a:off x="646829" y="3263996"/>
            <a:ext cx="1575162" cy="3231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kumimoji="1" lang="zh-TW" altLang="en-US" sz="1500" b="1" dirty="0">
                <a:solidFill>
                  <a:srgbClr val="0000FF"/>
                </a:solidFill>
                <a:latin typeface="標楷體" pitchFamily="65" charset="-120"/>
                <a:ea typeface="標楷體" pitchFamily="65" charset="-120"/>
              </a:rPr>
              <a:t>點選醫管師甄審</a:t>
            </a:r>
          </a:p>
        </p:txBody>
      </p:sp>
      <p:pic>
        <p:nvPicPr>
          <p:cNvPr id="7" name="圖片 6">
            <a:extLst>
              <a:ext uri="{FF2B5EF4-FFF2-40B4-BE49-F238E27FC236}">
                <a16:creationId xmlns:a16="http://schemas.microsoft.com/office/drawing/2014/main" id="{5E698E95-843E-49BC-941B-BFB6A2800DA4}"/>
              </a:ext>
            </a:extLst>
          </p:cNvPr>
          <p:cNvPicPr>
            <a:picLocks noChangeAspect="1"/>
          </p:cNvPicPr>
          <p:nvPr/>
        </p:nvPicPr>
        <p:blipFill>
          <a:blip r:embed="rId5"/>
          <a:stretch>
            <a:fillRect/>
          </a:stretch>
        </p:blipFill>
        <p:spPr>
          <a:xfrm>
            <a:off x="4534239" y="2027709"/>
            <a:ext cx="1872208" cy="2557959"/>
          </a:xfrm>
          <a:prstGeom prst="rect">
            <a:avLst/>
          </a:prstGeom>
        </p:spPr>
      </p:pic>
      <p:pic>
        <p:nvPicPr>
          <p:cNvPr id="9" name="圖片 8">
            <a:extLst>
              <a:ext uri="{FF2B5EF4-FFF2-40B4-BE49-F238E27FC236}">
                <a16:creationId xmlns:a16="http://schemas.microsoft.com/office/drawing/2014/main" id="{AF019011-6834-4599-8DD1-F2F69222D813}"/>
              </a:ext>
            </a:extLst>
          </p:cNvPr>
          <p:cNvPicPr>
            <a:picLocks noChangeAspect="1"/>
          </p:cNvPicPr>
          <p:nvPr/>
        </p:nvPicPr>
        <p:blipFill>
          <a:blip r:embed="rId6"/>
          <a:stretch>
            <a:fillRect/>
          </a:stretch>
        </p:blipFill>
        <p:spPr>
          <a:xfrm>
            <a:off x="6276246" y="1685291"/>
            <a:ext cx="2619375" cy="3524250"/>
          </a:xfrm>
          <a:prstGeom prst="rect">
            <a:avLst/>
          </a:prstGeom>
        </p:spPr>
      </p:pic>
      <p:sp>
        <p:nvSpPr>
          <p:cNvPr id="35" name="矩形 34">
            <a:extLst>
              <a:ext uri="{FF2B5EF4-FFF2-40B4-BE49-F238E27FC236}">
                <a16:creationId xmlns:a16="http://schemas.microsoft.com/office/drawing/2014/main" id="{0008F6FC-04F2-4244-A0BE-163B09A2B7C7}"/>
              </a:ext>
            </a:extLst>
          </p:cNvPr>
          <p:cNvSpPr/>
          <p:nvPr/>
        </p:nvSpPr>
        <p:spPr>
          <a:xfrm>
            <a:off x="4661635" y="2547056"/>
            <a:ext cx="1009469" cy="3355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3" name="Text Box 6">
            <a:extLst>
              <a:ext uri="{FF2B5EF4-FFF2-40B4-BE49-F238E27FC236}">
                <a16:creationId xmlns:a16="http://schemas.microsoft.com/office/drawing/2014/main" id="{3ED02757-DADE-4D6A-BDF6-08820B86FED4}"/>
              </a:ext>
            </a:extLst>
          </p:cNvPr>
          <p:cNvSpPr txBox="1">
            <a:spLocks noChangeArrowheads="1"/>
          </p:cNvSpPr>
          <p:nvPr/>
        </p:nvSpPr>
        <p:spPr bwMode="auto">
          <a:xfrm>
            <a:off x="4572000" y="2194937"/>
            <a:ext cx="1575197" cy="3231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kumimoji="1" lang="zh-TW" altLang="en-US" sz="1500" b="1" dirty="0">
                <a:solidFill>
                  <a:srgbClr val="0000FF"/>
                </a:solidFill>
                <a:latin typeface="標楷體" pitchFamily="65" charset="-120"/>
                <a:ea typeface="標楷體" pitchFamily="65" charset="-120"/>
              </a:rPr>
              <a:t>點選歷屆考古題</a:t>
            </a:r>
          </a:p>
        </p:txBody>
      </p:sp>
    </p:spTree>
    <p:extLst>
      <p:ext uri="{BB962C8B-B14F-4D97-AF65-F5344CB8AC3E}">
        <p14:creationId xmlns:p14="http://schemas.microsoft.com/office/powerpoint/2010/main" val="317843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animBg="1"/>
      <p:bldP spid="35"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97CE78C-2264-4C1C-ACBD-2F93E02CFEDD}"/>
              </a:ext>
            </a:extLst>
          </p:cNvPr>
          <p:cNvPicPr>
            <a:picLocks noChangeAspect="1"/>
          </p:cNvPicPr>
          <p:nvPr/>
        </p:nvPicPr>
        <p:blipFill>
          <a:blip r:embed="rId4"/>
          <a:stretch>
            <a:fillRect/>
          </a:stretch>
        </p:blipFill>
        <p:spPr>
          <a:xfrm>
            <a:off x="2051720" y="1693065"/>
            <a:ext cx="6355495" cy="3463485"/>
          </a:xfrm>
          <a:prstGeom prst="rect">
            <a:avLst/>
          </a:prstGeom>
        </p:spPr>
      </p:pic>
      <p:cxnSp>
        <p:nvCxnSpPr>
          <p:cNvPr id="26" name="直接连接符 25"/>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30" name="群組 29">
            <a:extLst>
              <a:ext uri="{FF2B5EF4-FFF2-40B4-BE49-F238E27FC236}">
                <a16:creationId xmlns:a16="http://schemas.microsoft.com/office/drawing/2014/main" id="{8AD20A8A-DDFE-4D4D-A736-57EB7BE395D8}"/>
              </a:ext>
            </a:extLst>
          </p:cNvPr>
          <p:cNvGrpSpPr/>
          <p:nvPr/>
        </p:nvGrpSpPr>
        <p:grpSpPr>
          <a:xfrm>
            <a:off x="151033" y="191135"/>
            <a:ext cx="898166" cy="449644"/>
            <a:chOff x="235597" y="321906"/>
            <a:chExt cx="674138" cy="312553"/>
          </a:xfrm>
        </p:grpSpPr>
        <p:sp>
          <p:nvSpPr>
            <p:cNvPr id="53" name="箭头: V 形 3">
              <a:extLst>
                <a:ext uri="{FF2B5EF4-FFF2-40B4-BE49-F238E27FC236}">
                  <a16:creationId xmlns:a16="http://schemas.microsoft.com/office/drawing/2014/main" id="{82C0599F-0FC1-4FE5-B6C1-D5DF3597EE4A}"/>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4" name="箭头: V 形 4">
              <a:extLst>
                <a:ext uri="{FF2B5EF4-FFF2-40B4-BE49-F238E27FC236}">
                  <a16:creationId xmlns:a16="http://schemas.microsoft.com/office/drawing/2014/main" id="{DAD9A9D7-7CCF-4C29-AE6F-06337032A24A}"/>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5" name="箭头: V 形 8">
              <a:extLst>
                <a:ext uri="{FF2B5EF4-FFF2-40B4-BE49-F238E27FC236}">
                  <a16:creationId xmlns:a16="http://schemas.microsoft.com/office/drawing/2014/main" id="{B370DE86-48AC-4851-B205-780C24140632}"/>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56" name="文字方塊 55">
            <a:extLst>
              <a:ext uri="{FF2B5EF4-FFF2-40B4-BE49-F238E27FC236}">
                <a16:creationId xmlns:a16="http://schemas.microsoft.com/office/drawing/2014/main" id="{47688899-3CBF-4E2B-9CAC-C8C7D94C944C}"/>
              </a:ext>
            </a:extLst>
          </p:cNvPr>
          <p:cNvSpPr txBox="1"/>
          <p:nvPr/>
        </p:nvSpPr>
        <p:spPr>
          <a:xfrm>
            <a:off x="2940914" y="18590"/>
            <a:ext cx="3444637" cy="584775"/>
          </a:xfrm>
          <a:prstGeom prst="rect">
            <a:avLst/>
          </a:prstGeom>
          <a:noFill/>
        </p:spPr>
        <p:txBody>
          <a:bodyPr wrap="square">
            <a:spAutoFit/>
          </a:bodyPr>
          <a:lstStyle/>
          <a:p>
            <a:pPr algn="ctr">
              <a:spcBef>
                <a:spcPct val="0"/>
              </a:spcBef>
              <a:buFontTx/>
              <a:buNone/>
            </a:pPr>
            <a:r>
              <a:rPr kumimoji="0" lang="zh-TW" altLang="en-US" sz="3200" b="1" dirty="0">
                <a:solidFill>
                  <a:srgbClr val="002060"/>
                </a:solidFill>
                <a:latin typeface="標楷體" pitchFamily="65" charset="-120"/>
                <a:ea typeface="標楷體" pitchFamily="65" charset="-120"/>
              </a:rPr>
              <a:t>醫管師</a:t>
            </a:r>
            <a:r>
              <a:rPr lang="zh-TW" altLang="en-US" sz="3200" b="1" dirty="0">
                <a:solidFill>
                  <a:srgbClr val="002060"/>
                </a:solidFill>
                <a:latin typeface="標楷體" pitchFamily="65" charset="-120"/>
                <a:ea typeface="標楷體" pitchFamily="65" charset="-120"/>
              </a:rPr>
              <a:t>繼續教育</a:t>
            </a:r>
            <a:endParaRPr kumimoji="0" lang="zh-TW" altLang="en-US" sz="3200" b="1" dirty="0">
              <a:solidFill>
                <a:srgbClr val="002060"/>
              </a:solidFill>
              <a:latin typeface="標楷體" pitchFamily="65" charset="-120"/>
              <a:ea typeface="標楷體" pitchFamily="65" charset="-120"/>
            </a:endParaRPr>
          </a:p>
        </p:txBody>
      </p:sp>
      <p:sp>
        <p:nvSpPr>
          <p:cNvPr id="24" name="內容版面配置區 2">
            <a:extLst>
              <a:ext uri="{FF2B5EF4-FFF2-40B4-BE49-F238E27FC236}">
                <a16:creationId xmlns:a16="http://schemas.microsoft.com/office/drawing/2014/main" id="{C9CF12FF-8EBA-4F37-911A-9421E8AE89A8}"/>
              </a:ext>
            </a:extLst>
          </p:cNvPr>
          <p:cNvSpPr txBox="1">
            <a:spLocks/>
          </p:cNvSpPr>
          <p:nvPr/>
        </p:nvSpPr>
        <p:spPr>
          <a:xfrm>
            <a:off x="1470550" y="782242"/>
            <a:ext cx="4757634" cy="465573"/>
          </a:xfrm>
          <a:prstGeom prst="rect">
            <a:avLst/>
          </a:prstGeom>
        </p:spPr>
        <p:txBody>
          <a:bodyPr/>
          <a:lstStyle>
            <a:lvl1pPr marL="171450" indent="-171450" algn="l" defTabSz="6845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45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45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2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ts val="2250"/>
              </a:lnSpc>
              <a:buFont typeface="Arial" panose="020B0604020202020204" pitchFamily="34" charset="0"/>
              <a:buNone/>
            </a:pPr>
            <a:r>
              <a:rPr lang="zh-TW" altLang="en-US" b="1" u="sng" dirty="0">
                <a:latin typeface="Times New Roman" pitchFamily="18" charset="0"/>
                <a:ea typeface="標楷體" pitchFamily="65" charset="-120"/>
                <a:cs typeface="Times New Roman" pitchFamily="18" charset="0"/>
                <a:sym typeface="Webdings" pitchFamily="18" charset="2"/>
              </a:rPr>
              <a:t>非會員</a:t>
            </a:r>
            <a:r>
              <a:rPr lang="zh-TW" altLang="en-US" b="1" dirty="0">
                <a:latin typeface="Times New Roman" pitchFamily="18" charset="0"/>
                <a:ea typeface="標楷體" pitchFamily="65" charset="-120"/>
                <a:cs typeface="Times New Roman" pitchFamily="18" charset="0"/>
                <a:sym typeface="Webdings" pitchFamily="18" charset="2"/>
              </a:rPr>
              <a:t>途徑：「最新消息」→「</a:t>
            </a:r>
            <a:r>
              <a:rPr lang="en-US" altLang="zh-TW" b="1" dirty="0">
                <a:latin typeface="Times New Roman" pitchFamily="18" charset="0"/>
                <a:ea typeface="標楷體" pitchFamily="65" charset="-120"/>
                <a:cs typeface="Times New Roman" pitchFamily="18" charset="0"/>
                <a:sym typeface="Webdings" pitchFamily="18" charset="2"/>
              </a:rPr>
              <a:t>more</a:t>
            </a:r>
            <a:r>
              <a:rPr lang="zh-TW" altLang="en-US" b="1" dirty="0">
                <a:latin typeface="Times New Roman" pitchFamily="18" charset="0"/>
                <a:ea typeface="標楷體" pitchFamily="65" charset="-120"/>
                <a:cs typeface="Times New Roman" pitchFamily="18" charset="0"/>
                <a:sym typeface="Webdings" pitchFamily="18" charset="2"/>
              </a:rPr>
              <a:t>」</a:t>
            </a:r>
            <a:endParaRPr lang="zh-TW" altLang="en-US" b="1" dirty="0">
              <a:ea typeface="標楷體" pitchFamily="65" charset="-120"/>
              <a:cs typeface="Times New Roman" pitchFamily="18" charset="0"/>
            </a:endParaRPr>
          </a:p>
        </p:txBody>
      </p:sp>
      <p:sp>
        <p:nvSpPr>
          <p:cNvPr id="25" name="Freeform 7">
            <a:extLst>
              <a:ext uri="{FF2B5EF4-FFF2-40B4-BE49-F238E27FC236}">
                <a16:creationId xmlns:a16="http://schemas.microsoft.com/office/drawing/2014/main" id="{07A72000-EDFD-45CB-A37F-FC0C4822FCBB}"/>
              </a:ext>
            </a:extLst>
          </p:cNvPr>
          <p:cNvSpPr/>
          <p:nvPr/>
        </p:nvSpPr>
        <p:spPr bwMode="auto">
          <a:xfrm rot="20676794">
            <a:off x="1209578" y="780534"/>
            <a:ext cx="321987" cy="321987"/>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BA8D2D"/>
          </a:solidFill>
          <a:ln>
            <a:noFill/>
          </a:ln>
          <a:effectLst/>
        </p:spPr>
        <p:txBody>
          <a:bodyPr vert="horz" wrap="square" lIns="68580" tIns="34290" rIns="68580" bIns="34290" numCol="1" anchor="t" anchorCtr="0" compatLnSpc="1"/>
          <a:lstStyle/>
          <a:p>
            <a:endParaRPr lang="id-ID"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pic>
        <p:nvPicPr>
          <p:cNvPr id="3" name="圖片 2">
            <a:extLst>
              <a:ext uri="{FF2B5EF4-FFF2-40B4-BE49-F238E27FC236}">
                <a16:creationId xmlns:a16="http://schemas.microsoft.com/office/drawing/2014/main" id="{EE398024-9646-4741-9CC8-F60985CA0F24}"/>
              </a:ext>
            </a:extLst>
          </p:cNvPr>
          <p:cNvPicPr>
            <a:picLocks noChangeAspect="1"/>
          </p:cNvPicPr>
          <p:nvPr/>
        </p:nvPicPr>
        <p:blipFill>
          <a:blip r:embed="rId5"/>
          <a:stretch>
            <a:fillRect/>
          </a:stretch>
        </p:blipFill>
        <p:spPr>
          <a:xfrm>
            <a:off x="151033" y="1209289"/>
            <a:ext cx="5238750" cy="2114550"/>
          </a:xfrm>
          <a:prstGeom prst="rect">
            <a:avLst/>
          </a:prstGeom>
        </p:spPr>
      </p:pic>
      <p:sp>
        <p:nvSpPr>
          <p:cNvPr id="32" name="矩形 31">
            <a:extLst>
              <a:ext uri="{FF2B5EF4-FFF2-40B4-BE49-F238E27FC236}">
                <a16:creationId xmlns:a16="http://schemas.microsoft.com/office/drawing/2014/main" id="{FE09573C-63AA-4963-AE35-372A26315218}"/>
              </a:ext>
            </a:extLst>
          </p:cNvPr>
          <p:cNvSpPr/>
          <p:nvPr/>
        </p:nvSpPr>
        <p:spPr>
          <a:xfrm>
            <a:off x="372130" y="1334870"/>
            <a:ext cx="844451" cy="2947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3" name="Text Box 6">
            <a:extLst>
              <a:ext uri="{FF2B5EF4-FFF2-40B4-BE49-F238E27FC236}">
                <a16:creationId xmlns:a16="http://schemas.microsoft.com/office/drawing/2014/main" id="{18C2A934-BE52-460D-8ADB-DE2B8550B81F}"/>
              </a:ext>
            </a:extLst>
          </p:cNvPr>
          <p:cNvSpPr txBox="1">
            <a:spLocks noChangeArrowheads="1"/>
          </p:cNvSpPr>
          <p:nvPr/>
        </p:nvSpPr>
        <p:spPr bwMode="auto">
          <a:xfrm>
            <a:off x="2728326" y="1274752"/>
            <a:ext cx="1540762"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zh-TW" altLang="en-US" sz="2000" b="1" dirty="0">
                <a:solidFill>
                  <a:srgbClr val="0000FF"/>
                </a:solidFill>
                <a:latin typeface="標楷體" pitchFamily="65" charset="-120"/>
                <a:ea typeface="標楷體" pitchFamily="65" charset="-120"/>
              </a:rPr>
              <a:t>點選</a:t>
            </a:r>
            <a:r>
              <a:rPr lang="en-US" altLang="zh-TW" sz="2000" b="1" dirty="0">
                <a:solidFill>
                  <a:srgbClr val="0000FF"/>
                </a:solidFill>
                <a:latin typeface="Times New Roman" pitchFamily="18" charset="0"/>
                <a:ea typeface="標楷體" pitchFamily="65" charset="-120"/>
                <a:cs typeface="Times New Roman" pitchFamily="18" charset="0"/>
              </a:rPr>
              <a:t>more</a:t>
            </a:r>
            <a:endParaRPr lang="zh-TW" altLang="en-US" sz="2000" b="1" dirty="0">
              <a:solidFill>
                <a:srgbClr val="0000FF"/>
              </a:solidFill>
              <a:latin typeface="Times New Roman" pitchFamily="18" charset="0"/>
              <a:ea typeface="標楷體" pitchFamily="65" charset="-120"/>
              <a:cs typeface="Times New Roman" pitchFamily="18" charset="0"/>
            </a:endParaRPr>
          </a:p>
        </p:txBody>
      </p:sp>
      <p:sp>
        <p:nvSpPr>
          <p:cNvPr id="31" name="矩形 30">
            <a:extLst>
              <a:ext uri="{FF2B5EF4-FFF2-40B4-BE49-F238E27FC236}">
                <a16:creationId xmlns:a16="http://schemas.microsoft.com/office/drawing/2014/main" id="{E4531147-28D2-484A-95E5-9B5BFDDE3D71}"/>
              </a:ext>
            </a:extLst>
          </p:cNvPr>
          <p:cNvSpPr/>
          <p:nvPr/>
        </p:nvSpPr>
        <p:spPr>
          <a:xfrm>
            <a:off x="4424410" y="1408128"/>
            <a:ext cx="679541" cy="22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 name="矩形 33">
            <a:extLst>
              <a:ext uri="{FF2B5EF4-FFF2-40B4-BE49-F238E27FC236}">
                <a16:creationId xmlns:a16="http://schemas.microsoft.com/office/drawing/2014/main" id="{8B0DDB89-D857-48A8-B09C-8462FBC2E836}"/>
              </a:ext>
            </a:extLst>
          </p:cNvPr>
          <p:cNvSpPr/>
          <p:nvPr/>
        </p:nvSpPr>
        <p:spPr>
          <a:xfrm>
            <a:off x="2843807" y="3321816"/>
            <a:ext cx="5112569" cy="18347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Tree>
    <p:extLst>
      <p:ext uri="{BB962C8B-B14F-4D97-AF65-F5344CB8AC3E}">
        <p14:creationId xmlns:p14="http://schemas.microsoft.com/office/powerpoint/2010/main" val="14185576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1"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4">
            <a:extLst>
              <a:ext uri="{28A0092B-C50C-407E-A947-70E740481C1C}">
                <a14:useLocalDpi xmlns:a14="http://schemas.microsoft.com/office/drawing/2010/main" val="0"/>
              </a:ext>
            </a:extLst>
          </a:blip>
          <a:srcRect l="4454" t="7457" r="14512" b="19561"/>
          <a:stretch/>
        </p:blipFill>
        <p:spPr>
          <a:xfrm flipH="1">
            <a:off x="0" y="22869"/>
            <a:ext cx="9144001" cy="5143500"/>
          </a:xfrm>
          <a:prstGeom prst="rect">
            <a:avLst/>
          </a:prstGeom>
        </p:spPr>
      </p:pic>
      <p:sp>
        <p:nvSpPr>
          <p:cNvPr id="12" name="正五边形 11"/>
          <p:cNvSpPr/>
          <p:nvPr/>
        </p:nvSpPr>
        <p:spPr>
          <a:xfrm>
            <a:off x="2798655" y="1804338"/>
            <a:ext cx="1138555" cy="1090295"/>
          </a:xfrm>
          <a:prstGeom prst="pentagon">
            <a:avLst/>
          </a:prstGeom>
          <a:solidFill>
            <a:schemeClr val="accent1"/>
          </a:solidFill>
          <a:ln>
            <a:noFill/>
          </a:ln>
          <a:effectLst>
            <a:outerShdw blurRad="1270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8" name="TextBox 28"/>
          <p:cNvSpPr txBox="1"/>
          <p:nvPr/>
        </p:nvSpPr>
        <p:spPr>
          <a:xfrm>
            <a:off x="2562301" y="2029837"/>
            <a:ext cx="1505643" cy="829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a:t>
            </a:r>
            <a:r>
              <a:rPr lang="en-US" altLang="zh-TW" sz="4800" b="1" i="1" kern="0" dirty="0">
                <a:ln w="18415" cmpd="sng">
                  <a:noFill/>
                  <a:prstDash val="solid"/>
                </a:ln>
                <a:solidFill>
                  <a:srgbClr val="FFFFFF"/>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4</a:t>
            </a:r>
            <a:endParaRPr kumimoji="0" lang="en-US" altLang="zh-CN"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9" name="TextBox 29"/>
          <p:cNvSpPr txBox="1"/>
          <p:nvPr/>
        </p:nvSpPr>
        <p:spPr>
          <a:xfrm>
            <a:off x="3937210" y="2064688"/>
            <a:ext cx="5472608" cy="1014124"/>
          </a:xfrm>
          <a:prstGeom prst="rect">
            <a:avLst/>
          </a:prstGeom>
          <a:noFill/>
        </p:spPr>
        <p:txBody>
          <a:bodyPr wrap="square">
            <a:spAutoFit/>
          </a:bodyPr>
          <a:lstStyle/>
          <a:p>
            <a:pPr lvl="0">
              <a:lnSpc>
                <a:spcPts val="120"/>
              </a:lnSpc>
              <a:spcAft>
                <a:spcPts val="450"/>
              </a:spcAft>
              <a:buClr>
                <a:srgbClr val="BA8D2D">
                  <a:lumMod val="75000"/>
                </a:srgbClr>
              </a:buClr>
              <a:buSzPct val="145000"/>
              <a:defRPr/>
            </a:pPr>
            <a:r>
              <a:rPr lang="zh-TW" altLang="en-US" sz="3600" b="1" spc="400"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全國醫院醫務管理專業</a:t>
            </a:r>
          </a:p>
          <a:p>
            <a:pPr lvl="0">
              <a:lnSpc>
                <a:spcPct val="150000"/>
              </a:lnSpc>
              <a:spcBef>
                <a:spcPct val="20000"/>
              </a:spcBef>
              <a:spcAft>
                <a:spcPts val="450"/>
              </a:spcAft>
              <a:buClr>
                <a:srgbClr val="BA8D2D">
                  <a:lumMod val="75000"/>
                </a:srgbClr>
              </a:buClr>
              <a:buSzPct val="145000"/>
              <a:defRPr/>
            </a:pPr>
            <a:r>
              <a:rPr lang="zh-TW" altLang="en-US" sz="3600" b="1" spc="400"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人才培訓現況調查</a:t>
            </a:r>
          </a:p>
        </p:txBody>
      </p:sp>
    </p:spTree>
    <p:extLst>
      <p:ext uri="{BB962C8B-B14F-4D97-AF65-F5344CB8AC3E}">
        <p14:creationId xmlns:p14="http://schemas.microsoft.com/office/powerpoint/2010/main" val="38497269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47066" y="843558"/>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47" name="群組 46">
            <a:extLst>
              <a:ext uri="{FF2B5EF4-FFF2-40B4-BE49-F238E27FC236}">
                <a16:creationId xmlns:a16="http://schemas.microsoft.com/office/drawing/2014/main" id="{E455433D-4485-493B-8277-76339FD11F8D}"/>
              </a:ext>
            </a:extLst>
          </p:cNvPr>
          <p:cNvGrpSpPr/>
          <p:nvPr/>
        </p:nvGrpSpPr>
        <p:grpSpPr>
          <a:xfrm>
            <a:off x="151033" y="393914"/>
            <a:ext cx="898166" cy="449644"/>
            <a:chOff x="235597" y="321906"/>
            <a:chExt cx="674138" cy="312553"/>
          </a:xfrm>
        </p:grpSpPr>
        <p:sp>
          <p:nvSpPr>
            <p:cNvPr id="48" name="箭头: V 形 3">
              <a:extLst>
                <a:ext uri="{FF2B5EF4-FFF2-40B4-BE49-F238E27FC236}">
                  <a16:creationId xmlns:a16="http://schemas.microsoft.com/office/drawing/2014/main" id="{E77D3838-37A1-452F-9E15-089D912BAAA8}"/>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9" name="箭头: V 形 4">
              <a:extLst>
                <a:ext uri="{FF2B5EF4-FFF2-40B4-BE49-F238E27FC236}">
                  <a16:creationId xmlns:a16="http://schemas.microsoft.com/office/drawing/2014/main" id="{943FADBA-895C-4695-A4F7-D963F9DBDC70}"/>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0" name="箭头: V 形 8">
              <a:extLst>
                <a:ext uri="{FF2B5EF4-FFF2-40B4-BE49-F238E27FC236}">
                  <a16:creationId xmlns:a16="http://schemas.microsoft.com/office/drawing/2014/main" id="{7B2CC2F3-210F-428E-BB4A-032A328AA2EF}"/>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17" name="標題 1">
            <a:extLst>
              <a:ext uri="{FF2B5EF4-FFF2-40B4-BE49-F238E27FC236}">
                <a16:creationId xmlns:a16="http://schemas.microsoft.com/office/drawing/2014/main" id="{83576ABE-86D6-4C7E-B307-9649D8D7E8D2}"/>
              </a:ext>
            </a:extLst>
          </p:cNvPr>
          <p:cNvSpPr txBox="1">
            <a:spLocks noChangeArrowheads="1"/>
          </p:cNvSpPr>
          <p:nvPr/>
        </p:nvSpPr>
        <p:spPr bwMode="auto">
          <a:xfrm>
            <a:off x="1312217" y="244051"/>
            <a:ext cx="6284119"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lang="zh-TW" altLang="en-US" sz="2800" b="1" dirty="0">
                <a:solidFill>
                  <a:srgbClr val="000066"/>
                </a:solidFill>
                <a:latin typeface="標楷體" pitchFamily="65" charset="-120"/>
                <a:ea typeface="標楷體" pitchFamily="65" charset="-120"/>
              </a:rPr>
              <a:t>問卷發放暨回收情形</a:t>
            </a:r>
          </a:p>
        </p:txBody>
      </p:sp>
      <p:grpSp>
        <p:nvGrpSpPr>
          <p:cNvPr id="9" name="群組 31">
            <a:extLst>
              <a:ext uri="{FF2B5EF4-FFF2-40B4-BE49-F238E27FC236}">
                <a16:creationId xmlns:a16="http://schemas.microsoft.com/office/drawing/2014/main" id="{0B031207-A6A4-4C38-A4D7-D3103DF99785}"/>
              </a:ext>
            </a:extLst>
          </p:cNvPr>
          <p:cNvGrpSpPr>
            <a:grpSpLocks/>
          </p:cNvGrpSpPr>
          <p:nvPr/>
        </p:nvGrpSpPr>
        <p:grpSpPr bwMode="auto">
          <a:xfrm>
            <a:off x="2518047" y="1190625"/>
            <a:ext cx="4142185" cy="1157288"/>
            <a:chOff x="1676161" y="1669158"/>
            <a:chExt cx="5523258" cy="1543818"/>
          </a:xfrm>
        </p:grpSpPr>
        <p:sp>
          <p:nvSpPr>
            <p:cNvPr id="10" name="矩形 9">
              <a:extLst>
                <a:ext uri="{FF2B5EF4-FFF2-40B4-BE49-F238E27FC236}">
                  <a16:creationId xmlns:a16="http://schemas.microsoft.com/office/drawing/2014/main" id="{1E4CDE8A-F4DE-4DC7-8F98-F0590E6B5051}"/>
                </a:ext>
              </a:extLst>
            </p:cNvPr>
            <p:cNvSpPr/>
            <p:nvPr/>
          </p:nvSpPr>
          <p:spPr>
            <a:xfrm>
              <a:off x="1676161" y="1669158"/>
              <a:ext cx="5523258" cy="1543818"/>
            </a:xfrm>
            <a:prstGeom prst="rect">
              <a:avLst/>
            </a:prstGeom>
            <a:solidFill>
              <a:sysClr val="window" lastClr="FFFFFF">
                <a:lumMod val="95000"/>
              </a:sysClr>
            </a:solidFill>
            <a:ln w="25400" cap="flat" cmpd="sng" algn="ctr">
              <a:solidFill>
                <a:sysClr val="window" lastClr="FFFFFF"/>
              </a:solidFill>
              <a:prstDash val="solid"/>
            </a:ln>
            <a:effectLst>
              <a:outerShdw blurRad="215900" dist="38100" dir="2700000" algn="tl" rotWithShape="0">
                <a:prstClr val="black">
                  <a:alpha val="23000"/>
                </a:prstClr>
              </a:outerShdw>
            </a:effectLst>
          </p:spPr>
          <p:txBody>
            <a:bodyPr anchor="ctr"/>
            <a:lstStyle/>
            <a:p>
              <a:pPr algn="ctr" defTabSz="685800">
                <a:defRPr/>
              </a:pPr>
              <a:endParaRPr lang="en-US" sz="1350" kern="0">
                <a:solidFill>
                  <a:sysClr val="window" lastClr="FFFFFF"/>
                </a:solidFill>
                <a:latin typeface="Calibri"/>
                <a:ea typeface="新細明體" pitchFamily="18" charset="-120"/>
              </a:endParaRPr>
            </a:p>
          </p:txBody>
        </p:sp>
        <p:sp>
          <p:nvSpPr>
            <p:cNvPr id="11" name="矩形 10">
              <a:extLst>
                <a:ext uri="{FF2B5EF4-FFF2-40B4-BE49-F238E27FC236}">
                  <a16:creationId xmlns:a16="http://schemas.microsoft.com/office/drawing/2014/main" id="{C9949D2C-A270-4B58-AA96-1825466D4AF8}"/>
                </a:ext>
              </a:extLst>
            </p:cNvPr>
            <p:cNvSpPr/>
            <p:nvPr/>
          </p:nvSpPr>
          <p:spPr>
            <a:xfrm>
              <a:off x="1676161" y="1702513"/>
              <a:ext cx="5523258" cy="424073"/>
            </a:xfrm>
            <a:prstGeom prst="rect">
              <a:avLst/>
            </a:prstGeom>
            <a:solidFill>
              <a:srgbClr val="FFC000"/>
            </a:solidFill>
            <a:ln w="25400" cap="flat" cmpd="sng" algn="ctr">
              <a:noFill/>
              <a:prstDash val="solid"/>
            </a:ln>
            <a:effectLst/>
          </p:spPr>
          <p:txBody>
            <a:bodyPr anchor="ctr"/>
            <a:lstStyle/>
            <a:p>
              <a:pPr algn="ctr" defTabSz="685800">
                <a:defRPr/>
              </a:pPr>
              <a:endParaRPr lang="en-US" sz="1350" kern="0" dirty="0">
                <a:solidFill>
                  <a:sysClr val="window" lastClr="FFFFFF"/>
                </a:solidFill>
                <a:latin typeface="Calibri"/>
                <a:ea typeface="新細明體" pitchFamily="18" charset="-120"/>
              </a:endParaRPr>
            </a:p>
          </p:txBody>
        </p:sp>
        <p:sp>
          <p:nvSpPr>
            <p:cNvPr id="12" name="矩形 11">
              <a:extLst>
                <a:ext uri="{FF2B5EF4-FFF2-40B4-BE49-F238E27FC236}">
                  <a16:creationId xmlns:a16="http://schemas.microsoft.com/office/drawing/2014/main" id="{28A5BCB4-3BB8-43EC-811C-AA15A2E6686B}"/>
                </a:ext>
              </a:extLst>
            </p:cNvPr>
            <p:cNvSpPr/>
            <p:nvPr/>
          </p:nvSpPr>
          <p:spPr>
            <a:xfrm>
              <a:off x="1907950" y="2282238"/>
              <a:ext cx="5040628" cy="797322"/>
            </a:xfrm>
            <a:prstGeom prst="rect">
              <a:avLst/>
            </a:prstGeom>
            <a:solidFill>
              <a:srgbClr val="EEECE1">
                <a:lumMod val="90000"/>
              </a:srgbClr>
            </a:solidFill>
            <a:ln w="25400" cap="flat" cmpd="sng" algn="ctr">
              <a:noFill/>
              <a:prstDash val="solid"/>
            </a:ln>
            <a:effectLst/>
          </p:spPr>
          <p:txBody>
            <a:bodyPr anchor="ctr"/>
            <a:lstStyle/>
            <a:p>
              <a:pPr algn="ctr" defTabSz="685800">
                <a:defRPr/>
              </a:pPr>
              <a:endParaRPr lang="en-US" sz="1350" kern="0">
                <a:solidFill>
                  <a:sysClr val="window" lastClr="FFFFFF"/>
                </a:solidFill>
                <a:latin typeface="Calibri"/>
                <a:ea typeface="新細明體" pitchFamily="18" charset="-120"/>
              </a:endParaRPr>
            </a:p>
          </p:txBody>
        </p:sp>
        <p:sp>
          <p:nvSpPr>
            <p:cNvPr id="13" name="TextBox 50">
              <a:extLst>
                <a:ext uri="{FF2B5EF4-FFF2-40B4-BE49-F238E27FC236}">
                  <a16:creationId xmlns:a16="http://schemas.microsoft.com/office/drawing/2014/main" id="{2F5A4ABA-06B0-4E49-AA02-E3C504BB9CAA}"/>
                </a:ext>
              </a:extLst>
            </p:cNvPr>
            <p:cNvSpPr txBox="1">
              <a:spLocks noChangeArrowheads="1"/>
            </p:cNvSpPr>
            <p:nvPr/>
          </p:nvSpPr>
          <p:spPr bwMode="auto">
            <a:xfrm flipH="1">
              <a:off x="3346067" y="1788569"/>
              <a:ext cx="2156845" cy="36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fontAlgn="base">
                <a:lnSpc>
                  <a:spcPct val="80000"/>
                </a:lnSpc>
                <a:spcBef>
                  <a:spcPct val="0"/>
                </a:spcBef>
                <a:spcAft>
                  <a:spcPct val="0"/>
                </a:spcAft>
                <a:buNone/>
              </a:pPr>
              <a:r>
                <a:rPr lang="zh-TW" altLang="en-US" sz="1500" b="1">
                  <a:solidFill>
                    <a:srgbClr val="FFFFFF"/>
                  </a:solidFill>
                  <a:latin typeface="Arial Rounded MT Bold" pitchFamily="34" charset="0"/>
                  <a:ea typeface="Microsoft YaHei" pitchFamily="34" charset="-122"/>
                  <a:cs typeface="Times New Roman" pitchFamily="18" charset="0"/>
                </a:rPr>
                <a:t>發放時間</a:t>
              </a:r>
              <a:endParaRPr lang="zh-CN" altLang="en-US" sz="1500" b="1">
                <a:solidFill>
                  <a:srgbClr val="FFFFFF"/>
                </a:solidFill>
                <a:latin typeface="Arial Rounded MT Bold" pitchFamily="34" charset="0"/>
                <a:ea typeface="Microsoft YaHei" pitchFamily="34" charset="-122"/>
                <a:cs typeface="Times New Roman" pitchFamily="18" charset="0"/>
              </a:endParaRPr>
            </a:p>
          </p:txBody>
        </p:sp>
        <p:sp>
          <p:nvSpPr>
            <p:cNvPr id="14" name="TextBox 50">
              <a:extLst>
                <a:ext uri="{FF2B5EF4-FFF2-40B4-BE49-F238E27FC236}">
                  <a16:creationId xmlns:a16="http://schemas.microsoft.com/office/drawing/2014/main" id="{768917A9-2C25-40C5-921E-920049162237}"/>
                </a:ext>
              </a:extLst>
            </p:cNvPr>
            <p:cNvSpPr txBox="1"/>
            <p:nvPr/>
          </p:nvSpPr>
          <p:spPr>
            <a:xfrm flipH="1">
              <a:off x="2843047" y="2417243"/>
              <a:ext cx="3241877" cy="418784"/>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685800">
                <a:defRPr/>
              </a:pPr>
              <a:r>
                <a:rPr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2019.5.29</a:t>
              </a:r>
              <a:r>
                <a:rPr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2019.7.4</a:t>
              </a:r>
              <a:endParaRPr lang="zh-CN"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5" name="群組 33">
            <a:extLst>
              <a:ext uri="{FF2B5EF4-FFF2-40B4-BE49-F238E27FC236}">
                <a16:creationId xmlns:a16="http://schemas.microsoft.com/office/drawing/2014/main" id="{5027B2C6-3969-453C-990D-5FD49C05097B}"/>
              </a:ext>
            </a:extLst>
          </p:cNvPr>
          <p:cNvGrpSpPr>
            <a:grpSpLocks/>
          </p:cNvGrpSpPr>
          <p:nvPr/>
        </p:nvGrpSpPr>
        <p:grpSpPr bwMode="auto">
          <a:xfrm>
            <a:off x="2538288" y="2580085"/>
            <a:ext cx="4121944" cy="2176463"/>
            <a:chOff x="1703307" y="3521554"/>
            <a:chExt cx="5496111" cy="2902424"/>
          </a:xfrm>
        </p:grpSpPr>
        <p:sp>
          <p:nvSpPr>
            <p:cNvPr id="18" name="矩形 17">
              <a:extLst>
                <a:ext uri="{FF2B5EF4-FFF2-40B4-BE49-F238E27FC236}">
                  <a16:creationId xmlns:a16="http://schemas.microsoft.com/office/drawing/2014/main" id="{12039B50-EE71-4BBE-99E0-7E63686E977C}"/>
                </a:ext>
              </a:extLst>
            </p:cNvPr>
            <p:cNvSpPr/>
            <p:nvPr/>
          </p:nvSpPr>
          <p:spPr>
            <a:xfrm>
              <a:off x="1703307" y="3521554"/>
              <a:ext cx="5459597" cy="2902424"/>
            </a:xfrm>
            <a:prstGeom prst="rect">
              <a:avLst/>
            </a:prstGeom>
            <a:solidFill>
              <a:sysClr val="window" lastClr="FFFFFF">
                <a:lumMod val="95000"/>
              </a:sysClr>
            </a:solidFill>
            <a:ln w="25400" cap="flat" cmpd="sng" algn="ctr">
              <a:solidFill>
                <a:sysClr val="window" lastClr="FFFFFF"/>
              </a:solidFill>
              <a:prstDash val="solid"/>
            </a:ln>
            <a:effectLst>
              <a:outerShdw blurRad="215900" dist="38100" dir="2700000" algn="tl" rotWithShape="0">
                <a:prstClr val="black">
                  <a:alpha val="23000"/>
                </a:prstClr>
              </a:outerShdw>
            </a:effectLst>
          </p:spPr>
          <p:txBody>
            <a:bodyPr anchor="ctr"/>
            <a:lstStyle/>
            <a:p>
              <a:pPr algn="ctr" defTabSz="685800">
                <a:defRPr/>
              </a:pPr>
              <a:endParaRPr lang="en-US" sz="1350" kern="0">
                <a:solidFill>
                  <a:sysClr val="window" lastClr="FFFFFF"/>
                </a:solidFill>
                <a:latin typeface="Calibri"/>
                <a:ea typeface="新細明體" pitchFamily="18" charset="-120"/>
              </a:endParaRPr>
            </a:p>
          </p:txBody>
        </p:sp>
        <p:sp>
          <p:nvSpPr>
            <p:cNvPr id="19" name="矩形 18">
              <a:extLst>
                <a:ext uri="{FF2B5EF4-FFF2-40B4-BE49-F238E27FC236}">
                  <a16:creationId xmlns:a16="http://schemas.microsoft.com/office/drawing/2014/main" id="{4EA79EC7-9B3F-4B3C-BF1A-5986E414F845}"/>
                </a:ext>
              </a:extLst>
            </p:cNvPr>
            <p:cNvSpPr/>
            <p:nvPr/>
          </p:nvSpPr>
          <p:spPr>
            <a:xfrm>
              <a:off x="1703307" y="3702559"/>
              <a:ext cx="5459597" cy="423931"/>
            </a:xfrm>
            <a:prstGeom prst="rect">
              <a:avLst/>
            </a:prstGeom>
            <a:solidFill>
              <a:srgbClr val="FFC000"/>
            </a:solidFill>
            <a:ln w="25400" cap="flat" cmpd="sng" algn="ctr">
              <a:noFill/>
              <a:prstDash val="solid"/>
            </a:ln>
            <a:effectLst/>
          </p:spPr>
          <p:txBody>
            <a:bodyPr anchor="ctr"/>
            <a:lstStyle/>
            <a:p>
              <a:pPr algn="ctr" defTabSz="685800">
                <a:defRPr/>
              </a:pPr>
              <a:endParaRPr lang="en-US" sz="1350" kern="0">
                <a:solidFill>
                  <a:sysClr val="window" lastClr="FFFFFF"/>
                </a:solidFill>
                <a:latin typeface="Calibri"/>
                <a:ea typeface="新細明體" pitchFamily="18" charset="-120"/>
              </a:endParaRPr>
            </a:p>
          </p:txBody>
        </p:sp>
        <p:sp>
          <p:nvSpPr>
            <p:cNvPr id="20" name="矩形 19">
              <a:extLst>
                <a:ext uri="{FF2B5EF4-FFF2-40B4-BE49-F238E27FC236}">
                  <a16:creationId xmlns:a16="http://schemas.microsoft.com/office/drawing/2014/main" id="{8FF48157-850F-46AA-8498-511B7B81E039}"/>
                </a:ext>
              </a:extLst>
            </p:cNvPr>
            <p:cNvSpPr/>
            <p:nvPr/>
          </p:nvSpPr>
          <p:spPr>
            <a:xfrm>
              <a:off x="1909689" y="4247159"/>
              <a:ext cx="5038896" cy="1875144"/>
            </a:xfrm>
            <a:prstGeom prst="rect">
              <a:avLst/>
            </a:prstGeom>
            <a:solidFill>
              <a:srgbClr val="EEECE1">
                <a:lumMod val="90000"/>
              </a:srgbClr>
            </a:solidFill>
            <a:ln w="25400" cap="flat" cmpd="sng" algn="ctr">
              <a:noFill/>
              <a:prstDash val="solid"/>
            </a:ln>
            <a:effectLst/>
          </p:spPr>
          <p:txBody>
            <a:bodyPr anchor="ctr"/>
            <a:lstStyle/>
            <a:p>
              <a:pPr algn="ctr" defTabSz="685800">
                <a:defRPr/>
              </a:pPr>
              <a:endParaRPr lang="en-US" sz="1350" kern="0">
                <a:solidFill>
                  <a:sysClr val="window" lastClr="FFFFFF"/>
                </a:solidFill>
                <a:latin typeface="Calibri"/>
                <a:ea typeface="新細明體" pitchFamily="18" charset="-120"/>
              </a:endParaRPr>
            </a:p>
          </p:txBody>
        </p:sp>
        <p:sp>
          <p:nvSpPr>
            <p:cNvPr id="21" name="矩形 20">
              <a:extLst>
                <a:ext uri="{FF2B5EF4-FFF2-40B4-BE49-F238E27FC236}">
                  <a16:creationId xmlns:a16="http://schemas.microsoft.com/office/drawing/2014/main" id="{72BBCD48-9192-4C1C-B5EB-DAD707C338A3}"/>
                </a:ext>
              </a:extLst>
            </p:cNvPr>
            <p:cNvSpPr/>
            <p:nvPr/>
          </p:nvSpPr>
          <p:spPr>
            <a:xfrm>
              <a:off x="1739820" y="6223920"/>
              <a:ext cx="5459598" cy="90502"/>
            </a:xfrm>
            <a:prstGeom prst="rect">
              <a:avLst/>
            </a:prstGeom>
            <a:solidFill>
              <a:srgbClr val="FFC000"/>
            </a:solidFill>
            <a:ln w="25400" cap="flat" cmpd="sng" algn="ctr">
              <a:noFill/>
              <a:prstDash val="solid"/>
            </a:ln>
            <a:effectLst/>
          </p:spPr>
          <p:txBody>
            <a:bodyPr anchor="ctr"/>
            <a:lstStyle/>
            <a:p>
              <a:pPr algn="ctr" defTabSz="685800">
                <a:defRPr/>
              </a:pPr>
              <a:endParaRPr lang="en-US" sz="1350" kern="0">
                <a:solidFill>
                  <a:sysClr val="window" lastClr="FFFFFF"/>
                </a:solidFill>
                <a:latin typeface="Calibri"/>
                <a:ea typeface="新細明體" pitchFamily="18" charset="-120"/>
              </a:endParaRPr>
            </a:p>
          </p:txBody>
        </p:sp>
        <p:sp>
          <p:nvSpPr>
            <p:cNvPr id="22" name="TextBox 50">
              <a:extLst>
                <a:ext uri="{FF2B5EF4-FFF2-40B4-BE49-F238E27FC236}">
                  <a16:creationId xmlns:a16="http://schemas.microsoft.com/office/drawing/2014/main" id="{5D54DB2F-488B-4B50-9A57-4FC985375427}"/>
                </a:ext>
              </a:extLst>
            </p:cNvPr>
            <p:cNvSpPr txBox="1">
              <a:spLocks noChangeArrowheads="1"/>
            </p:cNvSpPr>
            <p:nvPr/>
          </p:nvSpPr>
          <p:spPr bwMode="auto">
            <a:xfrm flipH="1">
              <a:off x="2594284" y="3752201"/>
              <a:ext cx="3672407" cy="3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fontAlgn="base">
                <a:lnSpc>
                  <a:spcPct val="80000"/>
                </a:lnSpc>
                <a:spcBef>
                  <a:spcPct val="0"/>
                </a:spcBef>
                <a:spcAft>
                  <a:spcPct val="0"/>
                </a:spcAft>
                <a:buNone/>
              </a:pPr>
              <a:r>
                <a:rPr lang="zh-TW" altLang="en-US" sz="1500" b="1">
                  <a:solidFill>
                    <a:srgbClr val="FFFFFF"/>
                  </a:solidFill>
                  <a:latin typeface="Arial Rounded MT Bold" pitchFamily="34" charset="0"/>
                  <a:ea typeface="Microsoft YaHei" pitchFamily="34" charset="-122"/>
                  <a:cs typeface="Times New Roman" pitchFamily="18" charset="0"/>
                </a:rPr>
                <a:t>發放對象／回收率</a:t>
              </a:r>
              <a:endParaRPr lang="zh-CN" altLang="en-US" sz="1500" b="1">
                <a:solidFill>
                  <a:srgbClr val="FFFFFF"/>
                </a:solidFill>
                <a:latin typeface="Arial Rounded MT Bold" pitchFamily="34" charset="0"/>
                <a:ea typeface="Microsoft YaHei" pitchFamily="34" charset="-122"/>
                <a:cs typeface="Times New Roman" pitchFamily="18" charset="0"/>
              </a:endParaRPr>
            </a:p>
          </p:txBody>
        </p:sp>
        <p:sp>
          <p:nvSpPr>
            <p:cNvPr id="23" name="TextBox 50">
              <a:extLst>
                <a:ext uri="{FF2B5EF4-FFF2-40B4-BE49-F238E27FC236}">
                  <a16:creationId xmlns:a16="http://schemas.microsoft.com/office/drawing/2014/main" id="{2020E33C-B356-4B3A-B8B6-0F82D99A4464}"/>
                </a:ext>
              </a:extLst>
            </p:cNvPr>
            <p:cNvSpPr txBox="1"/>
            <p:nvPr/>
          </p:nvSpPr>
          <p:spPr>
            <a:xfrm flipH="1">
              <a:off x="2177984" y="4345600"/>
              <a:ext cx="3764090" cy="1715621"/>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defTabSz="685800">
                <a:spcBef>
                  <a:spcPts val="750"/>
                </a:spcBef>
                <a:defRPr/>
              </a:pPr>
              <a:r>
                <a:rPr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發放對象 ：全國醫院</a:t>
              </a:r>
              <a:endParaRPr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a:p>
              <a:pPr defTabSz="685800">
                <a:spcBef>
                  <a:spcPts val="750"/>
                </a:spcBef>
                <a:defRPr/>
              </a:pPr>
              <a:r>
                <a:rPr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發出份數 ：</a:t>
              </a:r>
              <a:r>
                <a:rPr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458 </a:t>
              </a:r>
              <a:r>
                <a:rPr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份</a:t>
              </a:r>
              <a:endParaRPr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a:p>
              <a:pPr defTabSz="685800">
                <a:spcBef>
                  <a:spcPts val="750"/>
                </a:spcBef>
                <a:defRPr/>
              </a:pPr>
              <a:r>
                <a:rPr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回收份數 ：</a:t>
              </a:r>
              <a:r>
                <a:rPr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140 </a:t>
              </a:r>
              <a:r>
                <a:rPr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份</a:t>
              </a:r>
              <a:endParaRPr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a:p>
              <a:pPr defTabSz="685800">
                <a:spcBef>
                  <a:spcPts val="750"/>
                </a:spcBef>
                <a:defRPr/>
              </a:pPr>
              <a:r>
                <a:rPr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回  收  率 ：</a:t>
              </a:r>
              <a:r>
                <a:rPr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30.57 %</a:t>
              </a:r>
              <a:endParaRPr lang="zh-CN"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3398974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pic>
        <p:nvPicPr>
          <p:cNvPr id="31" name="图片 11">
            <a:extLst>
              <a:ext uri="{FF2B5EF4-FFF2-40B4-BE49-F238E27FC236}">
                <a16:creationId xmlns:a16="http://schemas.microsoft.com/office/drawing/2014/main" id="{CBA1D10E-C8C1-4610-927E-5C246D0C21FB}"/>
              </a:ext>
            </a:extLst>
          </p:cNvPr>
          <p:cNvPicPr>
            <a:picLocks noChangeAspect="1"/>
          </p:cNvPicPr>
          <p:nvPr/>
        </p:nvPicPr>
        <p:blipFill rotWithShape="1">
          <a:blip r:embed="rId4">
            <a:extLst>
              <a:ext uri="{28A0092B-C50C-407E-A947-70E740481C1C}">
                <a14:useLocalDpi xmlns:a14="http://schemas.microsoft.com/office/drawing/2010/main" val="0"/>
              </a:ext>
            </a:extLst>
          </a:blip>
          <a:srcRect l="4453" t="7457" r="8516" b="14161"/>
          <a:stretch/>
        </p:blipFill>
        <p:spPr>
          <a:xfrm>
            <a:off x="0" y="0"/>
            <a:ext cx="9144000" cy="5143500"/>
          </a:xfrm>
          <a:prstGeom prst="rect">
            <a:avLst/>
          </a:prstGeom>
        </p:spPr>
      </p:pic>
      <p:sp>
        <p:nvSpPr>
          <p:cNvPr id="32" name="文本框 1">
            <a:extLst>
              <a:ext uri="{FF2B5EF4-FFF2-40B4-BE49-F238E27FC236}">
                <a16:creationId xmlns:a16="http://schemas.microsoft.com/office/drawing/2014/main" id="{B59E19A3-4CCD-48EC-8784-4DC557831962}"/>
              </a:ext>
            </a:extLst>
          </p:cNvPr>
          <p:cNvSpPr txBox="1"/>
          <p:nvPr/>
        </p:nvSpPr>
        <p:spPr>
          <a:xfrm>
            <a:off x="1187624" y="267494"/>
            <a:ext cx="2395406" cy="746356"/>
          </a:xfrm>
          <a:prstGeom prst="rect">
            <a:avLst/>
          </a:prstGeom>
          <a:noFill/>
        </p:spPr>
        <p:txBody>
          <a:bodyPr wrap="none" lIns="68520" tIns="34289" rIns="68520" bIns="34289" rtlCol="0">
            <a:spAutoFit/>
            <a:scene3d>
              <a:camera prst="orthographicFront"/>
              <a:lightRig rig="threePt" dir="t"/>
            </a:scene3d>
            <a:sp3d contourW="12700"/>
          </a:bodyPr>
          <a:lstStyle/>
          <a:p>
            <a:r>
              <a:rPr lang="zh-TW" altLang="en-US" sz="4400" b="1" dirty="0">
                <a:solidFill>
                  <a:srgbClr val="293247"/>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sym typeface="思源宋体 CN Light" panose="02020300000000000000" pitchFamily="18" charset="-122"/>
              </a:rPr>
              <a:t>簡報大綱</a:t>
            </a:r>
            <a:endParaRPr lang="zh-CN" altLang="en-US" sz="4400" b="1" dirty="0">
              <a:solidFill>
                <a:srgbClr val="293247"/>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33" name="文本框 7">
            <a:extLst>
              <a:ext uri="{FF2B5EF4-FFF2-40B4-BE49-F238E27FC236}">
                <a16:creationId xmlns:a16="http://schemas.microsoft.com/office/drawing/2014/main" id="{E6D510BC-EA30-4F61-A577-56CE60AED16B}"/>
              </a:ext>
            </a:extLst>
          </p:cNvPr>
          <p:cNvSpPr txBox="1"/>
          <p:nvPr/>
        </p:nvSpPr>
        <p:spPr>
          <a:xfrm>
            <a:off x="795891" y="1187909"/>
            <a:ext cx="3057247" cy="523220"/>
          </a:xfrm>
          <a:prstGeom prst="rect">
            <a:avLst/>
          </a:prstGeom>
          <a:noFill/>
        </p:spPr>
        <p:txBody>
          <a:bodyPr wrap="none" rtlCol="0">
            <a:spAutoFit/>
            <a:scene3d>
              <a:camera prst="orthographicFront"/>
              <a:lightRig rig="threePt" dir="t"/>
            </a:scene3d>
            <a:sp3d contourW="12700"/>
          </a:bodyPr>
          <a:lstStyle/>
          <a:p>
            <a:r>
              <a:rPr lang="zh-TW" altLang="en-US" sz="2800" b="1" dirty="0">
                <a:solidFill>
                  <a:schemeClr val="tx2"/>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醫管師的專業效益</a:t>
            </a:r>
          </a:p>
        </p:txBody>
      </p:sp>
      <p:grpSp>
        <p:nvGrpSpPr>
          <p:cNvPr id="34" name="组合 25">
            <a:extLst>
              <a:ext uri="{FF2B5EF4-FFF2-40B4-BE49-F238E27FC236}">
                <a16:creationId xmlns:a16="http://schemas.microsoft.com/office/drawing/2014/main" id="{8EB6FBA8-01BC-40AA-9BF7-5C898C74434E}"/>
              </a:ext>
            </a:extLst>
          </p:cNvPr>
          <p:cNvGrpSpPr/>
          <p:nvPr/>
        </p:nvGrpSpPr>
        <p:grpSpPr>
          <a:xfrm>
            <a:off x="475473" y="1995686"/>
            <a:ext cx="1941375" cy="523220"/>
            <a:chOff x="6629352" y="2650021"/>
            <a:chExt cx="2588500" cy="697626"/>
          </a:xfrm>
        </p:grpSpPr>
        <p:sp>
          <p:nvSpPr>
            <p:cNvPr id="35" name="文本框 12">
              <a:extLst>
                <a:ext uri="{FF2B5EF4-FFF2-40B4-BE49-F238E27FC236}">
                  <a16:creationId xmlns:a16="http://schemas.microsoft.com/office/drawing/2014/main" id="{07A184F0-10A6-4C7A-AA7D-44A4261BB9DE}"/>
                </a:ext>
              </a:extLst>
            </p:cNvPr>
            <p:cNvSpPr txBox="1"/>
            <p:nvPr/>
          </p:nvSpPr>
          <p:spPr>
            <a:xfrm>
              <a:off x="7056576" y="2650021"/>
              <a:ext cx="2161276" cy="697626"/>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2"/>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考試地圖</a:t>
              </a:r>
            </a:p>
          </p:txBody>
        </p:sp>
        <p:sp>
          <p:nvSpPr>
            <p:cNvPr id="36" name="文本框 10">
              <a:extLst>
                <a:ext uri="{FF2B5EF4-FFF2-40B4-BE49-F238E27FC236}">
                  <a16:creationId xmlns:a16="http://schemas.microsoft.com/office/drawing/2014/main" id="{84425747-C192-4275-BD0C-C5D5726E44AD}"/>
                </a:ext>
              </a:extLst>
            </p:cNvPr>
            <p:cNvSpPr txBox="1"/>
            <p:nvPr/>
          </p:nvSpPr>
          <p:spPr>
            <a:xfrm>
              <a:off x="6629352" y="2767253"/>
              <a:ext cx="556136" cy="533480"/>
            </a:xfrm>
            <a:prstGeom prst="rect">
              <a:avLst/>
            </a:prstGeom>
            <a:noFill/>
          </p:spPr>
          <p:txBody>
            <a:bodyPr wrap="none" rtlCol="0">
              <a:spAutoFit/>
              <a:scene3d>
                <a:camera prst="orthographicFront"/>
                <a:lightRig rig="threePt" dir="t"/>
              </a:scene3d>
              <a:sp3d contourW="12700"/>
            </a:bodyPr>
            <a:lstStyle/>
            <a:p>
              <a:r>
                <a:rPr lang="en-US" altLang="zh-CN" sz="2000" b="1" dirty="0">
                  <a:solidFill>
                    <a:srgbClr val="44546A"/>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2.</a:t>
              </a:r>
              <a:endParaRPr lang="zh-CN" altLang="en-US" sz="2000" b="1" dirty="0">
                <a:solidFill>
                  <a:srgbClr val="44546A"/>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37" name="组合 26">
            <a:extLst>
              <a:ext uri="{FF2B5EF4-FFF2-40B4-BE49-F238E27FC236}">
                <a16:creationId xmlns:a16="http://schemas.microsoft.com/office/drawing/2014/main" id="{9FA6B46C-DD55-46E1-9EEC-81834D396E58}"/>
              </a:ext>
            </a:extLst>
          </p:cNvPr>
          <p:cNvGrpSpPr/>
          <p:nvPr/>
        </p:nvGrpSpPr>
        <p:grpSpPr>
          <a:xfrm>
            <a:off x="483048" y="2859782"/>
            <a:ext cx="2659520" cy="523220"/>
            <a:chOff x="6675105" y="3667448"/>
            <a:chExt cx="3546026" cy="697628"/>
          </a:xfrm>
        </p:grpSpPr>
        <p:sp>
          <p:nvSpPr>
            <p:cNvPr id="38" name="文本框 17">
              <a:extLst>
                <a:ext uri="{FF2B5EF4-FFF2-40B4-BE49-F238E27FC236}">
                  <a16:creationId xmlns:a16="http://schemas.microsoft.com/office/drawing/2014/main" id="{9C3EA0D0-2ABD-494E-B3C8-32FC17B39606}"/>
                </a:ext>
              </a:extLst>
            </p:cNvPr>
            <p:cNvSpPr txBox="1"/>
            <p:nvPr/>
          </p:nvSpPr>
          <p:spPr>
            <a:xfrm>
              <a:off x="7102329" y="3667448"/>
              <a:ext cx="3118802" cy="697628"/>
            </a:xfrm>
            <a:prstGeom prst="rect">
              <a:avLst/>
            </a:prstGeom>
            <a:noFill/>
          </p:spPr>
          <p:txBody>
            <a:bodyPr wrap="none" rtlCol="0">
              <a:spAutoFit/>
              <a:scene3d>
                <a:camera prst="orthographicFront"/>
                <a:lightRig rig="threePt" dir="t"/>
              </a:scene3d>
              <a:sp3d contourW="12700"/>
            </a:bodyPr>
            <a:lstStyle/>
            <a:p>
              <a:r>
                <a:rPr lang="zh-TW" altLang="en-US" sz="2800" b="1" dirty="0">
                  <a:solidFill>
                    <a:schemeClr val="tx2"/>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報考相關資訊</a:t>
              </a:r>
            </a:p>
          </p:txBody>
        </p:sp>
        <p:sp>
          <p:nvSpPr>
            <p:cNvPr id="39" name="文本框 15">
              <a:extLst>
                <a:ext uri="{FF2B5EF4-FFF2-40B4-BE49-F238E27FC236}">
                  <a16:creationId xmlns:a16="http://schemas.microsoft.com/office/drawing/2014/main" id="{1A809A8D-3C0B-405A-8D13-900909FF9804}"/>
                </a:ext>
              </a:extLst>
            </p:cNvPr>
            <p:cNvSpPr txBox="1"/>
            <p:nvPr/>
          </p:nvSpPr>
          <p:spPr>
            <a:xfrm>
              <a:off x="6675105" y="3804883"/>
              <a:ext cx="556136" cy="533481"/>
            </a:xfrm>
            <a:prstGeom prst="rect">
              <a:avLst/>
            </a:prstGeom>
            <a:noFill/>
          </p:spPr>
          <p:txBody>
            <a:bodyPr wrap="none" rtlCol="0">
              <a:spAutoFit/>
              <a:scene3d>
                <a:camera prst="orthographicFront"/>
                <a:lightRig rig="threePt" dir="t"/>
              </a:scene3d>
              <a:sp3d contourW="12700"/>
            </a:bodyPr>
            <a:lstStyle/>
            <a:p>
              <a:r>
                <a:rPr lang="en-US" altLang="zh-CN" sz="2000" b="1" dirty="0">
                  <a:solidFill>
                    <a:srgbClr val="44546A"/>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3.</a:t>
              </a:r>
              <a:endParaRPr lang="zh-CN" altLang="en-US" sz="2000" b="1" dirty="0">
                <a:solidFill>
                  <a:srgbClr val="44546A"/>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40" name="组合 26">
            <a:extLst>
              <a:ext uri="{FF2B5EF4-FFF2-40B4-BE49-F238E27FC236}">
                <a16:creationId xmlns:a16="http://schemas.microsoft.com/office/drawing/2014/main" id="{B3538DE7-6461-4194-95A4-869262750540}"/>
              </a:ext>
            </a:extLst>
          </p:cNvPr>
          <p:cNvGrpSpPr/>
          <p:nvPr/>
        </p:nvGrpSpPr>
        <p:grpSpPr>
          <a:xfrm>
            <a:off x="469653" y="3782300"/>
            <a:ext cx="4790734" cy="954107"/>
            <a:chOff x="6675105" y="3663582"/>
            <a:chExt cx="6387645" cy="1272147"/>
          </a:xfrm>
        </p:grpSpPr>
        <p:sp>
          <p:nvSpPr>
            <p:cNvPr id="41" name="文本框 17">
              <a:extLst>
                <a:ext uri="{FF2B5EF4-FFF2-40B4-BE49-F238E27FC236}">
                  <a16:creationId xmlns:a16="http://schemas.microsoft.com/office/drawing/2014/main" id="{29C64B19-A07C-4A3F-ABBD-661F42ED70C5}"/>
                </a:ext>
              </a:extLst>
            </p:cNvPr>
            <p:cNvSpPr txBox="1"/>
            <p:nvPr/>
          </p:nvSpPr>
          <p:spPr>
            <a:xfrm>
              <a:off x="7071366" y="3663582"/>
              <a:ext cx="5991384" cy="1272147"/>
            </a:xfrm>
            <a:prstGeom prst="rect">
              <a:avLst/>
            </a:prstGeom>
            <a:noFill/>
          </p:spPr>
          <p:txBody>
            <a:bodyPr wrap="none" rtlCol="0">
              <a:spAutoFit/>
              <a:scene3d>
                <a:camera prst="orthographicFront"/>
                <a:lightRig rig="threePt" dir="t"/>
              </a:scene3d>
              <a:sp3d contourW="12700"/>
            </a:bodyPr>
            <a:lstStyle/>
            <a:p>
              <a:r>
                <a:rPr lang="zh-TW" altLang="en-US" sz="2800" b="1" dirty="0">
                  <a:solidFill>
                    <a:schemeClr val="tx2"/>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全國醫院醫務管理專業人才</a:t>
              </a:r>
              <a:endParaRPr lang="en-US" altLang="zh-TW" sz="2800" b="1" dirty="0">
                <a:solidFill>
                  <a:schemeClr val="tx2"/>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endParaRPr>
            </a:p>
            <a:p>
              <a:r>
                <a:rPr lang="zh-TW" altLang="en-US" sz="2800" b="1" dirty="0">
                  <a:solidFill>
                    <a:schemeClr val="tx2"/>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培訓現況調查</a:t>
              </a:r>
            </a:p>
          </p:txBody>
        </p:sp>
        <p:sp>
          <p:nvSpPr>
            <p:cNvPr id="42" name="文本框 15">
              <a:extLst>
                <a:ext uri="{FF2B5EF4-FFF2-40B4-BE49-F238E27FC236}">
                  <a16:creationId xmlns:a16="http://schemas.microsoft.com/office/drawing/2014/main" id="{D36D2C1F-CF48-4435-9F73-1D0A954DD720}"/>
                </a:ext>
              </a:extLst>
            </p:cNvPr>
            <p:cNvSpPr txBox="1"/>
            <p:nvPr/>
          </p:nvSpPr>
          <p:spPr>
            <a:xfrm>
              <a:off x="6675105" y="3804883"/>
              <a:ext cx="556136" cy="533481"/>
            </a:xfrm>
            <a:prstGeom prst="rect">
              <a:avLst/>
            </a:prstGeom>
            <a:noFill/>
          </p:spPr>
          <p:txBody>
            <a:bodyPr wrap="none" rtlCol="0">
              <a:spAutoFit/>
              <a:scene3d>
                <a:camera prst="orthographicFront"/>
                <a:lightRig rig="threePt" dir="t"/>
              </a:scene3d>
              <a:sp3d contourW="12700"/>
            </a:bodyPr>
            <a:lstStyle/>
            <a:p>
              <a:r>
                <a:rPr lang="en-US" altLang="zh-CN" sz="2000" b="1" dirty="0">
                  <a:solidFill>
                    <a:srgbClr val="44546A"/>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4.</a:t>
              </a:r>
              <a:endParaRPr lang="zh-CN" altLang="en-US" sz="2000" b="1" dirty="0">
                <a:solidFill>
                  <a:srgbClr val="44546A"/>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sp>
        <p:nvSpPr>
          <p:cNvPr id="43" name="文本框 10">
            <a:extLst>
              <a:ext uri="{FF2B5EF4-FFF2-40B4-BE49-F238E27FC236}">
                <a16:creationId xmlns:a16="http://schemas.microsoft.com/office/drawing/2014/main" id="{1F54B1EB-3149-4666-8C90-A6D57AD8E1B1}"/>
              </a:ext>
            </a:extLst>
          </p:cNvPr>
          <p:cNvSpPr txBox="1"/>
          <p:nvPr/>
        </p:nvSpPr>
        <p:spPr>
          <a:xfrm>
            <a:off x="475472" y="1288023"/>
            <a:ext cx="417102" cy="400110"/>
          </a:xfrm>
          <a:prstGeom prst="rect">
            <a:avLst/>
          </a:prstGeom>
          <a:noFill/>
        </p:spPr>
        <p:txBody>
          <a:bodyPr wrap="none" rtlCol="0">
            <a:spAutoFit/>
            <a:scene3d>
              <a:camera prst="orthographicFront"/>
              <a:lightRig rig="threePt" dir="t"/>
            </a:scene3d>
            <a:sp3d contourW="12700"/>
          </a:bodyPr>
          <a:lstStyle>
            <a:defPPr>
              <a:defRPr lang="zh-CN"/>
            </a:defPPr>
            <a:lvl1pPr>
              <a:defRPr sz="2000" b="1">
                <a:solidFill>
                  <a:srgbClr val="44546A"/>
                </a:solidFill>
                <a:latin typeface="思源黑体 CN Light" panose="020B0300000000000000" pitchFamily="34" charset="-122"/>
                <a:ea typeface="思源黑体 CN Light" panose="020B0300000000000000" pitchFamily="34" charset="-122"/>
                <a:cs typeface="+mn-ea"/>
              </a:defRPr>
            </a:lvl1pPr>
          </a:lstStyle>
          <a:p>
            <a:r>
              <a:rPr lang="en-US" altLang="zh-TW" dirty="0">
                <a:sym typeface="思源宋体 CN Light" panose="02020300000000000000" pitchFamily="18" charset="-122"/>
              </a:rPr>
              <a:t>1</a:t>
            </a:r>
            <a:r>
              <a:rPr lang="en-US" altLang="zh-CN" dirty="0">
                <a:sym typeface="思源宋体 CN Light" panose="02020300000000000000" pitchFamily="18" charset="-122"/>
              </a:rPr>
              <a:t>.</a:t>
            </a:r>
            <a:endParaRPr lang="zh-CN" altLang="en-US" dirty="0">
              <a:sym typeface="思源宋体 CN Light" panose="02020300000000000000"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26" name="直接连接符 25"/>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21" name="群組 20">
            <a:extLst>
              <a:ext uri="{FF2B5EF4-FFF2-40B4-BE49-F238E27FC236}">
                <a16:creationId xmlns:a16="http://schemas.microsoft.com/office/drawing/2014/main" id="{05278F1B-A501-406E-8FAA-202F484248EC}"/>
              </a:ext>
            </a:extLst>
          </p:cNvPr>
          <p:cNvGrpSpPr/>
          <p:nvPr/>
        </p:nvGrpSpPr>
        <p:grpSpPr>
          <a:xfrm>
            <a:off x="151033" y="191135"/>
            <a:ext cx="898166" cy="449644"/>
            <a:chOff x="235597" y="321906"/>
            <a:chExt cx="674138" cy="312553"/>
          </a:xfrm>
        </p:grpSpPr>
        <p:sp>
          <p:nvSpPr>
            <p:cNvPr id="22" name="箭头: V 形 3">
              <a:extLst>
                <a:ext uri="{FF2B5EF4-FFF2-40B4-BE49-F238E27FC236}">
                  <a16:creationId xmlns:a16="http://schemas.microsoft.com/office/drawing/2014/main" id="{126C4F29-8D13-4C00-BE23-789CEDAB1F98}"/>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3" name="箭头: V 形 4">
              <a:extLst>
                <a:ext uri="{FF2B5EF4-FFF2-40B4-BE49-F238E27FC236}">
                  <a16:creationId xmlns:a16="http://schemas.microsoft.com/office/drawing/2014/main" id="{55015C4A-E9E9-413F-B528-C75EE608FEB4}"/>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4" name="箭头: V 形 8">
              <a:extLst>
                <a:ext uri="{FF2B5EF4-FFF2-40B4-BE49-F238E27FC236}">
                  <a16:creationId xmlns:a16="http://schemas.microsoft.com/office/drawing/2014/main" id="{05E71D0C-E35D-45CD-AD9B-B695B2697424}"/>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49" name="標題 1">
            <a:extLst>
              <a:ext uri="{FF2B5EF4-FFF2-40B4-BE49-F238E27FC236}">
                <a16:creationId xmlns:a16="http://schemas.microsoft.com/office/drawing/2014/main" id="{DE94DBF3-706A-4F5B-8B1E-BFC6EBCB7D7B}"/>
              </a:ext>
            </a:extLst>
          </p:cNvPr>
          <p:cNvSpPr txBox="1">
            <a:spLocks noChangeArrowheads="1"/>
          </p:cNvSpPr>
          <p:nvPr/>
        </p:nvSpPr>
        <p:spPr bwMode="auto">
          <a:xfrm>
            <a:off x="1429940" y="68541"/>
            <a:ext cx="6284119"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lang="zh-TW" altLang="en-US" sz="3000" b="1" dirty="0">
                <a:solidFill>
                  <a:srgbClr val="000066"/>
                </a:solidFill>
                <a:latin typeface="標楷體" pitchFamily="65" charset="-120"/>
                <a:ea typeface="標楷體" pitchFamily="65" charset="-120"/>
                <a:cs typeface="Times New Roman" pitchFamily="18" charset="0"/>
              </a:rPr>
              <a:t>醫院</a:t>
            </a:r>
            <a:r>
              <a:rPr lang="zh-TW" altLang="en-US" sz="3000" b="1" dirty="0">
                <a:solidFill>
                  <a:srgbClr val="C00000"/>
                </a:solidFill>
                <a:latin typeface="標楷體" pitchFamily="65" charset="-120"/>
                <a:ea typeface="標楷體" pitchFamily="65" charset="-120"/>
                <a:cs typeface="Times New Roman" pitchFamily="18" charset="0"/>
              </a:rPr>
              <a:t>層級別</a:t>
            </a:r>
            <a:r>
              <a:rPr lang="zh-TW" altLang="en-US" sz="3000" b="1" dirty="0">
                <a:solidFill>
                  <a:srgbClr val="000066"/>
                </a:solidFill>
                <a:latin typeface="標楷體" pitchFamily="65" charset="-120"/>
                <a:ea typeface="標楷體" pitchFamily="65" charset="-120"/>
                <a:cs typeface="Times New Roman" pitchFamily="18" charset="0"/>
              </a:rPr>
              <a:t>分析</a:t>
            </a:r>
            <a:endParaRPr lang="zh-TW" altLang="en-US" sz="3000" b="1" dirty="0">
              <a:solidFill>
                <a:srgbClr val="000066"/>
              </a:solidFill>
              <a:latin typeface="Times New Roman" pitchFamily="18" charset="0"/>
              <a:ea typeface="標楷體" pitchFamily="65" charset="-120"/>
              <a:cs typeface="Times New Roman" pitchFamily="18" charset="0"/>
            </a:endParaRPr>
          </a:p>
        </p:txBody>
      </p:sp>
      <p:graphicFrame>
        <p:nvGraphicFramePr>
          <p:cNvPr id="50" name="圖表 49">
            <a:extLst>
              <a:ext uri="{FF2B5EF4-FFF2-40B4-BE49-F238E27FC236}">
                <a16:creationId xmlns:a16="http://schemas.microsoft.com/office/drawing/2014/main" id="{A96B31F5-2E99-4292-A571-0C4741D01CC5}"/>
              </a:ext>
            </a:extLst>
          </p:cNvPr>
          <p:cNvGraphicFramePr/>
          <p:nvPr>
            <p:extLst>
              <p:ext uri="{D42A27DB-BD31-4B8C-83A1-F6EECF244321}">
                <p14:modId xmlns:p14="http://schemas.microsoft.com/office/powerpoint/2010/main" val="2629589318"/>
              </p:ext>
            </p:extLst>
          </p:nvPr>
        </p:nvGraphicFramePr>
        <p:xfrm>
          <a:off x="1386990" y="1068706"/>
          <a:ext cx="6641394" cy="3879308"/>
        </p:xfrm>
        <a:graphic>
          <a:graphicData uri="http://schemas.openxmlformats.org/drawingml/2006/chart">
            <c:chart xmlns:c="http://schemas.openxmlformats.org/drawingml/2006/chart" xmlns:r="http://schemas.openxmlformats.org/officeDocument/2006/relationships" r:id="rId4"/>
          </a:graphicData>
        </a:graphic>
      </p:graphicFrame>
      <p:grpSp>
        <p:nvGrpSpPr>
          <p:cNvPr id="51" name="群組 50">
            <a:extLst>
              <a:ext uri="{FF2B5EF4-FFF2-40B4-BE49-F238E27FC236}">
                <a16:creationId xmlns:a16="http://schemas.microsoft.com/office/drawing/2014/main" id="{89D19E79-8350-4361-AB22-C58844705022}"/>
              </a:ext>
            </a:extLst>
          </p:cNvPr>
          <p:cNvGrpSpPr>
            <a:grpSpLocks/>
          </p:cNvGrpSpPr>
          <p:nvPr/>
        </p:nvGrpSpPr>
        <p:grpSpPr bwMode="auto">
          <a:xfrm>
            <a:off x="2759759" y="2858658"/>
            <a:ext cx="464344" cy="785813"/>
            <a:chOff x="2135947" y="3810001"/>
            <a:chExt cx="618976" cy="1047343"/>
          </a:xfrm>
        </p:grpSpPr>
        <p:sp>
          <p:nvSpPr>
            <p:cNvPr id="52" name="Oval 486">
              <a:extLst>
                <a:ext uri="{FF2B5EF4-FFF2-40B4-BE49-F238E27FC236}">
                  <a16:creationId xmlns:a16="http://schemas.microsoft.com/office/drawing/2014/main" id="{3701B9CE-DCAE-4A2D-9B66-2E4F728879F8}"/>
                </a:ext>
              </a:extLst>
            </p:cNvPr>
            <p:cNvSpPr/>
            <p:nvPr/>
          </p:nvSpPr>
          <p:spPr bwMode="auto">
            <a:xfrm>
              <a:off x="2332750" y="4622485"/>
              <a:ext cx="234893" cy="234859"/>
            </a:xfrm>
            <a:prstGeom prst="ellipse">
              <a:avLst/>
            </a:prstGeom>
            <a:solidFill>
              <a:schemeClr val="accent1"/>
            </a:solidFill>
            <a:ln w="19050">
              <a:solidFill>
                <a:schemeClr val="accent1">
                  <a:lumMod val="75000"/>
                </a:schemeClr>
              </a:solidFill>
              <a:round/>
              <a:headEnd/>
              <a:tailEnd/>
            </a:ln>
          </p:spPr>
          <p:txBody>
            <a:bodyPr/>
            <a:lstStyle/>
            <a:p>
              <a:pPr algn="ctr" defTabSz="685800" eaLnBrk="0" fontAlgn="base" hangingPunct="0">
                <a:spcBef>
                  <a:spcPct val="0"/>
                </a:spcBef>
                <a:spcAft>
                  <a:spcPct val="0"/>
                </a:spcAft>
                <a:defRPr/>
              </a:pPr>
              <a:endParaRPr kumimoji="1" lang="en-US" sz="1350">
                <a:solidFill>
                  <a:prstClr val="black"/>
                </a:solidFill>
                <a:latin typeface="Calibri" pitchFamily="34" charset="0"/>
                <a:ea typeface="新細明體" pitchFamily="18" charset="-120"/>
              </a:endParaRPr>
            </a:p>
          </p:txBody>
        </p:sp>
        <p:grpSp>
          <p:nvGrpSpPr>
            <p:cNvPr id="53" name="Group 279">
              <a:extLst>
                <a:ext uri="{FF2B5EF4-FFF2-40B4-BE49-F238E27FC236}">
                  <a16:creationId xmlns:a16="http://schemas.microsoft.com/office/drawing/2014/main" id="{7F6A3296-8D70-43E9-AE5E-9293C30B8649}"/>
                </a:ext>
              </a:extLst>
            </p:cNvPr>
            <p:cNvGrpSpPr>
              <a:grpSpLocks/>
            </p:cNvGrpSpPr>
            <p:nvPr/>
          </p:nvGrpSpPr>
          <p:grpSpPr bwMode="auto">
            <a:xfrm>
              <a:off x="2135947" y="3810001"/>
              <a:ext cx="618976" cy="619200"/>
              <a:chOff x="846989" y="1401020"/>
              <a:chExt cx="877416" cy="877416"/>
            </a:xfrm>
          </p:grpSpPr>
          <p:sp>
            <p:nvSpPr>
              <p:cNvPr id="54" name="Teardrop 494">
                <a:extLst>
                  <a:ext uri="{FF2B5EF4-FFF2-40B4-BE49-F238E27FC236}">
                    <a16:creationId xmlns:a16="http://schemas.microsoft.com/office/drawing/2014/main" id="{1DAEAC02-4E56-43F0-8F4E-CF841E892944}"/>
                  </a:ext>
                </a:extLst>
              </p:cNvPr>
              <p:cNvSpPr/>
              <p:nvPr/>
            </p:nvSpPr>
            <p:spPr>
              <a:xfrm rot="8100000">
                <a:off x="846989" y="1401020"/>
                <a:ext cx="877416" cy="876968"/>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kumimoji="1" lang="en-US" sz="7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55" name="Oval 495">
                <a:extLst>
                  <a:ext uri="{FF2B5EF4-FFF2-40B4-BE49-F238E27FC236}">
                    <a16:creationId xmlns:a16="http://schemas.microsoft.com/office/drawing/2014/main" id="{90C5C59B-3B40-4F81-A587-F6C6055026C4}"/>
                  </a:ext>
                </a:extLst>
              </p:cNvPr>
              <p:cNvSpPr/>
              <p:nvPr/>
            </p:nvSpPr>
            <p:spPr>
              <a:xfrm>
                <a:off x="981976" y="1538188"/>
                <a:ext cx="607442" cy="607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eaLnBrk="0" fontAlgn="base" hangingPunct="0">
                  <a:spcBef>
                    <a:spcPct val="0"/>
                  </a:spcBef>
                  <a:spcAft>
                    <a:spcPct val="0"/>
                  </a:spcAft>
                  <a:defRPr/>
                </a:pPr>
                <a:r>
                  <a:rPr kumimoji="1" lang="en-US" sz="750" b="1" dirty="0">
                    <a:solidFill>
                      <a:prstClr val="black">
                        <a:lumMod val="75000"/>
                        <a:lumOff val="25000"/>
                      </a:prstClr>
                    </a:solidFill>
                    <a:latin typeface="Times New Roman" panose="02020603050405020304" pitchFamily="18" charset="0"/>
                    <a:cs typeface="Times New Roman" panose="02020603050405020304" pitchFamily="18" charset="0"/>
                  </a:rPr>
                  <a:t>6%</a:t>
                </a:r>
              </a:p>
            </p:txBody>
          </p:sp>
        </p:grpSp>
      </p:grpSp>
      <p:grpSp>
        <p:nvGrpSpPr>
          <p:cNvPr id="56" name="群組 55">
            <a:extLst>
              <a:ext uri="{FF2B5EF4-FFF2-40B4-BE49-F238E27FC236}">
                <a16:creationId xmlns:a16="http://schemas.microsoft.com/office/drawing/2014/main" id="{6185CFD2-5656-4762-85E2-B56711B637D1}"/>
              </a:ext>
            </a:extLst>
          </p:cNvPr>
          <p:cNvGrpSpPr>
            <a:grpSpLocks/>
          </p:cNvGrpSpPr>
          <p:nvPr/>
        </p:nvGrpSpPr>
        <p:grpSpPr bwMode="auto">
          <a:xfrm>
            <a:off x="4107655" y="1799299"/>
            <a:ext cx="464344" cy="770334"/>
            <a:chOff x="3743672" y="2490502"/>
            <a:chExt cx="619200" cy="1027491"/>
          </a:xfrm>
        </p:grpSpPr>
        <p:sp>
          <p:nvSpPr>
            <p:cNvPr id="57" name="Oval 487">
              <a:extLst>
                <a:ext uri="{FF2B5EF4-FFF2-40B4-BE49-F238E27FC236}">
                  <a16:creationId xmlns:a16="http://schemas.microsoft.com/office/drawing/2014/main" id="{5978AC6C-FD36-4050-8A85-44CA046467A9}"/>
                </a:ext>
              </a:extLst>
            </p:cNvPr>
            <p:cNvSpPr/>
            <p:nvPr/>
          </p:nvSpPr>
          <p:spPr bwMode="auto">
            <a:xfrm>
              <a:off x="3931020" y="3282956"/>
              <a:ext cx="234978" cy="235037"/>
            </a:xfrm>
            <a:prstGeom prst="ellipse">
              <a:avLst/>
            </a:prstGeom>
            <a:solidFill>
              <a:schemeClr val="accent2"/>
            </a:solidFill>
            <a:ln w="19050">
              <a:solidFill>
                <a:schemeClr val="accent2">
                  <a:lumMod val="75000"/>
                </a:schemeClr>
              </a:solidFill>
              <a:round/>
              <a:headEnd/>
              <a:tailEnd/>
            </a:ln>
          </p:spPr>
          <p:txBody>
            <a:bodyPr/>
            <a:lstStyle/>
            <a:p>
              <a:pPr algn="ctr" defTabSz="685800" eaLnBrk="0" fontAlgn="base" hangingPunct="0">
                <a:spcBef>
                  <a:spcPct val="0"/>
                </a:spcBef>
                <a:spcAft>
                  <a:spcPct val="0"/>
                </a:spcAft>
                <a:defRPr/>
              </a:pPr>
              <a:endParaRPr kumimoji="1" lang="en-US" sz="1350">
                <a:solidFill>
                  <a:prstClr val="black"/>
                </a:solidFill>
                <a:latin typeface="Calibri" pitchFamily="34" charset="0"/>
                <a:ea typeface="新細明體" pitchFamily="18" charset="-120"/>
              </a:endParaRPr>
            </a:p>
          </p:txBody>
        </p:sp>
        <p:grpSp>
          <p:nvGrpSpPr>
            <p:cNvPr id="58" name="Group 279">
              <a:extLst>
                <a:ext uri="{FF2B5EF4-FFF2-40B4-BE49-F238E27FC236}">
                  <a16:creationId xmlns:a16="http://schemas.microsoft.com/office/drawing/2014/main" id="{57C10E62-3B70-4B66-BBCB-8036E54719E2}"/>
                </a:ext>
              </a:extLst>
            </p:cNvPr>
            <p:cNvGrpSpPr>
              <a:grpSpLocks/>
            </p:cNvGrpSpPr>
            <p:nvPr/>
          </p:nvGrpSpPr>
          <p:grpSpPr bwMode="auto">
            <a:xfrm>
              <a:off x="3743672" y="2490502"/>
              <a:ext cx="619200" cy="619200"/>
              <a:chOff x="859615" y="1430308"/>
              <a:chExt cx="877416" cy="843104"/>
            </a:xfrm>
          </p:grpSpPr>
          <p:sp>
            <p:nvSpPr>
              <p:cNvPr id="59" name="Teardrop 497">
                <a:extLst>
                  <a:ext uri="{FF2B5EF4-FFF2-40B4-BE49-F238E27FC236}">
                    <a16:creationId xmlns:a16="http://schemas.microsoft.com/office/drawing/2014/main" id="{172B4BB0-D6C1-4463-ABF1-E2517B722BFD}"/>
                  </a:ext>
                </a:extLst>
              </p:cNvPr>
              <p:cNvSpPr/>
              <p:nvPr/>
            </p:nvSpPr>
            <p:spPr>
              <a:xfrm rot="8100000">
                <a:off x="859615" y="1430308"/>
                <a:ext cx="877416" cy="843312"/>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kumimoji="1" lang="en-US" sz="7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60" name="Oval 498">
                <a:extLst>
                  <a:ext uri="{FF2B5EF4-FFF2-40B4-BE49-F238E27FC236}">
                    <a16:creationId xmlns:a16="http://schemas.microsoft.com/office/drawing/2014/main" id="{BDDB36F6-0448-4095-9F7D-0D9A0D11B8B9}"/>
                  </a:ext>
                </a:extLst>
              </p:cNvPr>
              <p:cNvSpPr/>
              <p:nvPr/>
            </p:nvSpPr>
            <p:spPr>
              <a:xfrm>
                <a:off x="981103" y="1538425"/>
                <a:ext cx="609692" cy="607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eaLnBrk="0" fontAlgn="base" hangingPunct="0">
                  <a:spcBef>
                    <a:spcPct val="0"/>
                  </a:spcBef>
                  <a:spcAft>
                    <a:spcPct val="0"/>
                  </a:spcAft>
                  <a:defRPr/>
                </a:pPr>
                <a:r>
                  <a:rPr kumimoji="1" lang="en-US" sz="750" b="1" dirty="0">
                    <a:solidFill>
                      <a:prstClr val="black">
                        <a:lumMod val="75000"/>
                        <a:lumOff val="25000"/>
                      </a:prstClr>
                    </a:solidFill>
                    <a:latin typeface="Times New Roman" panose="02020603050405020304" pitchFamily="18" charset="0"/>
                    <a:cs typeface="Times New Roman" panose="02020603050405020304" pitchFamily="18" charset="0"/>
                  </a:rPr>
                  <a:t>27%</a:t>
                </a:r>
              </a:p>
            </p:txBody>
          </p:sp>
        </p:grpSp>
      </p:grpSp>
      <p:cxnSp>
        <p:nvCxnSpPr>
          <p:cNvPr id="29" name="Straight Connector 372">
            <a:extLst>
              <a:ext uri="{FF2B5EF4-FFF2-40B4-BE49-F238E27FC236}">
                <a16:creationId xmlns:a16="http://schemas.microsoft.com/office/drawing/2014/main" id="{C853D946-2988-4089-BA9A-841968186EDB}"/>
              </a:ext>
            </a:extLst>
          </p:cNvPr>
          <p:cNvCxnSpPr>
            <a:cxnSpLocks/>
            <a:endCxn id="57" idx="3"/>
          </p:cNvCxnSpPr>
          <p:nvPr/>
        </p:nvCxnSpPr>
        <p:spPr>
          <a:xfrm flipV="1">
            <a:off x="2976327" y="2543827"/>
            <a:ext cx="1297628" cy="10383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1" name="群組 60">
            <a:extLst>
              <a:ext uri="{FF2B5EF4-FFF2-40B4-BE49-F238E27FC236}">
                <a16:creationId xmlns:a16="http://schemas.microsoft.com/office/drawing/2014/main" id="{E29A5DE1-9705-405D-841F-DE10B51141B1}"/>
              </a:ext>
            </a:extLst>
          </p:cNvPr>
          <p:cNvGrpSpPr>
            <a:grpSpLocks/>
          </p:cNvGrpSpPr>
          <p:nvPr/>
        </p:nvGrpSpPr>
        <p:grpSpPr bwMode="auto">
          <a:xfrm>
            <a:off x="5442156" y="2699114"/>
            <a:ext cx="464344" cy="769144"/>
            <a:chOff x="5329773" y="3532583"/>
            <a:chExt cx="619200" cy="1025487"/>
          </a:xfrm>
        </p:grpSpPr>
        <p:sp>
          <p:nvSpPr>
            <p:cNvPr id="62" name="Oval 488">
              <a:extLst>
                <a:ext uri="{FF2B5EF4-FFF2-40B4-BE49-F238E27FC236}">
                  <a16:creationId xmlns:a16="http://schemas.microsoft.com/office/drawing/2014/main" id="{44BD6BF2-4616-4A9A-A75E-712689764831}"/>
                </a:ext>
              </a:extLst>
            </p:cNvPr>
            <p:cNvSpPr/>
            <p:nvPr/>
          </p:nvSpPr>
          <p:spPr bwMode="auto">
            <a:xfrm>
              <a:off x="5518708" y="4323129"/>
              <a:ext cx="234978" cy="234941"/>
            </a:xfrm>
            <a:prstGeom prst="ellipse">
              <a:avLst/>
            </a:prstGeom>
            <a:solidFill>
              <a:schemeClr val="accent3"/>
            </a:solidFill>
            <a:ln w="19050">
              <a:solidFill>
                <a:schemeClr val="accent3">
                  <a:lumMod val="75000"/>
                </a:schemeClr>
              </a:solidFill>
              <a:round/>
              <a:headEnd/>
              <a:tailEnd/>
            </a:ln>
          </p:spPr>
          <p:txBody>
            <a:bodyPr/>
            <a:lstStyle/>
            <a:p>
              <a:pPr algn="ctr" defTabSz="685800" eaLnBrk="0" fontAlgn="base" hangingPunct="0">
                <a:spcBef>
                  <a:spcPct val="0"/>
                </a:spcBef>
                <a:spcAft>
                  <a:spcPct val="0"/>
                </a:spcAft>
                <a:defRPr/>
              </a:pPr>
              <a:endParaRPr kumimoji="1" lang="en-US" sz="1350">
                <a:solidFill>
                  <a:prstClr val="black"/>
                </a:solidFill>
                <a:latin typeface="Calibri" pitchFamily="34" charset="0"/>
                <a:ea typeface="新細明體" pitchFamily="18" charset="-120"/>
              </a:endParaRPr>
            </a:p>
          </p:txBody>
        </p:sp>
        <p:grpSp>
          <p:nvGrpSpPr>
            <p:cNvPr id="63" name="Group 279">
              <a:extLst>
                <a:ext uri="{FF2B5EF4-FFF2-40B4-BE49-F238E27FC236}">
                  <a16:creationId xmlns:a16="http://schemas.microsoft.com/office/drawing/2014/main" id="{F60FADD4-A6BA-4C7D-A5A9-D977EFBDEBCF}"/>
                </a:ext>
              </a:extLst>
            </p:cNvPr>
            <p:cNvGrpSpPr>
              <a:grpSpLocks/>
            </p:cNvGrpSpPr>
            <p:nvPr/>
          </p:nvGrpSpPr>
          <p:grpSpPr bwMode="auto">
            <a:xfrm>
              <a:off x="5329773" y="3532583"/>
              <a:ext cx="619200" cy="619200"/>
              <a:chOff x="846989" y="1401020"/>
              <a:chExt cx="877416" cy="877416"/>
            </a:xfrm>
          </p:grpSpPr>
          <p:sp>
            <p:nvSpPr>
              <p:cNvPr id="64" name="Teardrop 500">
                <a:extLst>
                  <a:ext uri="{FF2B5EF4-FFF2-40B4-BE49-F238E27FC236}">
                    <a16:creationId xmlns:a16="http://schemas.microsoft.com/office/drawing/2014/main" id="{053646BB-2D04-478B-BCBF-A6398FC9B216}"/>
                  </a:ext>
                </a:extLst>
              </p:cNvPr>
              <p:cNvSpPr/>
              <p:nvPr/>
            </p:nvSpPr>
            <p:spPr>
              <a:xfrm rot="8100000">
                <a:off x="846989" y="1401020"/>
                <a:ext cx="877416" cy="877277"/>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kumimoji="1" lang="en-US" sz="7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65" name="Oval 501">
                <a:extLst>
                  <a:ext uri="{FF2B5EF4-FFF2-40B4-BE49-F238E27FC236}">
                    <a16:creationId xmlns:a16="http://schemas.microsoft.com/office/drawing/2014/main" id="{14A34CC7-FE81-439E-95D8-1A5F2D71B79D}"/>
                  </a:ext>
                </a:extLst>
              </p:cNvPr>
              <p:cNvSpPr/>
              <p:nvPr/>
            </p:nvSpPr>
            <p:spPr>
              <a:xfrm>
                <a:off x="981976" y="1538234"/>
                <a:ext cx="607442" cy="607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eaLnBrk="0" fontAlgn="base" hangingPunct="0">
                  <a:spcBef>
                    <a:spcPct val="0"/>
                  </a:spcBef>
                  <a:spcAft>
                    <a:spcPct val="0"/>
                  </a:spcAft>
                  <a:defRPr/>
                </a:pPr>
                <a:r>
                  <a:rPr kumimoji="1" lang="en-US" sz="750" b="1" dirty="0">
                    <a:solidFill>
                      <a:prstClr val="black">
                        <a:lumMod val="75000"/>
                        <a:lumOff val="25000"/>
                      </a:prstClr>
                    </a:solidFill>
                    <a:latin typeface="Times New Roman" panose="02020603050405020304" pitchFamily="18" charset="0"/>
                    <a:cs typeface="Times New Roman" panose="02020603050405020304" pitchFamily="18" charset="0"/>
                  </a:rPr>
                  <a:t>11%</a:t>
                </a:r>
              </a:p>
            </p:txBody>
          </p:sp>
        </p:grpSp>
      </p:grpSp>
      <p:cxnSp>
        <p:nvCxnSpPr>
          <p:cNvPr id="36" name="Straight Connector 372">
            <a:extLst>
              <a:ext uri="{FF2B5EF4-FFF2-40B4-BE49-F238E27FC236}">
                <a16:creationId xmlns:a16="http://schemas.microsoft.com/office/drawing/2014/main" id="{1D7967CD-F121-4307-BC98-C6BC17DC219A}"/>
              </a:ext>
            </a:extLst>
          </p:cNvPr>
          <p:cNvCxnSpPr>
            <a:cxnSpLocks/>
            <a:endCxn id="62" idx="1"/>
          </p:cNvCxnSpPr>
          <p:nvPr/>
        </p:nvCxnSpPr>
        <p:spPr>
          <a:xfrm>
            <a:off x="4411568" y="2455957"/>
            <a:ext cx="1198078" cy="8618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6" name="群組 65">
            <a:extLst>
              <a:ext uri="{FF2B5EF4-FFF2-40B4-BE49-F238E27FC236}">
                <a16:creationId xmlns:a16="http://schemas.microsoft.com/office/drawing/2014/main" id="{60D187E4-5C31-4D8A-A236-B0DE9D397CB6}"/>
              </a:ext>
            </a:extLst>
          </p:cNvPr>
          <p:cNvGrpSpPr>
            <a:grpSpLocks/>
          </p:cNvGrpSpPr>
          <p:nvPr/>
        </p:nvGrpSpPr>
        <p:grpSpPr bwMode="auto">
          <a:xfrm>
            <a:off x="6847519" y="494349"/>
            <a:ext cx="464344" cy="781050"/>
            <a:chOff x="6938210" y="810332"/>
            <a:chExt cx="619200" cy="1041779"/>
          </a:xfrm>
        </p:grpSpPr>
        <p:sp>
          <p:nvSpPr>
            <p:cNvPr id="67" name="Oval 489">
              <a:extLst>
                <a:ext uri="{FF2B5EF4-FFF2-40B4-BE49-F238E27FC236}">
                  <a16:creationId xmlns:a16="http://schemas.microsoft.com/office/drawing/2014/main" id="{D215D15C-AF40-4432-A6BE-DDDBD33C2DAC}"/>
                </a:ext>
              </a:extLst>
            </p:cNvPr>
            <p:cNvSpPr/>
            <p:nvPr/>
          </p:nvSpPr>
          <p:spPr bwMode="auto">
            <a:xfrm>
              <a:off x="7122382" y="1617075"/>
              <a:ext cx="234978" cy="235036"/>
            </a:xfrm>
            <a:prstGeom prst="ellipse">
              <a:avLst/>
            </a:prstGeom>
            <a:solidFill>
              <a:schemeClr val="accent4"/>
            </a:solidFill>
            <a:ln w="19050">
              <a:solidFill>
                <a:schemeClr val="accent4">
                  <a:lumMod val="75000"/>
                </a:schemeClr>
              </a:solidFill>
              <a:round/>
              <a:headEnd/>
              <a:tailEnd/>
            </a:ln>
          </p:spPr>
          <p:txBody>
            <a:bodyPr/>
            <a:lstStyle/>
            <a:p>
              <a:pPr algn="ctr" defTabSz="685800" eaLnBrk="0" fontAlgn="base" hangingPunct="0">
                <a:spcBef>
                  <a:spcPct val="0"/>
                </a:spcBef>
                <a:spcAft>
                  <a:spcPct val="0"/>
                </a:spcAft>
                <a:defRPr/>
              </a:pPr>
              <a:endParaRPr kumimoji="1" lang="en-US" sz="1350">
                <a:solidFill>
                  <a:prstClr val="black"/>
                </a:solidFill>
                <a:latin typeface="Calibri" pitchFamily="34" charset="0"/>
                <a:ea typeface="新細明體" pitchFamily="18" charset="-120"/>
              </a:endParaRPr>
            </a:p>
          </p:txBody>
        </p:sp>
        <p:grpSp>
          <p:nvGrpSpPr>
            <p:cNvPr id="68" name="Group 279">
              <a:extLst>
                <a:ext uri="{FF2B5EF4-FFF2-40B4-BE49-F238E27FC236}">
                  <a16:creationId xmlns:a16="http://schemas.microsoft.com/office/drawing/2014/main" id="{E2B1A0FD-40F1-48C6-A561-AA5E73971637}"/>
                </a:ext>
              </a:extLst>
            </p:cNvPr>
            <p:cNvGrpSpPr>
              <a:grpSpLocks/>
            </p:cNvGrpSpPr>
            <p:nvPr/>
          </p:nvGrpSpPr>
          <p:grpSpPr bwMode="auto">
            <a:xfrm>
              <a:off x="6938210" y="810332"/>
              <a:ext cx="619200" cy="619200"/>
              <a:chOff x="846989" y="1401020"/>
              <a:chExt cx="877416" cy="877416"/>
            </a:xfrm>
          </p:grpSpPr>
          <p:sp>
            <p:nvSpPr>
              <p:cNvPr id="69" name="Teardrop 503">
                <a:extLst>
                  <a:ext uri="{FF2B5EF4-FFF2-40B4-BE49-F238E27FC236}">
                    <a16:creationId xmlns:a16="http://schemas.microsoft.com/office/drawing/2014/main" id="{E8862941-1385-4CCB-A65C-27787D21E449}"/>
                  </a:ext>
                </a:extLst>
              </p:cNvPr>
              <p:cNvSpPr/>
              <p:nvPr/>
            </p:nvSpPr>
            <p:spPr>
              <a:xfrm rot="8100000">
                <a:off x="846989" y="1401020"/>
                <a:ext cx="877416" cy="877629"/>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kumimoji="1" lang="en-US" sz="75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70" name="Oval 504">
                <a:extLst>
                  <a:ext uri="{FF2B5EF4-FFF2-40B4-BE49-F238E27FC236}">
                    <a16:creationId xmlns:a16="http://schemas.microsoft.com/office/drawing/2014/main" id="{82E775D4-F7BD-4D51-AC11-FD05EDB963DB}"/>
                  </a:ext>
                </a:extLst>
              </p:cNvPr>
              <p:cNvSpPr/>
              <p:nvPr/>
            </p:nvSpPr>
            <p:spPr>
              <a:xfrm>
                <a:off x="981976" y="1538289"/>
                <a:ext cx="607442" cy="607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eaLnBrk="0" fontAlgn="base" hangingPunct="0">
                  <a:spcBef>
                    <a:spcPct val="0"/>
                  </a:spcBef>
                  <a:spcAft>
                    <a:spcPct val="0"/>
                  </a:spcAft>
                  <a:defRPr/>
                </a:pPr>
                <a:r>
                  <a:rPr kumimoji="1" lang="en-US" sz="750" b="1" dirty="0">
                    <a:solidFill>
                      <a:prstClr val="black">
                        <a:lumMod val="75000"/>
                        <a:lumOff val="25000"/>
                      </a:prstClr>
                    </a:solidFill>
                    <a:latin typeface="Times New Roman" panose="02020603050405020304" pitchFamily="18" charset="0"/>
                    <a:cs typeface="Times New Roman" panose="02020603050405020304" pitchFamily="18" charset="0"/>
                  </a:rPr>
                  <a:t>55%</a:t>
                </a:r>
              </a:p>
            </p:txBody>
          </p:sp>
        </p:grpSp>
      </p:grpSp>
      <p:cxnSp>
        <p:nvCxnSpPr>
          <p:cNvPr id="41" name="Straight Connector 372">
            <a:extLst>
              <a:ext uri="{FF2B5EF4-FFF2-40B4-BE49-F238E27FC236}">
                <a16:creationId xmlns:a16="http://schemas.microsoft.com/office/drawing/2014/main" id="{4BBC6BC6-3719-4644-AA6D-2C5F8745696C}"/>
              </a:ext>
            </a:extLst>
          </p:cNvPr>
          <p:cNvCxnSpPr>
            <a:cxnSpLocks/>
            <a:stCxn id="67" idx="4"/>
            <a:endCxn id="62" idx="7"/>
          </p:cNvCxnSpPr>
          <p:nvPr/>
        </p:nvCxnSpPr>
        <p:spPr>
          <a:xfrm flipH="1">
            <a:off x="5734246" y="1275399"/>
            <a:ext cx="1339491" cy="204245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1000"/>
                                        <p:tgtEl>
                                          <p:spTgt spid="61"/>
                                        </p:tgtEl>
                                      </p:cBhvr>
                                    </p:animEffect>
                                    <p:anim calcmode="lin" valueType="num">
                                      <p:cBhvr>
                                        <p:cTn id="21" dur="1000" fill="hold"/>
                                        <p:tgtEl>
                                          <p:spTgt spid="61"/>
                                        </p:tgtEl>
                                        <p:attrNameLst>
                                          <p:attrName>ppt_x</p:attrName>
                                        </p:attrNameLst>
                                      </p:cBhvr>
                                      <p:tavLst>
                                        <p:tav tm="0">
                                          <p:val>
                                            <p:strVal val="#ppt_x"/>
                                          </p:val>
                                        </p:tav>
                                        <p:tav tm="100000">
                                          <p:val>
                                            <p:strVal val="#ppt_x"/>
                                          </p:val>
                                        </p:tav>
                                      </p:tavLst>
                                    </p:anim>
                                    <p:anim calcmode="lin" valueType="num">
                                      <p:cBhvr>
                                        <p:cTn id="2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26" name="直接连接符 25"/>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21" name="群組 20">
            <a:extLst>
              <a:ext uri="{FF2B5EF4-FFF2-40B4-BE49-F238E27FC236}">
                <a16:creationId xmlns:a16="http://schemas.microsoft.com/office/drawing/2014/main" id="{05278F1B-A501-406E-8FAA-202F484248EC}"/>
              </a:ext>
            </a:extLst>
          </p:cNvPr>
          <p:cNvGrpSpPr/>
          <p:nvPr/>
        </p:nvGrpSpPr>
        <p:grpSpPr>
          <a:xfrm>
            <a:off x="151033" y="191135"/>
            <a:ext cx="898166" cy="449644"/>
            <a:chOff x="235597" y="321906"/>
            <a:chExt cx="674138" cy="312553"/>
          </a:xfrm>
        </p:grpSpPr>
        <p:sp>
          <p:nvSpPr>
            <p:cNvPr id="22" name="箭头: V 形 3">
              <a:extLst>
                <a:ext uri="{FF2B5EF4-FFF2-40B4-BE49-F238E27FC236}">
                  <a16:creationId xmlns:a16="http://schemas.microsoft.com/office/drawing/2014/main" id="{126C4F29-8D13-4C00-BE23-789CEDAB1F98}"/>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3" name="箭头: V 形 4">
              <a:extLst>
                <a:ext uri="{FF2B5EF4-FFF2-40B4-BE49-F238E27FC236}">
                  <a16:creationId xmlns:a16="http://schemas.microsoft.com/office/drawing/2014/main" id="{55015C4A-E9E9-413F-B528-C75EE608FEB4}"/>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4" name="箭头: V 形 8">
              <a:extLst>
                <a:ext uri="{FF2B5EF4-FFF2-40B4-BE49-F238E27FC236}">
                  <a16:creationId xmlns:a16="http://schemas.microsoft.com/office/drawing/2014/main" id="{05E71D0C-E35D-45CD-AD9B-B695B2697424}"/>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25" name="標題 1">
            <a:extLst>
              <a:ext uri="{FF2B5EF4-FFF2-40B4-BE49-F238E27FC236}">
                <a16:creationId xmlns:a16="http://schemas.microsoft.com/office/drawing/2014/main" id="{4F5DAD54-F28E-459D-B2FB-A609DF2AD630}"/>
              </a:ext>
            </a:extLst>
          </p:cNvPr>
          <p:cNvSpPr txBox="1">
            <a:spLocks noChangeArrowheads="1"/>
          </p:cNvSpPr>
          <p:nvPr/>
        </p:nvSpPr>
        <p:spPr bwMode="auto">
          <a:xfrm>
            <a:off x="1650166" y="191135"/>
            <a:ext cx="6059091" cy="59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lang="zh-TW" altLang="en-US" sz="2400" b="1" dirty="0">
                <a:solidFill>
                  <a:srgbClr val="000066"/>
                </a:solidFill>
                <a:latin typeface="Times New Roman" pitchFamily="18" charset="0"/>
                <a:ea typeface="標楷體" pitchFamily="65" charset="-120"/>
                <a:cs typeface="Times New Roman" pitchFamily="18" charset="0"/>
              </a:rPr>
              <a:t>醫院對「醫務管理師」證書之</a:t>
            </a:r>
            <a:r>
              <a:rPr lang="zh-TW" altLang="en-US" sz="2400" b="1" dirty="0">
                <a:solidFill>
                  <a:srgbClr val="C00000"/>
                </a:solidFill>
                <a:latin typeface="Times New Roman" pitchFamily="18" charset="0"/>
                <a:ea typeface="標楷體" pitchFamily="65" charset="-120"/>
                <a:cs typeface="Times New Roman" pitchFamily="18" charset="0"/>
              </a:rPr>
              <a:t>認同情形</a:t>
            </a:r>
          </a:p>
        </p:txBody>
      </p:sp>
      <p:sp>
        <p:nvSpPr>
          <p:cNvPr id="39" name="矩形: 圓角 38">
            <a:extLst>
              <a:ext uri="{FF2B5EF4-FFF2-40B4-BE49-F238E27FC236}">
                <a16:creationId xmlns:a16="http://schemas.microsoft.com/office/drawing/2014/main" id="{4D4122EA-B121-4CDA-9600-D897C8695619}"/>
              </a:ext>
            </a:extLst>
          </p:cNvPr>
          <p:cNvSpPr/>
          <p:nvPr/>
        </p:nvSpPr>
        <p:spPr>
          <a:xfrm>
            <a:off x="4817315" y="3577073"/>
            <a:ext cx="2635005" cy="1246584"/>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kumimoji="1" lang="zh-TW" altLang="en-US" sz="1350">
              <a:solidFill>
                <a:prstClr val="white"/>
              </a:solidFill>
              <a:latin typeface="Calibri"/>
              <a:ea typeface="新細明體" panose="02020500000000000000" pitchFamily="18" charset="-120"/>
            </a:endParaRPr>
          </a:p>
        </p:txBody>
      </p:sp>
      <p:sp>
        <p:nvSpPr>
          <p:cNvPr id="40" name="矩形: 圓角 39">
            <a:extLst>
              <a:ext uri="{FF2B5EF4-FFF2-40B4-BE49-F238E27FC236}">
                <a16:creationId xmlns:a16="http://schemas.microsoft.com/office/drawing/2014/main" id="{B2DDAC8B-568F-457B-A12B-72439FAA5AE8}"/>
              </a:ext>
            </a:extLst>
          </p:cNvPr>
          <p:cNvSpPr/>
          <p:nvPr/>
        </p:nvSpPr>
        <p:spPr>
          <a:xfrm>
            <a:off x="1471446" y="3577073"/>
            <a:ext cx="2927747" cy="1226344"/>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kumimoji="1" lang="zh-TW" altLang="en-US" sz="1350">
              <a:solidFill>
                <a:prstClr val="white"/>
              </a:solidFill>
              <a:latin typeface="Calibri"/>
              <a:ea typeface="新細明體" panose="02020500000000000000" pitchFamily="18" charset="-120"/>
            </a:endParaRPr>
          </a:p>
        </p:txBody>
      </p:sp>
      <p:graphicFrame>
        <p:nvGraphicFramePr>
          <p:cNvPr id="41" name="图表 4">
            <a:extLst>
              <a:ext uri="{FF2B5EF4-FFF2-40B4-BE49-F238E27FC236}">
                <a16:creationId xmlns:a16="http://schemas.microsoft.com/office/drawing/2014/main" id="{1E9E7303-B832-416D-B0DD-AA3DC83A8479}"/>
              </a:ext>
            </a:extLst>
          </p:cNvPr>
          <p:cNvGraphicFramePr>
            <a:graphicFrameLocks/>
          </p:cNvGraphicFramePr>
          <p:nvPr/>
        </p:nvGraphicFramePr>
        <p:xfrm>
          <a:off x="1235914" y="826729"/>
          <a:ext cx="3205163" cy="2126456"/>
        </p:xfrm>
        <a:graphic>
          <a:graphicData uri="http://schemas.openxmlformats.org/presentationml/2006/ole">
            <mc:AlternateContent xmlns:mc="http://schemas.openxmlformats.org/markup-compatibility/2006">
              <mc:Choice xmlns:v="urn:schemas-microsoft-com:vml" Requires="v">
                <p:oleObj spid="_x0000_s14348" name="Chart" r:id="rId5" imgW="4279763" imgH="2840982" progId="Excel.Chart.8">
                  <p:embed/>
                </p:oleObj>
              </mc:Choice>
              <mc:Fallback>
                <p:oleObj name="Chart" r:id="rId5" imgW="4279763" imgH="2840982" progId="Excel.Chart.8">
                  <p:embed/>
                  <p:pic>
                    <p:nvPicPr>
                      <p:cNvPr id="41" name="图表 4">
                        <a:extLst>
                          <a:ext uri="{FF2B5EF4-FFF2-40B4-BE49-F238E27FC236}">
                            <a16:creationId xmlns:a16="http://schemas.microsoft.com/office/drawing/2014/main" id="{1E9E7303-B832-416D-B0DD-AA3DC83A847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914" y="826729"/>
                        <a:ext cx="3205163" cy="2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图表 5">
            <a:extLst>
              <a:ext uri="{FF2B5EF4-FFF2-40B4-BE49-F238E27FC236}">
                <a16:creationId xmlns:a16="http://schemas.microsoft.com/office/drawing/2014/main" id="{88D54AF5-5415-4DFE-9C26-2B004D7A33A4}"/>
              </a:ext>
            </a:extLst>
          </p:cNvPr>
          <p:cNvGraphicFramePr>
            <a:graphicFrameLocks/>
          </p:cNvGraphicFramePr>
          <p:nvPr/>
        </p:nvGraphicFramePr>
        <p:xfrm>
          <a:off x="4426789" y="826729"/>
          <a:ext cx="3263504" cy="2116931"/>
        </p:xfrm>
        <a:graphic>
          <a:graphicData uri="http://schemas.openxmlformats.org/presentationml/2006/ole">
            <mc:AlternateContent xmlns:mc="http://schemas.openxmlformats.org/markup-compatibility/2006">
              <mc:Choice xmlns:v="urn:schemas-microsoft-com:vml" Requires="v">
                <p:oleObj spid="_x0000_s14349" name="Chart" r:id="rId7" imgW="4359018" imgH="2828789" progId="Excel.Chart.8">
                  <p:embed/>
                </p:oleObj>
              </mc:Choice>
              <mc:Fallback>
                <p:oleObj name="Chart" r:id="rId7" imgW="4359018" imgH="2828789" progId="Excel.Chart.8">
                  <p:embed/>
                  <p:pic>
                    <p:nvPicPr>
                      <p:cNvPr id="42" name="图表 5">
                        <a:extLst>
                          <a:ext uri="{FF2B5EF4-FFF2-40B4-BE49-F238E27FC236}">
                            <a16:creationId xmlns:a16="http://schemas.microsoft.com/office/drawing/2014/main" id="{88D54AF5-5415-4DFE-9C26-2B004D7A33A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6789" y="826729"/>
                        <a:ext cx="3263504" cy="211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文本框 2">
            <a:extLst>
              <a:ext uri="{FF2B5EF4-FFF2-40B4-BE49-F238E27FC236}">
                <a16:creationId xmlns:a16="http://schemas.microsoft.com/office/drawing/2014/main" id="{38511D15-4D5F-4233-99DF-7F8E2DF72B21}"/>
              </a:ext>
            </a:extLst>
          </p:cNvPr>
          <p:cNvSpPr txBox="1"/>
          <p:nvPr/>
        </p:nvSpPr>
        <p:spPr>
          <a:xfrm>
            <a:off x="2350340" y="1529197"/>
            <a:ext cx="1054894" cy="707886"/>
          </a:xfrm>
          <a:prstGeom prst="rect">
            <a:avLst/>
          </a:prstGeom>
          <a:noFill/>
        </p:spPr>
        <p:txBody>
          <a:bodyPr>
            <a:spAutoFit/>
          </a:bodyPr>
          <a:lstStyle/>
          <a:p>
            <a:pPr algn="ctr" defTabSz="685800" eaLnBrk="0" fontAlgn="base" hangingPunct="0">
              <a:spcBef>
                <a:spcPct val="0"/>
              </a:spcBef>
              <a:spcAft>
                <a:spcPct val="0"/>
              </a:spcAft>
              <a:defRPr/>
            </a:pPr>
            <a:r>
              <a:rPr kumimoji="1" lang="en-US" altLang="zh-CN" sz="4000" b="1" dirty="0">
                <a:solidFill>
                  <a:srgbClr val="000000"/>
                </a:solidFill>
                <a:latin typeface="Calibri" pitchFamily="34" charset="0"/>
                <a:ea typeface="Microsoft YaHei" charset="0"/>
                <a:cs typeface="Microsoft YaHei" charset="0"/>
              </a:rPr>
              <a:t>94</a:t>
            </a:r>
            <a:r>
              <a:rPr kumimoji="1" lang="en-US" altLang="zh-CN" sz="2000" b="1" dirty="0">
                <a:solidFill>
                  <a:srgbClr val="000000"/>
                </a:solidFill>
                <a:latin typeface="Calibri" pitchFamily="34" charset="0"/>
                <a:ea typeface="Microsoft YaHei" charset="0"/>
                <a:cs typeface="Microsoft YaHei" charset="0"/>
              </a:rPr>
              <a:t>%</a:t>
            </a:r>
            <a:endParaRPr kumimoji="1" lang="zh-CN" altLang="en-US" sz="2000" b="1" dirty="0">
              <a:solidFill>
                <a:srgbClr val="000000"/>
              </a:solidFill>
              <a:latin typeface="Calibri" pitchFamily="34" charset="0"/>
              <a:ea typeface="Microsoft YaHei" charset="0"/>
              <a:cs typeface="Microsoft YaHei" charset="0"/>
            </a:endParaRPr>
          </a:p>
        </p:txBody>
      </p:sp>
      <p:sp>
        <p:nvSpPr>
          <p:cNvPr id="44" name="文本框 7">
            <a:extLst>
              <a:ext uri="{FF2B5EF4-FFF2-40B4-BE49-F238E27FC236}">
                <a16:creationId xmlns:a16="http://schemas.microsoft.com/office/drawing/2014/main" id="{5E88B3BD-E31C-4987-BAAC-15CDF4249729}"/>
              </a:ext>
            </a:extLst>
          </p:cNvPr>
          <p:cNvSpPr txBox="1"/>
          <p:nvPr/>
        </p:nvSpPr>
        <p:spPr>
          <a:xfrm>
            <a:off x="5582887" y="1530388"/>
            <a:ext cx="1053703" cy="707886"/>
          </a:xfrm>
          <a:prstGeom prst="rect">
            <a:avLst/>
          </a:prstGeom>
          <a:noFill/>
        </p:spPr>
        <p:txBody>
          <a:bodyPr>
            <a:spAutoFit/>
          </a:bodyPr>
          <a:lstStyle/>
          <a:p>
            <a:pPr algn="ctr" defTabSz="685800" eaLnBrk="0" fontAlgn="base" hangingPunct="0">
              <a:spcBef>
                <a:spcPct val="0"/>
              </a:spcBef>
              <a:spcAft>
                <a:spcPct val="0"/>
              </a:spcAft>
              <a:defRPr/>
            </a:pPr>
            <a:r>
              <a:rPr kumimoji="1" lang="en-US" altLang="zh-CN" sz="4000" b="1" dirty="0">
                <a:solidFill>
                  <a:srgbClr val="000000"/>
                </a:solidFill>
                <a:latin typeface="Calibri" pitchFamily="34" charset="0"/>
                <a:ea typeface="Microsoft YaHei" charset="0"/>
                <a:cs typeface="Microsoft YaHei" charset="0"/>
              </a:rPr>
              <a:t>81</a:t>
            </a:r>
            <a:r>
              <a:rPr kumimoji="1" lang="en-US" altLang="zh-CN" sz="2000" b="1" dirty="0">
                <a:solidFill>
                  <a:srgbClr val="000000"/>
                </a:solidFill>
                <a:latin typeface="Calibri" pitchFamily="34" charset="0"/>
                <a:ea typeface="Microsoft YaHei" charset="0"/>
                <a:cs typeface="Microsoft YaHei" charset="0"/>
              </a:rPr>
              <a:t>%</a:t>
            </a:r>
            <a:endParaRPr kumimoji="1" lang="zh-CN" altLang="en-US" sz="2000" b="1" dirty="0">
              <a:solidFill>
                <a:srgbClr val="000000"/>
              </a:solidFill>
              <a:latin typeface="Calibri" pitchFamily="34" charset="0"/>
              <a:ea typeface="Microsoft YaHei" charset="0"/>
              <a:cs typeface="Microsoft YaHei" charset="0"/>
            </a:endParaRPr>
          </a:p>
        </p:txBody>
      </p:sp>
      <p:sp>
        <p:nvSpPr>
          <p:cNvPr id="45" name="矩形 44">
            <a:extLst>
              <a:ext uri="{FF2B5EF4-FFF2-40B4-BE49-F238E27FC236}">
                <a16:creationId xmlns:a16="http://schemas.microsoft.com/office/drawing/2014/main" id="{D60F8DB3-E486-49A9-899F-EE79BFE01C91}"/>
              </a:ext>
            </a:extLst>
          </p:cNvPr>
          <p:cNvSpPr/>
          <p:nvPr/>
        </p:nvSpPr>
        <p:spPr>
          <a:xfrm>
            <a:off x="1572769" y="3655653"/>
            <a:ext cx="2788443" cy="1029256"/>
          </a:xfrm>
          <a:prstGeom prst="rect">
            <a:avLst/>
          </a:prstGeom>
        </p:spPr>
        <p:txBody>
          <a:bodyPr wrap="square">
            <a:spAutoFit/>
          </a:bodyPr>
          <a:lstStyle/>
          <a:p>
            <a:pPr algn="just" defTabSz="685800" eaLnBrk="0" fontAlgn="base" hangingPunct="0">
              <a:lnSpc>
                <a:spcPct val="130000"/>
              </a:lnSpc>
              <a:spcBef>
                <a:spcPct val="0"/>
              </a:spcBef>
              <a:spcAft>
                <a:spcPct val="0"/>
              </a:spcAft>
              <a:defRPr/>
            </a:pP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回覆之</a:t>
            </a:r>
            <a:r>
              <a:rPr kumimoji="1" lang="en-US" altLang="zh-TW"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140</a:t>
            </a: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家醫院中，</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有</a:t>
            </a:r>
            <a:r>
              <a:rPr kumimoji="1" lang="en-US" altLang="zh-TW"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132</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家醫院</a:t>
            </a:r>
            <a:r>
              <a:rPr kumimoji="1" lang="zh-TW" altLang="en-US" sz="1200" b="1" dirty="0">
                <a:solidFill>
                  <a:prstClr val="black">
                    <a:lumMod val="95000"/>
                    <a:lumOff val="5000"/>
                  </a:prstClr>
                </a:solidFill>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認同</a:t>
            </a: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本學會針對醫務管理系所學生辦理醫務管理師檢定考試作為畢業生進入職場之</a:t>
            </a:r>
            <a:r>
              <a:rPr kumimoji="1" lang="zh-TW" altLang="en-US"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能力證明</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94.29%</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CN" altLang="zh-CN"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文本框 10">
            <a:extLst>
              <a:ext uri="{FF2B5EF4-FFF2-40B4-BE49-F238E27FC236}">
                <a16:creationId xmlns:a16="http://schemas.microsoft.com/office/drawing/2014/main" id="{5B492290-8408-41A5-A0EA-AC1F25149994}"/>
              </a:ext>
            </a:extLst>
          </p:cNvPr>
          <p:cNvSpPr txBox="1">
            <a:spLocks noChangeArrowheads="1"/>
          </p:cNvSpPr>
          <p:nvPr/>
        </p:nvSpPr>
        <p:spPr bwMode="auto">
          <a:xfrm>
            <a:off x="1866700" y="2847219"/>
            <a:ext cx="20697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defTabSz="912813">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defTabSz="912813">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defTabSz="912813">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defTabSz="912813">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4610" eaLnBrk="0" fontAlgn="base" hangingPunct="0">
              <a:spcBef>
                <a:spcPct val="0"/>
              </a:spcBef>
              <a:spcAft>
                <a:spcPct val="0"/>
              </a:spcAft>
              <a:buNone/>
            </a:pPr>
            <a:r>
              <a:rPr kumimoji="1" lang="zh-TW" altLang="en-US" sz="2100" b="1">
                <a:solidFill>
                  <a:srgbClr val="C00000"/>
                </a:solidFill>
                <a:ea typeface="Microsoft YaHei" pitchFamily="34" charset="-122"/>
              </a:rPr>
              <a:t>畢業生進入職場</a:t>
            </a:r>
            <a:endParaRPr kumimoji="1" lang="en-US" altLang="zh-TW" sz="2100" b="1">
              <a:solidFill>
                <a:srgbClr val="C00000"/>
              </a:solidFill>
              <a:ea typeface="Microsoft YaHei" pitchFamily="34" charset="-122"/>
            </a:endParaRPr>
          </a:p>
          <a:p>
            <a:pPr algn="ctr" defTabSz="684610" eaLnBrk="0" fontAlgn="base" hangingPunct="0">
              <a:spcBef>
                <a:spcPct val="0"/>
              </a:spcBef>
              <a:spcAft>
                <a:spcPct val="0"/>
              </a:spcAft>
              <a:buNone/>
            </a:pPr>
            <a:r>
              <a:rPr kumimoji="1" lang="zh-TW" altLang="en-US" sz="2100" b="1">
                <a:solidFill>
                  <a:srgbClr val="C00000"/>
                </a:solidFill>
                <a:ea typeface="Microsoft YaHei" pitchFamily="34" charset="-122"/>
              </a:rPr>
              <a:t>之能力證明</a:t>
            </a:r>
            <a:endParaRPr kumimoji="1" lang="zh-CN" altLang="en-US" sz="2100" b="1">
              <a:solidFill>
                <a:srgbClr val="C00000"/>
              </a:solidFill>
              <a:ea typeface="Microsoft YaHei" pitchFamily="34" charset="-122"/>
            </a:endParaRPr>
          </a:p>
        </p:txBody>
      </p:sp>
      <p:sp>
        <p:nvSpPr>
          <p:cNvPr id="47" name="文本框 14">
            <a:extLst>
              <a:ext uri="{FF2B5EF4-FFF2-40B4-BE49-F238E27FC236}">
                <a16:creationId xmlns:a16="http://schemas.microsoft.com/office/drawing/2014/main" id="{D9CCFFD8-1980-49CF-BFAA-7848B33C1702}"/>
              </a:ext>
            </a:extLst>
          </p:cNvPr>
          <p:cNvSpPr txBox="1">
            <a:spLocks noChangeArrowheads="1"/>
          </p:cNvSpPr>
          <p:nvPr/>
        </p:nvSpPr>
        <p:spPr bwMode="auto">
          <a:xfrm>
            <a:off x="5343550" y="2843648"/>
            <a:ext cx="15311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defTabSz="912813">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defTabSz="912813">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defTabSz="912813">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defTabSz="912813">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4610" eaLnBrk="0" fontAlgn="base" hangingPunct="0">
              <a:spcBef>
                <a:spcPct val="0"/>
              </a:spcBef>
              <a:spcAft>
                <a:spcPct val="0"/>
              </a:spcAft>
              <a:buNone/>
            </a:pPr>
            <a:r>
              <a:rPr kumimoji="1" lang="zh-TW" altLang="en-US" sz="2100" b="1">
                <a:solidFill>
                  <a:srgbClr val="C00000"/>
                </a:solidFill>
                <a:ea typeface="Microsoft YaHei" pitchFamily="34" charset="-122"/>
              </a:rPr>
              <a:t>做為徵才之</a:t>
            </a:r>
            <a:endParaRPr kumimoji="1" lang="en-US" altLang="zh-TW" sz="2100" b="1">
              <a:solidFill>
                <a:srgbClr val="C00000"/>
              </a:solidFill>
              <a:ea typeface="Microsoft YaHei" pitchFamily="34" charset="-122"/>
            </a:endParaRPr>
          </a:p>
          <a:p>
            <a:pPr algn="ctr" defTabSz="684610" eaLnBrk="0" fontAlgn="base" hangingPunct="0">
              <a:spcBef>
                <a:spcPct val="0"/>
              </a:spcBef>
              <a:spcAft>
                <a:spcPct val="0"/>
              </a:spcAft>
              <a:buNone/>
            </a:pPr>
            <a:r>
              <a:rPr kumimoji="1" lang="zh-TW" altLang="en-US" sz="2100" b="1">
                <a:solidFill>
                  <a:srgbClr val="C00000"/>
                </a:solidFill>
                <a:ea typeface="Microsoft YaHei" pitchFamily="34" charset="-122"/>
              </a:rPr>
              <a:t>加分項目</a:t>
            </a:r>
            <a:endParaRPr kumimoji="1" lang="zh-CN" altLang="en-US" sz="2100" b="1">
              <a:solidFill>
                <a:srgbClr val="C00000"/>
              </a:solidFill>
              <a:ea typeface="Microsoft YaHei" pitchFamily="34" charset="-122"/>
            </a:endParaRPr>
          </a:p>
        </p:txBody>
      </p:sp>
      <p:sp>
        <p:nvSpPr>
          <p:cNvPr id="48" name="矩形 47">
            <a:extLst>
              <a:ext uri="{FF2B5EF4-FFF2-40B4-BE49-F238E27FC236}">
                <a16:creationId xmlns:a16="http://schemas.microsoft.com/office/drawing/2014/main" id="{30A1A659-A488-4BBD-8A4B-BCAA27B401E3}"/>
              </a:ext>
            </a:extLst>
          </p:cNvPr>
          <p:cNvSpPr/>
          <p:nvPr/>
        </p:nvSpPr>
        <p:spPr>
          <a:xfrm>
            <a:off x="4861887" y="3557423"/>
            <a:ext cx="2590433" cy="1269322"/>
          </a:xfrm>
          <a:prstGeom prst="rect">
            <a:avLst/>
          </a:prstGeom>
        </p:spPr>
        <p:txBody>
          <a:bodyPr wrap="square">
            <a:spAutoFit/>
          </a:bodyPr>
          <a:lstStyle/>
          <a:p>
            <a:pPr algn="just" defTabSz="685800" eaLnBrk="0" fontAlgn="base" hangingPunct="0">
              <a:lnSpc>
                <a:spcPct val="130000"/>
              </a:lnSpc>
              <a:spcBef>
                <a:spcPct val="0"/>
              </a:spcBef>
              <a:spcAft>
                <a:spcPct val="0"/>
              </a:spcAft>
              <a:defRPr/>
            </a:pP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回覆之</a:t>
            </a:r>
            <a:r>
              <a:rPr kumimoji="1" lang="en-US" altLang="zh-TW"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140</a:t>
            </a: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家醫院中，</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有</a:t>
            </a:r>
            <a:r>
              <a:rPr kumimoji="1" lang="en-US" altLang="zh-TW"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114</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家醫院</a:t>
            </a: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會將「高階醫務管理師證書</a:t>
            </a:r>
            <a:r>
              <a:rPr kumimoji="1" lang="en-US" altLang="zh-TW"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醫務管理師證書</a:t>
            </a:r>
            <a:r>
              <a:rPr kumimoji="1" lang="en-US" altLang="zh-TW"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醫務管理師檢定及格證明書」</a:t>
            </a:r>
            <a:r>
              <a:rPr kumimoji="1" lang="zh-TW" altLang="en-US" sz="1200" b="1" dirty="0">
                <a:solidFill>
                  <a:prstClr val="black">
                    <a:lumMod val="95000"/>
                    <a:lumOff val="5000"/>
                  </a:prstClr>
                </a:solidFill>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做為</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醫務管理相關職務徵才上之</a:t>
            </a:r>
            <a:r>
              <a:rPr kumimoji="1" lang="zh-TW" altLang="en-US"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加分項目</a:t>
            </a: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81.43%</a:t>
            </a:r>
            <a:r>
              <a:rPr kumimoji="1" lang="zh-TW" altLang="en-US"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CN" altLang="zh-CN" sz="1200" b="1" dirty="0">
              <a:solidFill>
                <a:prstClr val="black">
                  <a:lumMod val="95000"/>
                  <a:lumOff val="5000"/>
                </a:prst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472012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grpSp>
        <p:nvGrpSpPr>
          <p:cNvPr id="35" name="组合 34"/>
          <p:cNvGrpSpPr/>
          <p:nvPr/>
        </p:nvGrpSpPr>
        <p:grpSpPr>
          <a:xfrm>
            <a:off x="2381645" y="1477044"/>
            <a:ext cx="2167021" cy="1242986"/>
            <a:chOff x="3306140" y="1968548"/>
            <a:chExt cx="2889361" cy="1657316"/>
          </a:xfrm>
        </p:grpSpPr>
        <p:sp>
          <p:nvSpPr>
            <p:cNvPr id="36" name="矩形 35"/>
            <p:cNvSpPr/>
            <p:nvPr/>
          </p:nvSpPr>
          <p:spPr>
            <a:xfrm>
              <a:off x="3923205" y="2442723"/>
              <a:ext cx="2272296" cy="1183141"/>
            </a:xfrm>
            <a:prstGeom prst="rect">
              <a:avLst/>
            </a:prstGeom>
          </p:spPr>
          <p:txBody>
            <a:bodyPr wrap="square" lIns="0" tIns="0" rIns="0" bIns="0" anchor="t" anchorCtr="0">
              <a:normAutofit/>
            </a:bodyPr>
            <a:lstStyle/>
            <a:p>
              <a:pPr algn="just" defTabSz="685800" eaLnBrk="0" fontAlgn="base" hangingPunct="0">
                <a:lnSpc>
                  <a:spcPct val="120000"/>
                </a:lnSpc>
                <a:spcBef>
                  <a:spcPct val="0"/>
                </a:spcBef>
                <a:spcAft>
                  <a:spcPct val="0"/>
                </a:spcAft>
                <a:defRPr/>
              </a:pP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回覆之</a:t>
              </a:r>
              <a:r>
                <a:rPr kumimoji="1" lang="en-US" altLang="zh-TW"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140</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家醫院中，</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有</a:t>
              </a:r>
              <a:r>
                <a:rPr kumimoji="1" lang="en-US" altLang="zh-TW"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39</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家醫院</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會</a:t>
              </a:r>
              <a:r>
                <a:rPr kumimoji="1" lang="zh-TW" altLang="en-US" sz="1200" b="1" u="sng"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要求主管</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每年應受訓有關醫務管理相關課程（</a:t>
              </a:r>
              <a:r>
                <a:rPr kumimoji="1" lang="en-US" altLang="zh-TW"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27.86%</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CN" altLang="zh-CN"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矩形 36"/>
            <p:cNvSpPr/>
            <p:nvPr/>
          </p:nvSpPr>
          <p:spPr>
            <a:xfrm>
              <a:off x="3936702" y="1968548"/>
              <a:ext cx="2169311" cy="423712"/>
            </a:xfrm>
            <a:prstGeom prst="rect">
              <a:avLst/>
            </a:prstGeom>
          </p:spPr>
          <p:txBody>
            <a:bodyPr wrap="none" lIns="0" tIns="0" rIns="0" bIns="0" anchor="ctr" anchorCtr="0">
              <a:normAutofit/>
            </a:bodyPr>
            <a:lstStyle/>
            <a:p>
              <a:pPr defTabSz="684610" eaLnBrk="0" fontAlgn="base" hangingPunct="0">
                <a:spcBef>
                  <a:spcPct val="0"/>
                </a:spcBef>
                <a:spcAft>
                  <a:spcPct val="0"/>
                </a:spcAft>
                <a:buNone/>
              </a:pPr>
              <a:r>
                <a:rPr kumimoji="1" lang="zh-TW" altLang="en-US" sz="1600" b="1" dirty="0">
                  <a:solidFill>
                    <a:srgbClr val="000066"/>
                  </a:solidFill>
                  <a:ea typeface="Microsoft YaHei" pitchFamily="34" charset="-122"/>
                </a:rPr>
                <a:t>要求主管</a:t>
              </a:r>
              <a:endParaRPr kumimoji="1" lang="zh-CN" altLang="en-US" sz="1600" b="1" dirty="0">
                <a:solidFill>
                  <a:srgbClr val="000066"/>
                </a:solidFill>
                <a:ea typeface="Microsoft YaHei" pitchFamily="34" charset="-122"/>
              </a:endParaRPr>
            </a:p>
          </p:txBody>
        </p:sp>
        <p:sp>
          <p:nvSpPr>
            <p:cNvPr id="43" name="任意多边形 51"/>
            <p:cNvSpPr/>
            <p:nvPr/>
          </p:nvSpPr>
          <p:spPr>
            <a:xfrm>
              <a:off x="3306140" y="2432735"/>
              <a:ext cx="390672" cy="283342"/>
            </a:xfrm>
            <a:custGeom>
              <a:avLst/>
              <a:gdLst>
                <a:gd name="connsiteX0" fmla="*/ 85725 w 338138"/>
                <a:gd name="connsiteY0" fmla="*/ 184150 h 245240"/>
                <a:gd name="connsiteX1" fmla="*/ 85725 w 338138"/>
                <a:gd name="connsiteY1" fmla="*/ 219449 h 245240"/>
                <a:gd name="connsiteX2" fmla="*/ 119953 w 338138"/>
                <a:gd name="connsiteY2" fmla="*/ 228600 h 245240"/>
                <a:gd name="connsiteX3" fmla="*/ 139700 w 338138"/>
                <a:gd name="connsiteY3" fmla="*/ 190687 h 245240"/>
                <a:gd name="connsiteX4" fmla="*/ 85725 w 338138"/>
                <a:gd name="connsiteY4" fmla="*/ 184150 h 245240"/>
                <a:gd name="connsiteX5" fmla="*/ 278606 w 338138"/>
                <a:gd name="connsiteY5" fmla="*/ 74613 h 245240"/>
                <a:gd name="connsiteX6" fmla="*/ 276225 w 338138"/>
                <a:gd name="connsiteY6" fmla="*/ 77183 h 245240"/>
                <a:gd name="connsiteX7" fmla="*/ 276225 w 338138"/>
                <a:gd name="connsiteY7" fmla="*/ 127303 h 245240"/>
                <a:gd name="connsiteX8" fmla="*/ 278606 w 338138"/>
                <a:gd name="connsiteY8" fmla="*/ 128588 h 245240"/>
                <a:gd name="connsiteX9" fmla="*/ 280988 w 338138"/>
                <a:gd name="connsiteY9" fmla="*/ 127303 h 245240"/>
                <a:gd name="connsiteX10" fmla="*/ 280988 w 338138"/>
                <a:gd name="connsiteY10" fmla="*/ 77183 h 245240"/>
                <a:gd name="connsiteX11" fmla="*/ 278606 w 338138"/>
                <a:gd name="connsiteY11" fmla="*/ 74613 h 245240"/>
                <a:gd name="connsiteX12" fmla="*/ 319882 w 338138"/>
                <a:gd name="connsiteY12" fmla="*/ 60325 h 245240"/>
                <a:gd name="connsiteX13" fmla="*/ 317500 w 338138"/>
                <a:gd name="connsiteY13" fmla="*/ 62988 h 245240"/>
                <a:gd name="connsiteX14" fmla="*/ 317500 w 338138"/>
                <a:gd name="connsiteY14" fmla="*/ 140212 h 245240"/>
                <a:gd name="connsiteX15" fmla="*/ 319882 w 338138"/>
                <a:gd name="connsiteY15" fmla="*/ 142875 h 245240"/>
                <a:gd name="connsiteX16" fmla="*/ 322263 w 338138"/>
                <a:gd name="connsiteY16" fmla="*/ 140212 h 245240"/>
                <a:gd name="connsiteX17" fmla="*/ 322263 w 338138"/>
                <a:gd name="connsiteY17" fmla="*/ 62988 h 245240"/>
                <a:gd name="connsiteX18" fmla="*/ 319882 w 338138"/>
                <a:gd name="connsiteY18" fmla="*/ 60325 h 245240"/>
                <a:gd name="connsiteX19" fmla="*/ 278606 w 338138"/>
                <a:gd name="connsiteY19" fmla="*/ 58738 h 245240"/>
                <a:gd name="connsiteX20" fmla="*/ 296863 w 338138"/>
                <a:gd name="connsiteY20" fmla="*/ 76922 h 245240"/>
                <a:gd name="connsiteX21" fmla="*/ 296863 w 338138"/>
                <a:gd name="connsiteY21" fmla="*/ 127578 h 245240"/>
                <a:gd name="connsiteX22" fmla="*/ 278606 w 338138"/>
                <a:gd name="connsiteY22" fmla="*/ 144463 h 245240"/>
                <a:gd name="connsiteX23" fmla="*/ 260350 w 338138"/>
                <a:gd name="connsiteY23" fmla="*/ 127578 h 245240"/>
                <a:gd name="connsiteX24" fmla="*/ 260350 w 338138"/>
                <a:gd name="connsiteY24" fmla="*/ 76922 h 245240"/>
                <a:gd name="connsiteX25" fmla="*/ 278606 w 338138"/>
                <a:gd name="connsiteY25" fmla="*/ 58738 h 245240"/>
                <a:gd name="connsiteX26" fmla="*/ 319882 w 338138"/>
                <a:gd name="connsiteY26" fmla="*/ 44450 h 245240"/>
                <a:gd name="connsiteX27" fmla="*/ 338138 w 338138"/>
                <a:gd name="connsiteY27" fmla="*/ 63057 h 245240"/>
                <a:gd name="connsiteX28" fmla="*/ 338138 w 338138"/>
                <a:gd name="connsiteY28" fmla="*/ 140143 h 245240"/>
                <a:gd name="connsiteX29" fmla="*/ 319882 w 338138"/>
                <a:gd name="connsiteY29" fmla="*/ 158750 h 245240"/>
                <a:gd name="connsiteX30" fmla="*/ 301625 w 338138"/>
                <a:gd name="connsiteY30" fmla="*/ 140143 h 245240"/>
                <a:gd name="connsiteX31" fmla="*/ 301625 w 338138"/>
                <a:gd name="connsiteY31" fmla="*/ 63057 h 245240"/>
                <a:gd name="connsiteX32" fmla="*/ 319882 w 338138"/>
                <a:gd name="connsiteY32" fmla="*/ 44450 h 245240"/>
                <a:gd name="connsiteX33" fmla="*/ 98954 w 338138"/>
                <a:gd name="connsiteY33" fmla="*/ 44450 h 245240"/>
                <a:gd name="connsiteX34" fmla="*/ 107950 w 338138"/>
                <a:gd name="connsiteY34" fmla="*/ 52510 h 245240"/>
                <a:gd name="connsiteX35" fmla="*/ 100239 w 338138"/>
                <a:gd name="connsiteY35" fmla="*/ 60570 h 245240"/>
                <a:gd name="connsiteX36" fmla="*/ 89958 w 338138"/>
                <a:gd name="connsiteY36" fmla="*/ 61913 h 245240"/>
                <a:gd name="connsiteX37" fmla="*/ 88673 w 338138"/>
                <a:gd name="connsiteY37" fmla="*/ 61913 h 245240"/>
                <a:gd name="connsiteX38" fmla="*/ 80962 w 338138"/>
                <a:gd name="connsiteY38" fmla="*/ 55196 h 245240"/>
                <a:gd name="connsiteX39" fmla="*/ 87387 w 338138"/>
                <a:gd name="connsiteY39" fmla="*/ 45793 h 245240"/>
                <a:gd name="connsiteX40" fmla="*/ 98954 w 338138"/>
                <a:gd name="connsiteY40" fmla="*/ 44450 h 245240"/>
                <a:gd name="connsiteX41" fmla="*/ 42863 w 338138"/>
                <a:gd name="connsiteY41" fmla="*/ 41275 h 245240"/>
                <a:gd name="connsiteX42" fmla="*/ 15875 w 338138"/>
                <a:gd name="connsiteY42" fmla="*/ 74135 h 245240"/>
                <a:gd name="connsiteX43" fmla="*/ 15875 w 338138"/>
                <a:gd name="connsiteY43" fmla="*/ 130654 h 245240"/>
                <a:gd name="connsiteX44" fmla="*/ 42863 w 338138"/>
                <a:gd name="connsiteY44" fmla="*/ 163513 h 245240"/>
                <a:gd name="connsiteX45" fmla="*/ 178233 w 338138"/>
                <a:gd name="connsiteY45" fmla="*/ 36513 h 245240"/>
                <a:gd name="connsiteX46" fmla="*/ 187325 w 338138"/>
                <a:gd name="connsiteY46" fmla="*/ 44357 h 245240"/>
                <a:gd name="connsiteX47" fmla="*/ 179532 w 338138"/>
                <a:gd name="connsiteY47" fmla="*/ 52201 h 245240"/>
                <a:gd name="connsiteX48" fmla="*/ 124979 w 338138"/>
                <a:gd name="connsiteY48" fmla="*/ 58738 h 245240"/>
                <a:gd name="connsiteX49" fmla="*/ 123680 w 338138"/>
                <a:gd name="connsiteY49" fmla="*/ 58738 h 245240"/>
                <a:gd name="connsiteX50" fmla="*/ 115887 w 338138"/>
                <a:gd name="connsiteY50" fmla="*/ 52201 h 245240"/>
                <a:gd name="connsiteX51" fmla="*/ 123680 w 338138"/>
                <a:gd name="connsiteY51" fmla="*/ 43050 h 245240"/>
                <a:gd name="connsiteX52" fmla="*/ 178233 w 338138"/>
                <a:gd name="connsiteY52" fmla="*/ 36513 h 245240"/>
                <a:gd name="connsiteX53" fmla="*/ 239712 w 338138"/>
                <a:gd name="connsiteY53" fmla="*/ 17463 h 245240"/>
                <a:gd name="connsiteX54" fmla="*/ 58737 w 338138"/>
                <a:gd name="connsiteY54" fmla="*/ 38100 h 245240"/>
                <a:gd name="connsiteX55" fmla="*/ 58737 w 338138"/>
                <a:gd name="connsiteY55" fmla="*/ 165101 h 245240"/>
                <a:gd name="connsiteX56" fmla="*/ 239712 w 338138"/>
                <a:gd name="connsiteY56" fmla="*/ 187326 h 245240"/>
                <a:gd name="connsiteX57" fmla="*/ 246318 w 338138"/>
                <a:gd name="connsiteY57" fmla="*/ 0 h 245240"/>
                <a:gd name="connsiteX58" fmla="*/ 255588 w 338138"/>
                <a:gd name="connsiteY58" fmla="*/ 7895 h 245240"/>
                <a:gd name="connsiteX59" fmla="*/ 255588 w 338138"/>
                <a:gd name="connsiteY59" fmla="*/ 194745 h 245240"/>
                <a:gd name="connsiteX60" fmla="*/ 246318 w 338138"/>
                <a:gd name="connsiteY60" fmla="*/ 202640 h 245240"/>
                <a:gd name="connsiteX61" fmla="*/ 157590 w 338138"/>
                <a:gd name="connsiteY61" fmla="*/ 192114 h 245240"/>
                <a:gd name="connsiteX62" fmla="*/ 132429 w 338138"/>
                <a:gd name="connsiteY62" fmla="*/ 240800 h 245240"/>
                <a:gd name="connsiteX63" fmla="*/ 123159 w 338138"/>
                <a:gd name="connsiteY63" fmla="*/ 244747 h 245240"/>
                <a:gd name="connsiteX64" fmla="*/ 75484 w 338138"/>
                <a:gd name="connsiteY64" fmla="*/ 232905 h 245240"/>
                <a:gd name="connsiteX65" fmla="*/ 70187 w 338138"/>
                <a:gd name="connsiteY65" fmla="*/ 225010 h 245240"/>
                <a:gd name="connsiteX66" fmla="*/ 70187 w 338138"/>
                <a:gd name="connsiteY66" fmla="*/ 181587 h 245240"/>
                <a:gd name="connsiteX67" fmla="*/ 43701 w 338138"/>
                <a:gd name="connsiteY67" fmla="*/ 178955 h 245240"/>
                <a:gd name="connsiteX68" fmla="*/ 0 w 338138"/>
                <a:gd name="connsiteY68" fmla="*/ 130269 h 245240"/>
                <a:gd name="connsiteX69" fmla="*/ 0 w 338138"/>
                <a:gd name="connsiteY69" fmla="*/ 73688 h 245240"/>
                <a:gd name="connsiteX70" fmla="*/ 43701 w 338138"/>
                <a:gd name="connsiteY70" fmla="*/ 23685 h 245240"/>
                <a:gd name="connsiteX71" fmla="*/ 246318 w 338138"/>
                <a:gd name="connsiteY71" fmla="*/ 0 h 24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38" h="245240">
                  <a:moveTo>
                    <a:pt x="85725" y="184150"/>
                  </a:moveTo>
                  <a:cubicBezTo>
                    <a:pt x="85725" y="184150"/>
                    <a:pt x="85725" y="184150"/>
                    <a:pt x="85725" y="219449"/>
                  </a:cubicBezTo>
                  <a:cubicBezTo>
                    <a:pt x="85725" y="219449"/>
                    <a:pt x="85725" y="219449"/>
                    <a:pt x="119953" y="228600"/>
                  </a:cubicBezTo>
                  <a:lnTo>
                    <a:pt x="139700" y="190687"/>
                  </a:lnTo>
                  <a:cubicBezTo>
                    <a:pt x="129168" y="189380"/>
                    <a:pt x="96256" y="185458"/>
                    <a:pt x="85725" y="184150"/>
                  </a:cubicBezTo>
                  <a:close/>
                  <a:moveTo>
                    <a:pt x="278606" y="74613"/>
                  </a:moveTo>
                  <a:cubicBezTo>
                    <a:pt x="277416" y="74613"/>
                    <a:pt x="276225" y="75898"/>
                    <a:pt x="276225" y="77183"/>
                  </a:cubicBezTo>
                  <a:cubicBezTo>
                    <a:pt x="276225" y="77183"/>
                    <a:pt x="276225" y="77183"/>
                    <a:pt x="276225" y="127303"/>
                  </a:cubicBezTo>
                  <a:cubicBezTo>
                    <a:pt x="276225" y="128588"/>
                    <a:pt x="277416" y="128588"/>
                    <a:pt x="278606" y="128588"/>
                  </a:cubicBezTo>
                  <a:cubicBezTo>
                    <a:pt x="279797" y="128588"/>
                    <a:pt x="280988" y="128588"/>
                    <a:pt x="280988" y="127303"/>
                  </a:cubicBezTo>
                  <a:lnTo>
                    <a:pt x="280988" y="77183"/>
                  </a:lnTo>
                  <a:cubicBezTo>
                    <a:pt x="280988" y="75898"/>
                    <a:pt x="279797" y="74613"/>
                    <a:pt x="278606" y="74613"/>
                  </a:cubicBezTo>
                  <a:close/>
                  <a:moveTo>
                    <a:pt x="319882" y="60325"/>
                  </a:moveTo>
                  <a:cubicBezTo>
                    <a:pt x="318691" y="60325"/>
                    <a:pt x="317500" y="61657"/>
                    <a:pt x="317500" y="62988"/>
                  </a:cubicBezTo>
                  <a:cubicBezTo>
                    <a:pt x="317500" y="62988"/>
                    <a:pt x="317500" y="62988"/>
                    <a:pt x="317500" y="140212"/>
                  </a:cubicBezTo>
                  <a:cubicBezTo>
                    <a:pt x="317500" y="142875"/>
                    <a:pt x="318691" y="142875"/>
                    <a:pt x="319882" y="142875"/>
                  </a:cubicBezTo>
                  <a:cubicBezTo>
                    <a:pt x="321072" y="142875"/>
                    <a:pt x="322263" y="142875"/>
                    <a:pt x="322263" y="140212"/>
                  </a:cubicBezTo>
                  <a:lnTo>
                    <a:pt x="322263" y="62988"/>
                  </a:lnTo>
                  <a:cubicBezTo>
                    <a:pt x="322263" y="61657"/>
                    <a:pt x="321072" y="60325"/>
                    <a:pt x="319882" y="60325"/>
                  </a:cubicBezTo>
                  <a:close/>
                  <a:moveTo>
                    <a:pt x="278606" y="58738"/>
                  </a:moveTo>
                  <a:cubicBezTo>
                    <a:pt x="287735" y="58738"/>
                    <a:pt x="296863" y="66531"/>
                    <a:pt x="296863" y="76922"/>
                  </a:cubicBezTo>
                  <a:cubicBezTo>
                    <a:pt x="296863" y="76922"/>
                    <a:pt x="296863" y="76922"/>
                    <a:pt x="296863" y="127578"/>
                  </a:cubicBezTo>
                  <a:cubicBezTo>
                    <a:pt x="296863" y="136670"/>
                    <a:pt x="287735" y="144463"/>
                    <a:pt x="278606" y="144463"/>
                  </a:cubicBezTo>
                  <a:cubicBezTo>
                    <a:pt x="268174" y="144463"/>
                    <a:pt x="260350" y="136670"/>
                    <a:pt x="260350" y="127578"/>
                  </a:cubicBezTo>
                  <a:cubicBezTo>
                    <a:pt x="260350" y="127578"/>
                    <a:pt x="260350" y="127578"/>
                    <a:pt x="260350" y="76922"/>
                  </a:cubicBezTo>
                  <a:cubicBezTo>
                    <a:pt x="260350" y="66531"/>
                    <a:pt x="268174" y="58738"/>
                    <a:pt x="278606" y="58738"/>
                  </a:cubicBezTo>
                  <a:close/>
                  <a:moveTo>
                    <a:pt x="319882" y="44450"/>
                  </a:moveTo>
                  <a:cubicBezTo>
                    <a:pt x="330314" y="44450"/>
                    <a:pt x="338138" y="53753"/>
                    <a:pt x="338138" y="63057"/>
                  </a:cubicBezTo>
                  <a:cubicBezTo>
                    <a:pt x="338138" y="63057"/>
                    <a:pt x="338138" y="63057"/>
                    <a:pt x="338138" y="140143"/>
                  </a:cubicBezTo>
                  <a:cubicBezTo>
                    <a:pt x="338138" y="150776"/>
                    <a:pt x="330314" y="158750"/>
                    <a:pt x="319882" y="158750"/>
                  </a:cubicBezTo>
                  <a:cubicBezTo>
                    <a:pt x="310753" y="158750"/>
                    <a:pt x="301625" y="150776"/>
                    <a:pt x="301625" y="140143"/>
                  </a:cubicBezTo>
                  <a:cubicBezTo>
                    <a:pt x="301625" y="140143"/>
                    <a:pt x="301625" y="140143"/>
                    <a:pt x="301625" y="63057"/>
                  </a:cubicBezTo>
                  <a:cubicBezTo>
                    <a:pt x="301625" y="53753"/>
                    <a:pt x="310753" y="44450"/>
                    <a:pt x="319882" y="44450"/>
                  </a:cubicBezTo>
                  <a:close/>
                  <a:moveTo>
                    <a:pt x="98954" y="44450"/>
                  </a:moveTo>
                  <a:cubicBezTo>
                    <a:pt x="102809" y="44450"/>
                    <a:pt x="106665" y="47136"/>
                    <a:pt x="107950" y="52510"/>
                  </a:cubicBezTo>
                  <a:cubicBezTo>
                    <a:pt x="107950" y="56540"/>
                    <a:pt x="105379" y="60570"/>
                    <a:pt x="100239" y="60570"/>
                  </a:cubicBezTo>
                  <a:cubicBezTo>
                    <a:pt x="100239" y="60570"/>
                    <a:pt x="100239" y="60570"/>
                    <a:pt x="89958" y="61913"/>
                  </a:cubicBezTo>
                  <a:cubicBezTo>
                    <a:pt x="89958" y="61913"/>
                    <a:pt x="88673" y="61913"/>
                    <a:pt x="88673" y="61913"/>
                  </a:cubicBezTo>
                  <a:cubicBezTo>
                    <a:pt x="84817" y="61913"/>
                    <a:pt x="82247" y="59226"/>
                    <a:pt x="80962" y="55196"/>
                  </a:cubicBezTo>
                  <a:cubicBezTo>
                    <a:pt x="80962" y="51166"/>
                    <a:pt x="83532" y="47136"/>
                    <a:pt x="87387" y="45793"/>
                  </a:cubicBezTo>
                  <a:cubicBezTo>
                    <a:pt x="87387" y="45793"/>
                    <a:pt x="87387" y="45793"/>
                    <a:pt x="98954" y="44450"/>
                  </a:cubicBezTo>
                  <a:close/>
                  <a:moveTo>
                    <a:pt x="42863" y="41275"/>
                  </a:moveTo>
                  <a:cubicBezTo>
                    <a:pt x="28019" y="43904"/>
                    <a:pt x="15875" y="58362"/>
                    <a:pt x="15875" y="74135"/>
                  </a:cubicBezTo>
                  <a:cubicBezTo>
                    <a:pt x="15875" y="74135"/>
                    <a:pt x="15875" y="74135"/>
                    <a:pt x="15875" y="130654"/>
                  </a:cubicBezTo>
                  <a:cubicBezTo>
                    <a:pt x="15875" y="146426"/>
                    <a:pt x="28019" y="159570"/>
                    <a:pt x="42863" y="163513"/>
                  </a:cubicBezTo>
                  <a:close/>
                  <a:moveTo>
                    <a:pt x="178233" y="36513"/>
                  </a:moveTo>
                  <a:cubicBezTo>
                    <a:pt x="182129" y="36513"/>
                    <a:pt x="186026" y="39127"/>
                    <a:pt x="187325" y="44357"/>
                  </a:cubicBezTo>
                  <a:cubicBezTo>
                    <a:pt x="187325" y="48279"/>
                    <a:pt x="184727" y="52201"/>
                    <a:pt x="179532" y="52201"/>
                  </a:cubicBezTo>
                  <a:cubicBezTo>
                    <a:pt x="179532" y="52201"/>
                    <a:pt x="179532" y="52201"/>
                    <a:pt x="124979" y="58738"/>
                  </a:cubicBezTo>
                  <a:cubicBezTo>
                    <a:pt x="124979" y="58738"/>
                    <a:pt x="124979" y="58738"/>
                    <a:pt x="123680" y="58738"/>
                  </a:cubicBezTo>
                  <a:cubicBezTo>
                    <a:pt x="119783" y="58738"/>
                    <a:pt x="117186" y="56123"/>
                    <a:pt x="115887" y="52201"/>
                  </a:cubicBezTo>
                  <a:cubicBezTo>
                    <a:pt x="115887" y="48279"/>
                    <a:pt x="118484" y="44357"/>
                    <a:pt x="123680" y="43050"/>
                  </a:cubicBezTo>
                  <a:cubicBezTo>
                    <a:pt x="123680" y="43050"/>
                    <a:pt x="123680" y="43050"/>
                    <a:pt x="178233" y="36513"/>
                  </a:cubicBezTo>
                  <a:close/>
                  <a:moveTo>
                    <a:pt x="239712" y="17463"/>
                  </a:moveTo>
                  <a:lnTo>
                    <a:pt x="58737" y="38100"/>
                  </a:lnTo>
                  <a:lnTo>
                    <a:pt x="58737" y="165101"/>
                  </a:lnTo>
                  <a:lnTo>
                    <a:pt x="239712" y="187326"/>
                  </a:lnTo>
                  <a:close/>
                  <a:moveTo>
                    <a:pt x="246318" y="0"/>
                  </a:moveTo>
                  <a:cubicBezTo>
                    <a:pt x="251615" y="0"/>
                    <a:pt x="255588" y="3947"/>
                    <a:pt x="255588" y="7895"/>
                  </a:cubicBezTo>
                  <a:cubicBezTo>
                    <a:pt x="255588" y="7895"/>
                    <a:pt x="255588" y="7895"/>
                    <a:pt x="255588" y="194745"/>
                  </a:cubicBezTo>
                  <a:cubicBezTo>
                    <a:pt x="255588" y="200009"/>
                    <a:pt x="251615" y="203956"/>
                    <a:pt x="246318" y="202640"/>
                  </a:cubicBezTo>
                  <a:cubicBezTo>
                    <a:pt x="246318" y="202640"/>
                    <a:pt x="246318" y="202640"/>
                    <a:pt x="157590" y="192114"/>
                  </a:cubicBezTo>
                  <a:cubicBezTo>
                    <a:pt x="157590" y="192114"/>
                    <a:pt x="157590" y="192114"/>
                    <a:pt x="132429" y="240800"/>
                  </a:cubicBezTo>
                  <a:cubicBezTo>
                    <a:pt x="129780" y="244747"/>
                    <a:pt x="125807" y="246063"/>
                    <a:pt x="123159" y="244747"/>
                  </a:cubicBezTo>
                  <a:cubicBezTo>
                    <a:pt x="123159" y="244747"/>
                    <a:pt x="123159" y="244747"/>
                    <a:pt x="75484" y="232905"/>
                  </a:cubicBezTo>
                  <a:cubicBezTo>
                    <a:pt x="72836" y="232905"/>
                    <a:pt x="70187" y="228957"/>
                    <a:pt x="70187" y="225010"/>
                  </a:cubicBezTo>
                  <a:cubicBezTo>
                    <a:pt x="70187" y="225010"/>
                    <a:pt x="70187" y="225010"/>
                    <a:pt x="70187" y="181587"/>
                  </a:cubicBezTo>
                  <a:cubicBezTo>
                    <a:pt x="45026" y="178955"/>
                    <a:pt x="48998" y="180271"/>
                    <a:pt x="43701" y="178955"/>
                  </a:cubicBezTo>
                  <a:cubicBezTo>
                    <a:pt x="18540" y="176323"/>
                    <a:pt x="0" y="155270"/>
                    <a:pt x="0" y="130269"/>
                  </a:cubicBezTo>
                  <a:cubicBezTo>
                    <a:pt x="0" y="130269"/>
                    <a:pt x="0" y="130269"/>
                    <a:pt x="0" y="73688"/>
                  </a:cubicBezTo>
                  <a:cubicBezTo>
                    <a:pt x="0" y="48686"/>
                    <a:pt x="18540" y="27632"/>
                    <a:pt x="43701" y="23685"/>
                  </a:cubicBezTo>
                  <a:cubicBezTo>
                    <a:pt x="52971" y="23685"/>
                    <a:pt x="239696" y="1316"/>
                    <a:pt x="246318" y="0"/>
                  </a:cubicBezTo>
                  <a:close/>
                </a:path>
              </a:pathLst>
            </a:custGeom>
            <a:solidFill>
              <a:schemeClr val="bg1">
                <a:lumMod val="100000"/>
              </a:schemeClr>
            </a:solidFill>
            <a:ln w="76200" cap="flat" cmpd="sng" algn="ctr">
              <a:noFill/>
              <a:prstDash val="solid"/>
              <a:miter lim="800000"/>
            </a:ln>
            <a:effectLst/>
            <a:extLst>
              <a:ext uri="{91240B29-F687-4F45-9708-019B960494DF}">
                <a14:hiddenLine xmlns:a14="http://schemas.microsoft.com/office/drawing/2010/main" w="76200">
                  <a:solidFill>
                    <a:schemeClr val="bg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44" name="组合 43"/>
          <p:cNvGrpSpPr/>
          <p:nvPr/>
        </p:nvGrpSpPr>
        <p:grpSpPr>
          <a:xfrm>
            <a:off x="2381644" y="3326119"/>
            <a:ext cx="2128401" cy="1173806"/>
            <a:chOff x="3306140" y="4434825"/>
            <a:chExt cx="2837869" cy="1565075"/>
          </a:xfrm>
        </p:grpSpPr>
        <p:sp>
          <p:nvSpPr>
            <p:cNvPr id="45" name="矩形 44"/>
            <p:cNvSpPr/>
            <p:nvPr/>
          </p:nvSpPr>
          <p:spPr>
            <a:xfrm>
              <a:off x="3942860" y="4920085"/>
              <a:ext cx="2169305" cy="1079815"/>
            </a:xfrm>
            <a:prstGeom prst="rect">
              <a:avLst/>
            </a:prstGeom>
          </p:spPr>
          <p:txBody>
            <a:bodyPr wrap="square" lIns="0" tIns="0" rIns="0" bIns="0" anchor="t" anchorCtr="0">
              <a:normAutofit lnSpcReduction="10000"/>
            </a:bodyPr>
            <a:lstStyle/>
            <a:p>
              <a:pPr algn="just" defTabSz="685800" eaLnBrk="0" fontAlgn="base" hangingPunct="0">
                <a:lnSpc>
                  <a:spcPct val="120000"/>
                </a:lnSpc>
                <a:spcBef>
                  <a:spcPct val="0"/>
                </a:spcBef>
                <a:spcAft>
                  <a:spcPct val="0"/>
                </a:spcAft>
                <a:defRPr/>
              </a:pP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回覆之</a:t>
              </a:r>
              <a:r>
                <a:rPr kumimoji="1" lang="en-US" altLang="zh-TW"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140</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家醫院中，</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有</a:t>
              </a:r>
              <a:r>
                <a:rPr kumimoji="1" lang="en-US" altLang="zh-TW"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105</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家醫院</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會</a:t>
              </a:r>
              <a:r>
                <a:rPr kumimoji="1" lang="zh-TW" altLang="en-US" sz="1200" b="1" u="sng"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鼓勵同仁</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每年應受訓有關醫務管理相關課程（</a:t>
              </a:r>
              <a:r>
                <a:rPr kumimoji="1" lang="en-US" altLang="zh-TW"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75.00%</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CN" altLang="zh-CN"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矩形 45"/>
            <p:cNvSpPr/>
            <p:nvPr/>
          </p:nvSpPr>
          <p:spPr>
            <a:xfrm>
              <a:off x="3974699" y="4434825"/>
              <a:ext cx="2169310" cy="423712"/>
            </a:xfrm>
            <a:prstGeom prst="rect">
              <a:avLst/>
            </a:prstGeom>
          </p:spPr>
          <p:txBody>
            <a:bodyPr wrap="none" lIns="0" tIns="0" rIns="0" bIns="0" anchor="ctr" anchorCtr="0">
              <a:normAutofit/>
            </a:bodyPr>
            <a:lstStyle/>
            <a:p>
              <a:pPr defTabSz="684610" eaLnBrk="0" fontAlgn="base" hangingPunct="0">
                <a:spcBef>
                  <a:spcPct val="0"/>
                </a:spcBef>
                <a:spcAft>
                  <a:spcPct val="0"/>
                </a:spcAft>
                <a:buNone/>
              </a:pPr>
              <a:r>
                <a:rPr kumimoji="1" lang="zh-TW" altLang="en-US" sz="1600" b="1" dirty="0">
                  <a:solidFill>
                    <a:srgbClr val="000066"/>
                  </a:solidFill>
                  <a:ea typeface="Microsoft YaHei" pitchFamily="34" charset="-122"/>
                </a:rPr>
                <a:t>鼓勵同仁</a:t>
              </a:r>
              <a:endParaRPr kumimoji="1" lang="zh-CN" altLang="en-US" sz="1600" b="1" dirty="0">
                <a:solidFill>
                  <a:srgbClr val="000066"/>
                </a:solidFill>
                <a:ea typeface="Microsoft YaHei" pitchFamily="34" charset="-122"/>
              </a:endParaRPr>
            </a:p>
          </p:txBody>
        </p:sp>
        <p:sp>
          <p:nvSpPr>
            <p:cNvPr id="52" name="任意多边形 52"/>
            <p:cNvSpPr/>
            <p:nvPr/>
          </p:nvSpPr>
          <p:spPr>
            <a:xfrm>
              <a:off x="3306140" y="4920086"/>
              <a:ext cx="390672" cy="390672"/>
            </a:xfrm>
            <a:custGeom>
              <a:avLst/>
              <a:gdLst>
                <a:gd name="connsiteX0" fmla="*/ 71839 w 334963"/>
                <a:gd name="connsiteY0" fmla="*/ 306388 h 334963"/>
                <a:gd name="connsiteX1" fmla="*/ 263123 w 334963"/>
                <a:gd name="connsiteY1" fmla="*/ 306388 h 334963"/>
                <a:gd name="connsiteX2" fmla="*/ 276225 w 334963"/>
                <a:gd name="connsiteY2" fmla="*/ 321356 h 334963"/>
                <a:gd name="connsiteX3" fmla="*/ 263123 w 334963"/>
                <a:gd name="connsiteY3" fmla="*/ 334963 h 334963"/>
                <a:gd name="connsiteX4" fmla="*/ 71839 w 334963"/>
                <a:gd name="connsiteY4" fmla="*/ 334963 h 334963"/>
                <a:gd name="connsiteX5" fmla="*/ 58737 w 334963"/>
                <a:gd name="connsiteY5" fmla="*/ 321356 h 334963"/>
                <a:gd name="connsiteX6" fmla="*/ 71839 w 334963"/>
                <a:gd name="connsiteY6" fmla="*/ 306388 h 334963"/>
                <a:gd name="connsiteX7" fmla="*/ 85725 w 334963"/>
                <a:gd name="connsiteY7" fmla="*/ 153988 h 334963"/>
                <a:gd name="connsiteX8" fmla="*/ 85725 w 334963"/>
                <a:gd name="connsiteY8" fmla="*/ 252413 h 334963"/>
                <a:gd name="connsiteX9" fmla="*/ 249238 w 334963"/>
                <a:gd name="connsiteY9" fmla="*/ 252413 h 334963"/>
                <a:gd name="connsiteX10" fmla="*/ 249238 w 334963"/>
                <a:gd name="connsiteY10" fmla="*/ 153988 h 334963"/>
                <a:gd name="connsiteX11" fmla="*/ 166687 w 334963"/>
                <a:gd name="connsiteY11" fmla="*/ 28575 h 334963"/>
                <a:gd name="connsiteX12" fmla="*/ 77068 w 334963"/>
                <a:gd name="connsiteY12" fmla="*/ 90238 h 334963"/>
                <a:gd name="connsiteX13" fmla="*/ 66525 w 334963"/>
                <a:gd name="connsiteY13" fmla="*/ 100734 h 334963"/>
                <a:gd name="connsiteX14" fmla="*/ 26987 w 334963"/>
                <a:gd name="connsiteY14" fmla="*/ 145341 h 334963"/>
                <a:gd name="connsiteX15" fmla="*/ 57299 w 334963"/>
                <a:gd name="connsiteY15" fmla="*/ 187325 h 334963"/>
                <a:gd name="connsiteX16" fmla="*/ 57299 w 334963"/>
                <a:gd name="connsiteY16" fmla="*/ 140093 h 334963"/>
                <a:gd name="connsiteX17" fmla="*/ 70479 w 334963"/>
                <a:gd name="connsiteY17" fmla="*/ 125662 h 334963"/>
                <a:gd name="connsiteX18" fmla="*/ 262896 w 334963"/>
                <a:gd name="connsiteY18" fmla="*/ 125662 h 334963"/>
                <a:gd name="connsiteX19" fmla="*/ 276075 w 334963"/>
                <a:gd name="connsiteY19" fmla="*/ 140093 h 334963"/>
                <a:gd name="connsiteX20" fmla="*/ 276075 w 334963"/>
                <a:gd name="connsiteY20" fmla="*/ 187325 h 334963"/>
                <a:gd name="connsiteX21" fmla="*/ 306387 w 334963"/>
                <a:gd name="connsiteY21" fmla="*/ 145341 h 334963"/>
                <a:gd name="connsiteX22" fmla="*/ 266849 w 334963"/>
                <a:gd name="connsiteY22" fmla="*/ 100734 h 334963"/>
                <a:gd name="connsiteX23" fmla="*/ 256306 w 334963"/>
                <a:gd name="connsiteY23" fmla="*/ 90238 h 334963"/>
                <a:gd name="connsiteX24" fmla="*/ 166687 w 334963"/>
                <a:gd name="connsiteY24" fmla="*/ 28575 h 334963"/>
                <a:gd name="connsiteX25" fmla="*/ 167482 w 334963"/>
                <a:gd name="connsiteY25" fmla="*/ 0 h 334963"/>
                <a:gd name="connsiteX26" fmla="*/ 280894 w 334963"/>
                <a:gd name="connsiteY26" fmla="*/ 75122 h 334963"/>
                <a:gd name="connsiteX27" fmla="*/ 334963 w 334963"/>
                <a:gd name="connsiteY27" fmla="*/ 144972 h 334963"/>
                <a:gd name="connsiteX28" fmla="*/ 276938 w 334963"/>
                <a:gd name="connsiteY28" fmla="*/ 216139 h 334963"/>
                <a:gd name="connsiteX29" fmla="*/ 276938 w 334963"/>
                <a:gd name="connsiteY29" fmla="*/ 266221 h 334963"/>
                <a:gd name="connsiteX30" fmla="*/ 263750 w 334963"/>
                <a:gd name="connsiteY30" fmla="*/ 279400 h 334963"/>
                <a:gd name="connsiteX31" fmla="*/ 71213 w 334963"/>
                <a:gd name="connsiteY31" fmla="*/ 279400 h 334963"/>
                <a:gd name="connsiteX32" fmla="*/ 58025 w 334963"/>
                <a:gd name="connsiteY32" fmla="*/ 266221 h 334963"/>
                <a:gd name="connsiteX33" fmla="*/ 58025 w 334963"/>
                <a:gd name="connsiteY33" fmla="*/ 216139 h 334963"/>
                <a:gd name="connsiteX34" fmla="*/ 0 w 334963"/>
                <a:gd name="connsiteY34" fmla="*/ 144972 h 334963"/>
                <a:gd name="connsiteX35" fmla="*/ 54069 w 334963"/>
                <a:gd name="connsiteY35" fmla="*/ 75122 h 334963"/>
                <a:gd name="connsiteX36" fmla="*/ 167482 w 334963"/>
                <a:gd name="connsiteY36"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963" h="334963">
                  <a:moveTo>
                    <a:pt x="71839" y="306388"/>
                  </a:moveTo>
                  <a:cubicBezTo>
                    <a:pt x="71839" y="306388"/>
                    <a:pt x="71839" y="306388"/>
                    <a:pt x="263123" y="306388"/>
                  </a:cubicBezTo>
                  <a:cubicBezTo>
                    <a:pt x="270984" y="306388"/>
                    <a:pt x="276225" y="313192"/>
                    <a:pt x="276225" y="321356"/>
                  </a:cubicBezTo>
                  <a:cubicBezTo>
                    <a:pt x="276225" y="329520"/>
                    <a:pt x="270984" y="334963"/>
                    <a:pt x="263123" y="334963"/>
                  </a:cubicBezTo>
                  <a:cubicBezTo>
                    <a:pt x="263123" y="334963"/>
                    <a:pt x="263123" y="334963"/>
                    <a:pt x="71839" y="334963"/>
                  </a:cubicBezTo>
                  <a:cubicBezTo>
                    <a:pt x="63978" y="334963"/>
                    <a:pt x="58737" y="329520"/>
                    <a:pt x="58737" y="321356"/>
                  </a:cubicBezTo>
                  <a:cubicBezTo>
                    <a:pt x="58737" y="313192"/>
                    <a:pt x="63978" y="306388"/>
                    <a:pt x="71839" y="306388"/>
                  </a:cubicBezTo>
                  <a:close/>
                  <a:moveTo>
                    <a:pt x="85725" y="153988"/>
                  </a:moveTo>
                  <a:lnTo>
                    <a:pt x="85725" y="252413"/>
                  </a:lnTo>
                  <a:lnTo>
                    <a:pt x="249238" y="252413"/>
                  </a:lnTo>
                  <a:lnTo>
                    <a:pt x="249238" y="153988"/>
                  </a:lnTo>
                  <a:close/>
                  <a:moveTo>
                    <a:pt x="166687" y="28575"/>
                  </a:moveTo>
                  <a:cubicBezTo>
                    <a:pt x="124513" y="28575"/>
                    <a:pt x="86294" y="54815"/>
                    <a:pt x="77068" y="90238"/>
                  </a:cubicBezTo>
                  <a:cubicBezTo>
                    <a:pt x="75750" y="95486"/>
                    <a:pt x="71796" y="99422"/>
                    <a:pt x="66525" y="100734"/>
                  </a:cubicBezTo>
                  <a:cubicBezTo>
                    <a:pt x="42802" y="105982"/>
                    <a:pt x="26987" y="124350"/>
                    <a:pt x="26987" y="145341"/>
                  </a:cubicBezTo>
                  <a:cubicBezTo>
                    <a:pt x="26987" y="163709"/>
                    <a:pt x="38848" y="179453"/>
                    <a:pt x="57299" y="187325"/>
                  </a:cubicBezTo>
                  <a:cubicBezTo>
                    <a:pt x="57299" y="187325"/>
                    <a:pt x="57299" y="187325"/>
                    <a:pt x="57299" y="140093"/>
                  </a:cubicBezTo>
                  <a:cubicBezTo>
                    <a:pt x="57299" y="132222"/>
                    <a:pt x="62571" y="125662"/>
                    <a:pt x="70479" y="125662"/>
                  </a:cubicBezTo>
                  <a:cubicBezTo>
                    <a:pt x="70479" y="125662"/>
                    <a:pt x="70479" y="125662"/>
                    <a:pt x="262896" y="125662"/>
                  </a:cubicBezTo>
                  <a:cubicBezTo>
                    <a:pt x="270803" y="125662"/>
                    <a:pt x="276075" y="132222"/>
                    <a:pt x="276075" y="140093"/>
                  </a:cubicBezTo>
                  <a:cubicBezTo>
                    <a:pt x="276075" y="140093"/>
                    <a:pt x="276075" y="140093"/>
                    <a:pt x="276075" y="187325"/>
                  </a:cubicBezTo>
                  <a:cubicBezTo>
                    <a:pt x="294526" y="179453"/>
                    <a:pt x="306387" y="163709"/>
                    <a:pt x="306387" y="145341"/>
                  </a:cubicBezTo>
                  <a:cubicBezTo>
                    <a:pt x="306387" y="124350"/>
                    <a:pt x="290572" y="105982"/>
                    <a:pt x="266849" y="100734"/>
                  </a:cubicBezTo>
                  <a:cubicBezTo>
                    <a:pt x="261578" y="99422"/>
                    <a:pt x="257624" y="95486"/>
                    <a:pt x="256306" y="90238"/>
                  </a:cubicBezTo>
                  <a:cubicBezTo>
                    <a:pt x="247080" y="54815"/>
                    <a:pt x="208861" y="28575"/>
                    <a:pt x="166687" y="28575"/>
                  </a:cubicBezTo>
                  <a:close/>
                  <a:moveTo>
                    <a:pt x="167482" y="0"/>
                  </a:moveTo>
                  <a:cubicBezTo>
                    <a:pt x="220232" y="0"/>
                    <a:pt x="266388" y="30312"/>
                    <a:pt x="280894" y="75122"/>
                  </a:cubicBezTo>
                  <a:cubicBezTo>
                    <a:pt x="313863" y="85665"/>
                    <a:pt x="334963" y="113341"/>
                    <a:pt x="334963" y="144972"/>
                  </a:cubicBezTo>
                  <a:cubicBezTo>
                    <a:pt x="334963" y="177920"/>
                    <a:pt x="311225" y="206914"/>
                    <a:pt x="276938" y="216139"/>
                  </a:cubicBezTo>
                  <a:cubicBezTo>
                    <a:pt x="276938" y="216139"/>
                    <a:pt x="276938" y="216139"/>
                    <a:pt x="276938" y="266221"/>
                  </a:cubicBezTo>
                  <a:cubicBezTo>
                    <a:pt x="276938" y="274128"/>
                    <a:pt x="271663" y="279400"/>
                    <a:pt x="263750" y="279400"/>
                  </a:cubicBezTo>
                  <a:cubicBezTo>
                    <a:pt x="263750" y="279400"/>
                    <a:pt x="263750" y="279400"/>
                    <a:pt x="71213" y="279400"/>
                  </a:cubicBezTo>
                  <a:cubicBezTo>
                    <a:pt x="63300" y="279400"/>
                    <a:pt x="58025" y="274128"/>
                    <a:pt x="58025" y="266221"/>
                  </a:cubicBezTo>
                  <a:cubicBezTo>
                    <a:pt x="58025" y="266221"/>
                    <a:pt x="58025" y="266221"/>
                    <a:pt x="58025" y="216139"/>
                  </a:cubicBezTo>
                  <a:cubicBezTo>
                    <a:pt x="22419" y="206914"/>
                    <a:pt x="0" y="177920"/>
                    <a:pt x="0" y="144972"/>
                  </a:cubicBezTo>
                  <a:cubicBezTo>
                    <a:pt x="0" y="113341"/>
                    <a:pt x="21100" y="85665"/>
                    <a:pt x="54069" y="75122"/>
                  </a:cubicBezTo>
                  <a:cubicBezTo>
                    <a:pt x="68575" y="30312"/>
                    <a:pt x="114731" y="0"/>
                    <a:pt x="167482" y="0"/>
                  </a:cubicBezTo>
                  <a:close/>
                </a:path>
              </a:pathLst>
            </a:custGeom>
            <a:solidFill>
              <a:schemeClr val="bg1">
                <a:lumMod val="100000"/>
              </a:schemeClr>
            </a:solidFill>
            <a:ln w="76200" cap="flat" cmpd="sng" algn="ctr">
              <a:noFill/>
              <a:prstDash val="solid"/>
              <a:miter lim="800000"/>
            </a:ln>
            <a:effectLst/>
            <a:extLst>
              <a:ext uri="{91240B29-F687-4F45-9708-019B960494DF}">
                <a14:hiddenLine xmlns:a14="http://schemas.microsoft.com/office/drawing/2010/main" w="76200">
                  <a:solidFill>
                    <a:schemeClr val="bg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cxnSp>
        <p:nvCxnSpPr>
          <p:cNvPr id="5" name="直接连接符 4"/>
          <p:cNvCxnSpPr/>
          <p:nvPr/>
        </p:nvCxnSpPr>
        <p:spPr>
          <a:xfrm>
            <a:off x="1021715" y="62992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id="{E6E0D948-7E77-4DBD-8E25-053452185E0C}"/>
              </a:ext>
            </a:extLst>
          </p:cNvPr>
          <p:cNvSpPr/>
          <p:nvPr/>
        </p:nvSpPr>
        <p:spPr>
          <a:xfrm>
            <a:off x="6156134" y="1623504"/>
            <a:ext cx="2111048" cy="960006"/>
          </a:xfrm>
          <a:prstGeom prst="rect">
            <a:avLst/>
          </a:prstGeom>
        </p:spPr>
        <p:txBody>
          <a:bodyPr wrap="square">
            <a:spAutoFit/>
          </a:bodyPr>
          <a:lstStyle/>
          <a:p>
            <a:pPr algn="just" defTabSz="685800" eaLnBrk="0" fontAlgn="base" hangingPunct="0">
              <a:lnSpc>
                <a:spcPct val="120000"/>
              </a:lnSpc>
              <a:spcBef>
                <a:spcPct val="0"/>
              </a:spcBef>
              <a:spcAft>
                <a:spcPct val="0"/>
              </a:spcAft>
              <a:defRPr/>
            </a:pP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回覆之</a:t>
            </a:r>
            <a:r>
              <a:rPr kumimoji="1" lang="en-US" altLang="zh-TW"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140</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家醫院中，</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有</a:t>
            </a:r>
            <a:r>
              <a:rPr kumimoji="1" lang="en-US" altLang="zh-TW"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125</a:t>
            </a:r>
            <a:r>
              <a:rPr kumimoji="1"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家醫院</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針對同仁參加院外醫務管理相關課程會給予實質上之幫助（</a:t>
            </a:r>
            <a:r>
              <a:rPr kumimoji="1" lang="en-US" altLang="zh-TW"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89.29%</a:t>
            </a:r>
            <a:r>
              <a:rPr kumimoji="1" lang="zh-TW" altLang="en-US"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a:t>
            </a:r>
            <a:endParaRPr kumimoji="1" lang="zh-CN" altLang="zh-CN" sz="1200" b="1"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72" name="群組 71">
            <a:extLst>
              <a:ext uri="{FF2B5EF4-FFF2-40B4-BE49-F238E27FC236}">
                <a16:creationId xmlns:a16="http://schemas.microsoft.com/office/drawing/2014/main" id="{C9379AE2-23DB-4E61-8271-41675D9EBA47}"/>
              </a:ext>
            </a:extLst>
          </p:cNvPr>
          <p:cNvGrpSpPr/>
          <p:nvPr/>
        </p:nvGrpSpPr>
        <p:grpSpPr>
          <a:xfrm>
            <a:off x="864710" y="1387829"/>
            <a:ext cx="2160000" cy="1350000"/>
            <a:chOff x="-202217" y="-1242560"/>
            <a:chExt cx="4508500" cy="3038475"/>
          </a:xfrm>
        </p:grpSpPr>
        <p:graphicFrame>
          <p:nvGraphicFramePr>
            <p:cNvPr id="73" name="图表 4">
              <a:extLst>
                <a:ext uri="{FF2B5EF4-FFF2-40B4-BE49-F238E27FC236}">
                  <a16:creationId xmlns:a16="http://schemas.microsoft.com/office/drawing/2014/main" id="{D60632A4-50E4-4399-9983-B2DC2DA17174}"/>
                </a:ext>
              </a:extLst>
            </p:cNvPr>
            <p:cNvGraphicFramePr>
              <a:graphicFrameLocks/>
            </p:cNvGraphicFramePr>
            <p:nvPr>
              <p:extLst>
                <p:ext uri="{D42A27DB-BD31-4B8C-83A1-F6EECF244321}">
                  <p14:modId xmlns:p14="http://schemas.microsoft.com/office/powerpoint/2010/main" val="750784985"/>
                </p:ext>
              </p:extLst>
            </p:nvPr>
          </p:nvGraphicFramePr>
          <p:xfrm>
            <a:off x="-202217" y="-1242560"/>
            <a:ext cx="4508500" cy="3038475"/>
          </p:xfrm>
          <a:graphic>
            <a:graphicData uri="http://schemas.openxmlformats.org/presentationml/2006/ole">
              <mc:AlternateContent xmlns:mc="http://schemas.openxmlformats.org/markup-compatibility/2006">
                <mc:Choice xmlns:v="urn:schemas-microsoft-com:vml" Requires="v">
                  <p:oleObj spid="_x0000_s5151" name="Chart" r:id="rId5" imgW="4517528" imgH="3042168" progId="Excel.Chart.8">
                    <p:embed/>
                  </p:oleObj>
                </mc:Choice>
                <mc:Fallback>
                  <p:oleObj name="Chart" r:id="rId5" imgW="4517528" imgH="3042168" progId="Excel.Chart.8">
                    <p:embed/>
                    <p:pic>
                      <p:nvPicPr>
                        <p:cNvPr id="6" name="图表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217" y="-1242560"/>
                          <a:ext cx="4508500" cy="3038475"/>
                        </a:xfrm>
                        <a:prstGeom prst="rect">
                          <a:avLst/>
                        </a:prstGeom>
                        <a:noFill/>
                        <a:ln>
                          <a:noFill/>
                        </a:ln>
                      </p:spPr>
                    </p:pic>
                  </p:oleObj>
                </mc:Fallback>
              </mc:AlternateContent>
            </a:graphicData>
          </a:graphic>
        </p:graphicFrame>
        <p:sp>
          <p:nvSpPr>
            <p:cNvPr id="74" name="文本框 2">
              <a:extLst>
                <a:ext uri="{FF2B5EF4-FFF2-40B4-BE49-F238E27FC236}">
                  <a16:creationId xmlns:a16="http://schemas.microsoft.com/office/drawing/2014/main" id="{D523EA36-3187-46F8-9CCB-D7B0EEF4A138}"/>
                </a:ext>
              </a:extLst>
            </p:cNvPr>
            <p:cNvSpPr txBox="1"/>
            <p:nvPr/>
          </p:nvSpPr>
          <p:spPr>
            <a:xfrm>
              <a:off x="1142723" y="-346770"/>
              <a:ext cx="1916478" cy="1246896"/>
            </a:xfrm>
            <a:prstGeom prst="rect">
              <a:avLst/>
            </a:prstGeom>
            <a:noFill/>
          </p:spPr>
          <p:txBody>
            <a:bodyPr wrap="square">
              <a:spAutoFit/>
            </a:bodyPr>
            <a:lstStyle/>
            <a:p>
              <a:pPr algn="ctr" defTabSz="685800" eaLnBrk="0" fontAlgn="base" hangingPunct="0">
                <a:spcBef>
                  <a:spcPct val="0"/>
                </a:spcBef>
                <a:spcAft>
                  <a:spcPct val="0"/>
                </a:spcAft>
                <a:defRPr/>
              </a:pPr>
              <a:r>
                <a:rPr kumimoji="1" lang="en-US" altLang="zh-CN" sz="3000" b="1" dirty="0">
                  <a:solidFill>
                    <a:srgbClr val="000000"/>
                  </a:solidFill>
                  <a:latin typeface="Calibri" pitchFamily="34" charset="0"/>
                  <a:ea typeface="Microsoft YaHei" charset="0"/>
                  <a:cs typeface="Microsoft YaHei" charset="0"/>
                </a:rPr>
                <a:t>28</a:t>
              </a:r>
              <a:r>
                <a:rPr kumimoji="1" lang="en-US" altLang="zh-CN" sz="1350" b="1" dirty="0">
                  <a:solidFill>
                    <a:srgbClr val="000000"/>
                  </a:solidFill>
                  <a:latin typeface="Calibri" pitchFamily="34" charset="0"/>
                  <a:ea typeface="Microsoft YaHei" charset="0"/>
                  <a:cs typeface="Microsoft YaHei" charset="0"/>
                </a:rPr>
                <a:t>%</a:t>
              </a:r>
              <a:endParaRPr kumimoji="1" lang="zh-CN" altLang="en-US" sz="1350" b="1" dirty="0">
                <a:solidFill>
                  <a:srgbClr val="000000"/>
                </a:solidFill>
                <a:latin typeface="Calibri" pitchFamily="34" charset="0"/>
                <a:ea typeface="Microsoft YaHei" charset="0"/>
                <a:cs typeface="Microsoft YaHei" charset="0"/>
              </a:endParaRPr>
            </a:p>
          </p:txBody>
        </p:sp>
      </p:grpSp>
      <p:graphicFrame>
        <p:nvGraphicFramePr>
          <p:cNvPr id="75" name="图表 8">
            <a:extLst>
              <a:ext uri="{FF2B5EF4-FFF2-40B4-BE49-F238E27FC236}">
                <a16:creationId xmlns:a16="http://schemas.microsoft.com/office/drawing/2014/main" id="{72DACFE6-4EA2-4FEE-B16D-E6B5BE8BAFB1}"/>
              </a:ext>
            </a:extLst>
          </p:cNvPr>
          <p:cNvGraphicFramePr>
            <a:graphicFrameLocks/>
          </p:cNvGraphicFramePr>
          <p:nvPr>
            <p:extLst>
              <p:ext uri="{D42A27DB-BD31-4B8C-83A1-F6EECF244321}">
                <p14:modId xmlns:p14="http://schemas.microsoft.com/office/powerpoint/2010/main" val="1963429538"/>
              </p:ext>
            </p:extLst>
          </p:nvPr>
        </p:nvGraphicFramePr>
        <p:xfrm>
          <a:off x="4291199" y="1388773"/>
          <a:ext cx="2160000" cy="1350000"/>
        </p:xfrm>
        <a:graphic>
          <a:graphicData uri="http://schemas.openxmlformats.org/presentationml/2006/ole">
            <mc:AlternateContent xmlns:mc="http://schemas.openxmlformats.org/markup-compatibility/2006">
              <mc:Choice xmlns:v="urn:schemas-microsoft-com:vml" Requires="v">
                <p:oleObj spid="_x0000_s5152" name="Chart" r:id="rId7" imgW="4511431" imgH="3042168" progId="Excel.Chart.8">
                  <p:embed/>
                </p:oleObj>
              </mc:Choice>
              <mc:Fallback>
                <p:oleObj name="Chart" r:id="rId7" imgW="4511431" imgH="3042168" progId="Excel.Chart.8">
                  <p:embed/>
                  <p:pic>
                    <p:nvPicPr>
                      <p:cNvPr id="20" name="图表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1199" y="1388773"/>
                        <a:ext cx="2160000" cy="1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 name="TextBox 3">
            <a:extLst>
              <a:ext uri="{FF2B5EF4-FFF2-40B4-BE49-F238E27FC236}">
                <a16:creationId xmlns:a16="http://schemas.microsoft.com/office/drawing/2014/main" id="{53470D1B-10C4-4E9B-9ADE-3B60E488ABBA}"/>
              </a:ext>
            </a:extLst>
          </p:cNvPr>
          <p:cNvSpPr txBox="1"/>
          <p:nvPr/>
        </p:nvSpPr>
        <p:spPr>
          <a:xfrm>
            <a:off x="5105439" y="1722354"/>
            <a:ext cx="702436" cy="553998"/>
          </a:xfrm>
          <a:prstGeom prst="rect">
            <a:avLst/>
          </a:prstGeom>
          <a:noFill/>
        </p:spPr>
        <p:txBody>
          <a:bodyPr wrap="none">
            <a:spAutoFit/>
          </a:bodyPr>
          <a:lstStyle/>
          <a:p>
            <a:pPr defTabSz="685800" eaLnBrk="0" fontAlgn="base" hangingPunct="0">
              <a:spcBef>
                <a:spcPct val="0"/>
              </a:spcBef>
              <a:spcAft>
                <a:spcPct val="0"/>
              </a:spcAft>
              <a:defRPr/>
            </a:pPr>
            <a:r>
              <a:rPr kumimoji="1" lang="en-US" altLang="zh-TW" sz="3000" b="1" dirty="0">
                <a:solidFill>
                  <a:prstClr val="black"/>
                </a:solidFill>
                <a:latin typeface="Calibri"/>
                <a:ea typeface="方正正粗黑简体" pitchFamily="2" charset="-122"/>
              </a:rPr>
              <a:t>89</a:t>
            </a:r>
            <a:r>
              <a:rPr kumimoji="1" lang="en-US" altLang="zh-CN" sz="1350" b="1" dirty="0">
                <a:solidFill>
                  <a:prstClr val="black"/>
                </a:solidFill>
                <a:latin typeface="Calibri"/>
                <a:ea typeface="方正正粗黑简体" pitchFamily="2" charset="-122"/>
              </a:rPr>
              <a:t>%</a:t>
            </a:r>
            <a:endParaRPr kumimoji="1" lang="zh-CN" altLang="en-US" sz="3300" b="1" dirty="0">
              <a:solidFill>
                <a:prstClr val="black"/>
              </a:solidFill>
              <a:latin typeface="Calibri"/>
              <a:ea typeface="方正正粗黑简体" pitchFamily="2" charset="-122"/>
            </a:endParaRPr>
          </a:p>
        </p:txBody>
      </p:sp>
      <p:graphicFrame>
        <p:nvGraphicFramePr>
          <p:cNvPr id="77" name="图表 5">
            <a:extLst>
              <a:ext uri="{FF2B5EF4-FFF2-40B4-BE49-F238E27FC236}">
                <a16:creationId xmlns:a16="http://schemas.microsoft.com/office/drawing/2014/main" id="{26BFA7CB-86CD-436F-8FCA-65D6FD55BFC7}"/>
              </a:ext>
            </a:extLst>
          </p:cNvPr>
          <p:cNvGraphicFramePr>
            <a:graphicFrameLocks/>
          </p:cNvGraphicFramePr>
          <p:nvPr>
            <p:extLst>
              <p:ext uri="{D42A27DB-BD31-4B8C-83A1-F6EECF244321}">
                <p14:modId xmlns:p14="http://schemas.microsoft.com/office/powerpoint/2010/main" val="3656815237"/>
              </p:ext>
            </p:extLst>
          </p:nvPr>
        </p:nvGraphicFramePr>
        <p:xfrm>
          <a:off x="956451" y="3103764"/>
          <a:ext cx="2160000" cy="1350000"/>
        </p:xfrm>
        <a:graphic>
          <a:graphicData uri="http://schemas.openxmlformats.org/presentationml/2006/ole">
            <mc:AlternateContent xmlns:mc="http://schemas.openxmlformats.org/markup-compatibility/2006">
              <mc:Choice xmlns:v="urn:schemas-microsoft-com:vml" Requires="v">
                <p:oleObj spid="_x0000_s5153" name="Chart" r:id="rId9" imgW="4517528" imgH="3042168" progId="Excel.Chart.8">
                  <p:embed/>
                </p:oleObj>
              </mc:Choice>
              <mc:Fallback>
                <p:oleObj name="Chart" r:id="rId9" imgW="4517528" imgH="3042168" progId="Excel.Chart.8">
                  <p:embed/>
                  <p:pic>
                    <p:nvPicPr>
                      <p:cNvPr id="7" name="图表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451" y="3103764"/>
                        <a:ext cx="2160000" cy="1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 name="文本框 7">
            <a:extLst>
              <a:ext uri="{FF2B5EF4-FFF2-40B4-BE49-F238E27FC236}">
                <a16:creationId xmlns:a16="http://schemas.microsoft.com/office/drawing/2014/main" id="{781E6FEC-5290-4805-A9DD-1CE9595FE327}"/>
              </a:ext>
            </a:extLst>
          </p:cNvPr>
          <p:cNvSpPr txBox="1"/>
          <p:nvPr/>
        </p:nvSpPr>
        <p:spPr>
          <a:xfrm>
            <a:off x="1625855" y="3501765"/>
            <a:ext cx="885653" cy="553998"/>
          </a:xfrm>
          <a:prstGeom prst="rect">
            <a:avLst/>
          </a:prstGeom>
          <a:noFill/>
        </p:spPr>
        <p:txBody>
          <a:bodyPr wrap="square">
            <a:spAutoFit/>
          </a:bodyPr>
          <a:lstStyle/>
          <a:p>
            <a:pPr algn="ctr" defTabSz="685800" eaLnBrk="0" fontAlgn="base" hangingPunct="0">
              <a:spcBef>
                <a:spcPct val="0"/>
              </a:spcBef>
              <a:spcAft>
                <a:spcPct val="0"/>
              </a:spcAft>
              <a:defRPr/>
            </a:pPr>
            <a:r>
              <a:rPr kumimoji="1" lang="en-US" altLang="zh-CN" sz="3000" b="1" dirty="0">
                <a:solidFill>
                  <a:srgbClr val="000000"/>
                </a:solidFill>
                <a:latin typeface="Calibri" pitchFamily="34" charset="0"/>
                <a:ea typeface="Microsoft YaHei" charset="0"/>
                <a:cs typeface="Microsoft YaHei" charset="0"/>
              </a:rPr>
              <a:t>75</a:t>
            </a:r>
            <a:r>
              <a:rPr kumimoji="1" lang="en-US" altLang="zh-CN" sz="1350" b="1" dirty="0">
                <a:solidFill>
                  <a:srgbClr val="000000"/>
                </a:solidFill>
                <a:latin typeface="Calibri" pitchFamily="34" charset="0"/>
                <a:ea typeface="Microsoft YaHei" charset="0"/>
                <a:cs typeface="Microsoft YaHei" charset="0"/>
              </a:rPr>
              <a:t>%</a:t>
            </a:r>
            <a:endParaRPr kumimoji="1" lang="zh-CN" altLang="en-US" sz="1350" b="1" dirty="0">
              <a:solidFill>
                <a:srgbClr val="000000"/>
              </a:solidFill>
              <a:latin typeface="Calibri" pitchFamily="34" charset="0"/>
              <a:ea typeface="Microsoft YaHei" charset="0"/>
              <a:cs typeface="Microsoft YaHei" charset="0"/>
            </a:endParaRPr>
          </a:p>
        </p:txBody>
      </p:sp>
      <p:sp>
        <p:nvSpPr>
          <p:cNvPr id="79" name="矩形 78">
            <a:extLst>
              <a:ext uri="{FF2B5EF4-FFF2-40B4-BE49-F238E27FC236}">
                <a16:creationId xmlns:a16="http://schemas.microsoft.com/office/drawing/2014/main" id="{36556183-030F-4246-B944-5564CE8844C5}"/>
              </a:ext>
            </a:extLst>
          </p:cNvPr>
          <p:cNvSpPr/>
          <p:nvPr/>
        </p:nvSpPr>
        <p:spPr>
          <a:xfrm>
            <a:off x="1155465" y="761619"/>
            <a:ext cx="3038366" cy="646331"/>
          </a:xfrm>
          <a:prstGeom prst="rect">
            <a:avLst/>
          </a:prstGeom>
        </p:spPr>
        <p:txBody>
          <a:bodyPr wrap="square">
            <a:spAutoFit/>
          </a:bodyPr>
          <a:lstStyle/>
          <a:p>
            <a:pPr algn="ctr" defTabSz="685800" eaLnBrk="0" fontAlgn="base" hangingPunct="0">
              <a:spcBef>
                <a:spcPct val="0"/>
              </a:spcBef>
              <a:spcAft>
                <a:spcPct val="0"/>
              </a:spcAft>
            </a:pPr>
            <a:r>
              <a:rPr lang="en-US" altLang="zh-TW" b="1" dirty="0">
                <a:solidFill>
                  <a:srgbClr val="000066"/>
                </a:solidFill>
                <a:latin typeface="Times New Roman" pitchFamily="18" charset="0"/>
                <a:ea typeface="標楷體" pitchFamily="65" charset="-120"/>
                <a:cs typeface="Times New Roman" pitchFamily="18" charset="0"/>
              </a:rPr>
              <a:t>1.</a:t>
            </a:r>
            <a:r>
              <a:rPr lang="zh-TW" altLang="en-US" b="1" dirty="0">
                <a:solidFill>
                  <a:srgbClr val="000066"/>
                </a:solidFill>
                <a:latin typeface="Times New Roman" pitchFamily="18" charset="0"/>
                <a:ea typeface="標楷體" pitchFamily="65" charset="-120"/>
                <a:cs typeface="Times New Roman" pitchFamily="18" charset="0"/>
              </a:rPr>
              <a:t>醫院</a:t>
            </a:r>
            <a:r>
              <a:rPr lang="zh-TW" altLang="en-US" b="1" dirty="0">
                <a:solidFill>
                  <a:srgbClr val="C00000"/>
                </a:solidFill>
                <a:latin typeface="Times New Roman" pitchFamily="18" charset="0"/>
                <a:ea typeface="標楷體" pitchFamily="65" charset="-120"/>
                <a:cs typeface="Times New Roman" pitchFamily="18" charset="0"/>
              </a:rPr>
              <a:t>要求</a:t>
            </a:r>
            <a:r>
              <a:rPr lang="zh-TW" altLang="en-US" b="1" dirty="0">
                <a:solidFill>
                  <a:srgbClr val="000066"/>
                </a:solidFill>
                <a:latin typeface="Times New Roman" pitchFamily="18" charset="0"/>
                <a:ea typeface="標楷體" pitchFamily="65" charset="-120"/>
                <a:cs typeface="Times New Roman" pitchFamily="18" charset="0"/>
              </a:rPr>
              <a:t>主管</a:t>
            </a:r>
            <a:r>
              <a:rPr lang="en-US" altLang="zh-TW" b="1" dirty="0">
                <a:solidFill>
                  <a:srgbClr val="1F497D">
                    <a:lumMod val="50000"/>
                  </a:srgbClr>
                </a:solidFill>
                <a:latin typeface="Times New Roman" pitchFamily="18" charset="0"/>
                <a:ea typeface="標楷體" pitchFamily="65" charset="-120"/>
                <a:cs typeface="Times New Roman" pitchFamily="18" charset="0"/>
              </a:rPr>
              <a:t>/</a:t>
            </a:r>
            <a:r>
              <a:rPr lang="zh-TW" altLang="en-US" b="1" dirty="0">
                <a:solidFill>
                  <a:srgbClr val="C00000"/>
                </a:solidFill>
                <a:latin typeface="Times New Roman" pitchFamily="18" charset="0"/>
                <a:ea typeface="標楷體" pitchFamily="65" charset="-120"/>
                <a:cs typeface="Times New Roman" pitchFamily="18" charset="0"/>
              </a:rPr>
              <a:t>鼓勵</a:t>
            </a:r>
            <a:r>
              <a:rPr lang="zh-TW" altLang="en-US" b="1" dirty="0">
                <a:solidFill>
                  <a:srgbClr val="000066"/>
                </a:solidFill>
                <a:latin typeface="Times New Roman" pitchFamily="18" charset="0"/>
                <a:ea typeface="標楷體" pitchFamily="65" charset="-120"/>
                <a:cs typeface="Times New Roman" pitchFamily="18" charset="0"/>
              </a:rPr>
              <a:t>同仁</a:t>
            </a:r>
            <a:endParaRPr lang="en-US" altLang="zh-TW" b="1" dirty="0">
              <a:solidFill>
                <a:srgbClr val="000066"/>
              </a:solidFill>
              <a:latin typeface="Times New Roman" pitchFamily="18" charset="0"/>
              <a:ea typeface="標楷體" pitchFamily="65" charset="-120"/>
              <a:cs typeface="Times New Roman" pitchFamily="18" charset="0"/>
            </a:endParaRPr>
          </a:p>
          <a:p>
            <a:pPr algn="ctr" defTabSz="685800" eaLnBrk="0" fontAlgn="base" hangingPunct="0">
              <a:spcBef>
                <a:spcPct val="0"/>
              </a:spcBef>
              <a:spcAft>
                <a:spcPct val="0"/>
              </a:spcAft>
            </a:pPr>
            <a:r>
              <a:rPr lang="zh-TW" altLang="en-US" b="1" dirty="0">
                <a:solidFill>
                  <a:srgbClr val="000066"/>
                </a:solidFill>
                <a:latin typeface="Times New Roman" pitchFamily="18" charset="0"/>
                <a:ea typeface="標楷體" pitchFamily="65" charset="-120"/>
                <a:cs typeface="Times New Roman" pitchFamily="18" charset="0"/>
              </a:rPr>
              <a:t>每年受訓醫管相關課程</a:t>
            </a:r>
          </a:p>
        </p:txBody>
      </p:sp>
      <p:sp>
        <p:nvSpPr>
          <p:cNvPr id="80" name="標題 1">
            <a:extLst>
              <a:ext uri="{FF2B5EF4-FFF2-40B4-BE49-F238E27FC236}">
                <a16:creationId xmlns:a16="http://schemas.microsoft.com/office/drawing/2014/main" id="{DFA6CEAA-A5BE-4708-9C85-52E6E0E0B6B0}"/>
              </a:ext>
            </a:extLst>
          </p:cNvPr>
          <p:cNvSpPr txBox="1">
            <a:spLocks noChangeArrowheads="1"/>
          </p:cNvSpPr>
          <p:nvPr/>
        </p:nvSpPr>
        <p:spPr bwMode="auto">
          <a:xfrm>
            <a:off x="4805761" y="739334"/>
            <a:ext cx="3416735"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lang="en-US" altLang="zh-TW" sz="1800" b="1" dirty="0">
                <a:solidFill>
                  <a:srgbClr val="000066"/>
                </a:solidFill>
                <a:latin typeface="Times New Roman" pitchFamily="18" charset="0"/>
                <a:ea typeface="標楷體" pitchFamily="65" charset="-120"/>
                <a:cs typeface="Times New Roman" pitchFamily="18" charset="0"/>
              </a:rPr>
              <a:t>2.</a:t>
            </a:r>
            <a:r>
              <a:rPr lang="zh-TW" altLang="en-US" sz="1800" b="1" dirty="0">
                <a:solidFill>
                  <a:srgbClr val="000066"/>
                </a:solidFill>
                <a:latin typeface="Times New Roman" pitchFamily="18" charset="0"/>
                <a:ea typeface="標楷體" pitchFamily="65" charset="-120"/>
                <a:cs typeface="Times New Roman" pitchFamily="18" charset="0"/>
              </a:rPr>
              <a:t>醫院對於同仁參加院外醫務管理相關課程給予</a:t>
            </a:r>
            <a:r>
              <a:rPr lang="zh-TW" altLang="en-US" sz="1800" b="1" dirty="0">
                <a:solidFill>
                  <a:srgbClr val="C00000"/>
                </a:solidFill>
                <a:latin typeface="Times New Roman" pitchFamily="18" charset="0"/>
                <a:ea typeface="標楷體" pitchFamily="65" charset="-120"/>
                <a:cs typeface="Times New Roman" pitchFamily="18" charset="0"/>
              </a:rPr>
              <a:t>實質上</a:t>
            </a:r>
            <a:r>
              <a:rPr lang="zh-TW" altLang="en-US" sz="1800" b="1" dirty="0">
                <a:solidFill>
                  <a:srgbClr val="000066"/>
                </a:solidFill>
                <a:latin typeface="Times New Roman" pitchFamily="18" charset="0"/>
                <a:ea typeface="標楷體" pitchFamily="65" charset="-120"/>
                <a:cs typeface="Times New Roman" pitchFamily="18" charset="0"/>
              </a:rPr>
              <a:t>的幫助</a:t>
            </a:r>
          </a:p>
        </p:txBody>
      </p:sp>
      <p:graphicFrame>
        <p:nvGraphicFramePr>
          <p:cNvPr id="81" name="Table 1993">
            <a:extLst>
              <a:ext uri="{FF2B5EF4-FFF2-40B4-BE49-F238E27FC236}">
                <a16:creationId xmlns:a16="http://schemas.microsoft.com/office/drawing/2014/main" id="{DB5FAC9D-3AD2-4689-9351-D55A06568AF8}"/>
              </a:ext>
            </a:extLst>
          </p:cNvPr>
          <p:cNvGraphicFramePr>
            <a:graphicFrameLocks noGrp="1"/>
          </p:cNvGraphicFramePr>
          <p:nvPr>
            <p:extLst>
              <p:ext uri="{D42A27DB-BD31-4B8C-83A1-F6EECF244321}">
                <p14:modId xmlns:p14="http://schemas.microsoft.com/office/powerpoint/2010/main" val="2959580878"/>
              </p:ext>
            </p:extLst>
          </p:nvPr>
        </p:nvGraphicFramePr>
        <p:xfrm>
          <a:off x="5119208" y="2878183"/>
          <a:ext cx="2765159" cy="1997824"/>
        </p:xfrm>
        <a:graphic>
          <a:graphicData uri="http://schemas.openxmlformats.org/drawingml/2006/table">
            <a:tbl>
              <a:tblPr/>
              <a:tblGrid>
                <a:gridCol w="1040364">
                  <a:extLst>
                    <a:ext uri="{9D8B030D-6E8A-4147-A177-3AD203B41FA5}">
                      <a16:colId xmlns:a16="http://schemas.microsoft.com/office/drawing/2014/main" val="20000"/>
                    </a:ext>
                  </a:extLst>
                </a:gridCol>
                <a:gridCol w="803433">
                  <a:extLst>
                    <a:ext uri="{9D8B030D-6E8A-4147-A177-3AD203B41FA5}">
                      <a16:colId xmlns:a16="http://schemas.microsoft.com/office/drawing/2014/main" val="20001"/>
                    </a:ext>
                  </a:extLst>
                </a:gridCol>
                <a:gridCol w="921362">
                  <a:extLst>
                    <a:ext uri="{9D8B030D-6E8A-4147-A177-3AD203B41FA5}">
                      <a16:colId xmlns:a16="http://schemas.microsoft.com/office/drawing/2014/main" val="20002"/>
                    </a:ext>
                  </a:extLst>
                </a:gridCol>
              </a:tblGrid>
              <a:tr h="31760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實質幫助項目</a:t>
                      </a:r>
                      <a:endParaRPr kumimoji="0" lang="zh-TW" altLang="zh-TW" sz="1100" b="1" i="0" u="none" strike="noStrike" cap="none" normalizeH="0" baseline="0" dirty="0">
                        <a:ln>
                          <a:noFill/>
                        </a:ln>
                        <a:solidFill>
                          <a:schemeClr val="bg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次數</a:t>
                      </a:r>
                      <a:r>
                        <a:rPr kumimoji="0" lang="en-US" altLang="zh-TW" sz="1100" b="1" i="0" u="none" strike="noStrike" cap="none" normalizeH="0" baseline="0" dirty="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(n)</a:t>
                      </a:r>
                      <a:endParaRPr kumimoji="0" lang="zh-TW" altLang="zh-TW" sz="1100" b="1" i="0" u="none" strike="noStrike" cap="none" normalizeH="0" baseline="0" dirty="0">
                        <a:ln>
                          <a:noFill/>
                        </a:ln>
                        <a:solidFill>
                          <a:schemeClr val="bg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marL="247650" indent="-24765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247650" marR="0" lvl="0" indent="-247650" algn="ctr" defTabSz="914400" rtl="0" eaLnBrk="1" fontAlgn="base" latinLnBrk="0" hangingPunct="1">
                        <a:lnSpc>
                          <a:spcPts val="16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百分比</a:t>
                      </a:r>
                      <a:r>
                        <a:rPr kumimoji="0" lang="en-US" altLang="zh-TW" sz="1100" b="1" i="0" u="none" strike="noStrike" cap="none" normalizeH="0" baseline="0" dirty="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100" b="1" i="0" u="none" strike="noStrike" cap="none" normalizeH="0" baseline="0" dirty="0">
                        <a:ln>
                          <a:noFill/>
                        </a:ln>
                        <a:solidFill>
                          <a:schemeClr val="bg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33604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給予公假</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114</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91.20</a:t>
                      </a:r>
                      <a:endParaRPr kumimoji="0" lang="zh-TW" altLang="zh-TW" sz="11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4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補助報名費</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106</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84.80</a:t>
                      </a:r>
                      <a:endParaRPr kumimoji="0" lang="zh-TW" altLang="zh-TW" sz="11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33604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補助交通費</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94</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75.20</a:t>
                      </a:r>
                      <a:endParaRPr kumimoji="0" lang="zh-TW" altLang="zh-TW" sz="11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04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4.80</a:t>
                      </a:r>
                      <a:endParaRPr kumimoji="0" lang="zh-TW" altLang="zh-TW" sz="1100" b="1" i="0" u="none" strike="noStrike" cap="none" normalizeH="0" baseline="0" dirty="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33604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320</a:t>
                      </a:r>
                      <a:endParaRPr kumimoji="0" lang="zh-TW" altLang="zh-TW" sz="11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1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1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 name="矩形 81">
            <a:extLst>
              <a:ext uri="{FF2B5EF4-FFF2-40B4-BE49-F238E27FC236}">
                <a16:creationId xmlns:a16="http://schemas.microsoft.com/office/drawing/2014/main" id="{B93F7140-3E32-4F77-A2E6-C061EDAC8BA4}"/>
              </a:ext>
            </a:extLst>
          </p:cNvPr>
          <p:cNvSpPr/>
          <p:nvPr/>
        </p:nvSpPr>
        <p:spPr>
          <a:xfrm>
            <a:off x="5086969" y="3155854"/>
            <a:ext cx="2825260" cy="36063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endParaRPr kumimoji="1" lang="zh-TW" altLang="en-US" sz="1350" dirty="0">
              <a:solidFill>
                <a:prstClr val="white"/>
              </a:solidFill>
              <a:latin typeface="Calibri"/>
              <a:ea typeface="新細明體" panose="02020500000000000000" pitchFamily="18" charset="-120"/>
            </a:endParaRPr>
          </a:p>
        </p:txBody>
      </p:sp>
      <p:sp>
        <p:nvSpPr>
          <p:cNvPr id="83" name="文字方塊 82">
            <a:extLst>
              <a:ext uri="{FF2B5EF4-FFF2-40B4-BE49-F238E27FC236}">
                <a16:creationId xmlns:a16="http://schemas.microsoft.com/office/drawing/2014/main" id="{57499EA0-9F72-4520-B10E-DF0BFBF3E3F1}"/>
              </a:ext>
            </a:extLst>
          </p:cNvPr>
          <p:cNvSpPr txBox="1"/>
          <p:nvPr/>
        </p:nvSpPr>
        <p:spPr>
          <a:xfrm>
            <a:off x="2042356" y="144691"/>
            <a:ext cx="5740641" cy="461665"/>
          </a:xfrm>
          <a:prstGeom prst="rect">
            <a:avLst/>
          </a:prstGeom>
          <a:noFill/>
        </p:spPr>
        <p:txBody>
          <a:bodyPr wrap="square">
            <a:spAutoFit/>
          </a:bodyPr>
          <a:lstStyle/>
          <a:p>
            <a:pPr algn="ctr" defTabSz="685800" eaLnBrk="0" fontAlgn="base" hangingPunct="0">
              <a:spcBef>
                <a:spcPct val="0"/>
              </a:spcBef>
              <a:spcAft>
                <a:spcPct val="0"/>
              </a:spcAft>
              <a:buNone/>
            </a:pPr>
            <a:r>
              <a:rPr lang="zh-TW" altLang="en-US" sz="2400" b="1" dirty="0">
                <a:solidFill>
                  <a:srgbClr val="000066"/>
                </a:solidFill>
                <a:latin typeface="Times New Roman" pitchFamily="18" charset="0"/>
                <a:ea typeface="標楷體" pitchFamily="65" charset="-120"/>
                <a:cs typeface="Times New Roman" pitchFamily="18" charset="0"/>
              </a:rPr>
              <a:t>醫院對「醫務管理師」證書之</a:t>
            </a:r>
            <a:r>
              <a:rPr lang="zh-TW" altLang="en-US" sz="2400" b="1" dirty="0">
                <a:solidFill>
                  <a:srgbClr val="C00000"/>
                </a:solidFill>
                <a:latin typeface="Times New Roman" pitchFamily="18" charset="0"/>
                <a:ea typeface="標楷體" pitchFamily="65" charset="-120"/>
                <a:cs typeface="Times New Roman" pitchFamily="18" charset="0"/>
              </a:rPr>
              <a:t>認同情形</a:t>
            </a:r>
          </a:p>
        </p:txBody>
      </p:sp>
      <p:grpSp>
        <p:nvGrpSpPr>
          <p:cNvPr id="84" name="群組 83">
            <a:extLst>
              <a:ext uri="{FF2B5EF4-FFF2-40B4-BE49-F238E27FC236}">
                <a16:creationId xmlns:a16="http://schemas.microsoft.com/office/drawing/2014/main" id="{BA355432-365B-4383-8EB2-B11193D48558}"/>
              </a:ext>
            </a:extLst>
          </p:cNvPr>
          <p:cNvGrpSpPr/>
          <p:nvPr/>
        </p:nvGrpSpPr>
        <p:grpSpPr>
          <a:xfrm>
            <a:off x="151033" y="191135"/>
            <a:ext cx="898166" cy="449644"/>
            <a:chOff x="235597" y="321906"/>
            <a:chExt cx="674138" cy="312553"/>
          </a:xfrm>
        </p:grpSpPr>
        <p:sp>
          <p:nvSpPr>
            <p:cNvPr id="85" name="箭头: V 形 3">
              <a:extLst>
                <a:ext uri="{FF2B5EF4-FFF2-40B4-BE49-F238E27FC236}">
                  <a16:creationId xmlns:a16="http://schemas.microsoft.com/office/drawing/2014/main" id="{1E94411A-9635-4C32-B70E-88DEBB30528D}"/>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86" name="箭头: V 形 4">
              <a:extLst>
                <a:ext uri="{FF2B5EF4-FFF2-40B4-BE49-F238E27FC236}">
                  <a16:creationId xmlns:a16="http://schemas.microsoft.com/office/drawing/2014/main" id="{11BBB7AA-C264-4136-9C10-18816F3BDF31}"/>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87" name="箭头: V 形 8">
              <a:extLst>
                <a:ext uri="{FF2B5EF4-FFF2-40B4-BE49-F238E27FC236}">
                  <a16:creationId xmlns:a16="http://schemas.microsoft.com/office/drawing/2014/main" id="{4312E00B-C352-4B05-B6C5-7152DE2FBF08}"/>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barn(inVertical)">
                                      <p:cBhvr>
                                        <p:cTn id="1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26" name="直接连接符 25"/>
          <p:cNvCxnSpPr/>
          <p:nvPr/>
        </p:nvCxnSpPr>
        <p:spPr>
          <a:xfrm>
            <a:off x="1049199" y="699542"/>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21" name="群組 20">
            <a:extLst>
              <a:ext uri="{FF2B5EF4-FFF2-40B4-BE49-F238E27FC236}">
                <a16:creationId xmlns:a16="http://schemas.microsoft.com/office/drawing/2014/main" id="{05278F1B-A501-406E-8FAA-202F484248EC}"/>
              </a:ext>
            </a:extLst>
          </p:cNvPr>
          <p:cNvGrpSpPr/>
          <p:nvPr/>
        </p:nvGrpSpPr>
        <p:grpSpPr>
          <a:xfrm>
            <a:off x="151033" y="238240"/>
            <a:ext cx="898166" cy="449644"/>
            <a:chOff x="235597" y="321906"/>
            <a:chExt cx="674138" cy="312553"/>
          </a:xfrm>
        </p:grpSpPr>
        <p:sp>
          <p:nvSpPr>
            <p:cNvPr id="22" name="箭头: V 形 3">
              <a:extLst>
                <a:ext uri="{FF2B5EF4-FFF2-40B4-BE49-F238E27FC236}">
                  <a16:creationId xmlns:a16="http://schemas.microsoft.com/office/drawing/2014/main" id="{126C4F29-8D13-4C00-BE23-789CEDAB1F98}"/>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3" name="箭头: V 形 4">
              <a:extLst>
                <a:ext uri="{FF2B5EF4-FFF2-40B4-BE49-F238E27FC236}">
                  <a16:creationId xmlns:a16="http://schemas.microsoft.com/office/drawing/2014/main" id="{55015C4A-E9E9-413F-B528-C75EE608FEB4}"/>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4" name="箭头: V 形 8">
              <a:extLst>
                <a:ext uri="{FF2B5EF4-FFF2-40B4-BE49-F238E27FC236}">
                  <a16:creationId xmlns:a16="http://schemas.microsoft.com/office/drawing/2014/main" id="{05E71D0C-E35D-45CD-AD9B-B695B2697424}"/>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25" name="標題 1">
            <a:extLst>
              <a:ext uri="{FF2B5EF4-FFF2-40B4-BE49-F238E27FC236}">
                <a16:creationId xmlns:a16="http://schemas.microsoft.com/office/drawing/2014/main" id="{4F5DAD54-F28E-459D-B2FB-A609DF2AD630}"/>
              </a:ext>
            </a:extLst>
          </p:cNvPr>
          <p:cNvSpPr txBox="1">
            <a:spLocks noChangeArrowheads="1"/>
          </p:cNvSpPr>
          <p:nvPr/>
        </p:nvSpPr>
        <p:spPr bwMode="auto">
          <a:xfrm>
            <a:off x="1574007" y="-58877"/>
            <a:ext cx="6059091" cy="59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lang="zh-TW" altLang="en-US" sz="2400" b="1" dirty="0">
                <a:solidFill>
                  <a:srgbClr val="000066"/>
                </a:solidFill>
                <a:latin typeface="標楷體" pitchFamily="65" charset="-120"/>
                <a:ea typeface="標楷體" pitchFamily="65" charset="-120"/>
                <a:cs typeface="Times New Roman" pitchFamily="18" charset="0"/>
              </a:rPr>
              <a:t>醫院對於同仁報考醫管學會舉辦之</a:t>
            </a:r>
            <a:endParaRPr lang="en-US" altLang="zh-TW" sz="2400" b="1" dirty="0">
              <a:solidFill>
                <a:srgbClr val="000066"/>
              </a:solidFill>
              <a:latin typeface="標楷體" pitchFamily="65" charset="-120"/>
              <a:ea typeface="標楷體" pitchFamily="65" charset="-120"/>
              <a:cs typeface="Times New Roman" pitchFamily="18" charset="0"/>
            </a:endParaRPr>
          </a:p>
          <a:p>
            <a:pPr algn="ctr" defTabSz="685800" eaLnBrk="0" fontAlgn="base" hangingPunct="0">
              <a:spcBef>
                <a:spcPct val="0"/>
              </a:spcBef>
              <a:spcAft>
                <a:spcPct val="0"/>
              </a:spcAft>
              <a:buNone/>
            </a:pPr>
            <a:r>
              <a:rPr lang="zh-TW" altLang="en-US" sz="2400" b="1" dirty="0">
                <a:solidFill>
                  <a:srgbClr val="C00000"/>
                </a:solidFill>
                <a:latin typeface="標楷體" pitchFamily="65" charset="-120"/>
                <a:ea typeface="標楷體" pitchFamily="65" charset="-120"/>
                <a:cs typeface="Times New Roman" pitchFamily="18" charset="0"/>
              </a:rPr>
              <a:t>證照考試態度</a:t>
            </a:r>
            <a:endParaRPr lang="zh-TW" altLang="en-US" sz="2400" b="1" dirty="0">
              <a:solidFill>
                <a:srgbClr val="C00000"/>
              </a:solidFill>
              <a:latin typeface="Times New Roman" pitchFamily="18" charset="0"/>
              <a:ea typeface="標楷體" pitchFamily="65" charset="-120"/>
              <a:cs typeface="Times New Roman" pitchFamily="18" charset="0"/>
            </a:endParaRPr>
          </a:p>
        </p:txBody>
      </p:sp>
      <p:graphicFrame>
        <p:nvGraphicFramePr>
          <p:cNvPr id="18" name="Table 1993">
            <a:extLst>
              <a:ext uri="{FF2B5EF4-FFF2-40B4-BE49-F238E27FC236}">
                <a16:creationId xmlns:a16="http://schemas.microsoft.com/office/drawing/2014/main" id="{4A064587-4E26-42B4-8D9A-5230396305A1}"/>
              </a:ext>
            </a:extLst>
          </p:cNvPr>
          <p:cNvGraphicFramePr>
            <a:graphicFrameLocks noGrp="1"/>
          </p:cNvGraphicFramePr>
          <p:nvPr>
            <p:extLst>
              <p:ext uri="{D42A27DB-BD31-4B8C-83A1-F6EECF244321}">
                <p14:modId xmlns:p14="http://schemas.microsoft.com/office/powerpoint/2010/main" val="1900714180"/>
              </p:ext>
            </p:extLst>
          </p:nvPr>
        </p:nvGraphicFramePr>
        <p:xfrm>
          <a:off x="1403648" y="1059582"/>
          <a:ext cx="6229450" cy="3624264"/>
        </p:xfrm>
        <a:graphic>
          <a:graphicData uri="http://schemas.openxmlformats.org/drawingml/2006/table">
            <a:tbl>
              <a:tblPr/>
              <a:tblGrid>
                <a:gridCol w="3221931">
                  <a:extLst>
                    <a:ext uri="{9D8B030D-6E8A-4147-A177-3AD203B41FA5}">
                      <a16:colId xmlns:a16="http://schemas.microsoft.com/office/drawing/2014/main" val="20000"/>
                    </a:ext>
                  </a:extLst>
                </a:gridCol>
                <a:gridCol w="1566863">
                  <a:extLst>
                    <a:ext uri="{9D8B030D-6E8A-4147-A177-3AD203B41FA5}">
                      <a16:colId xmlns:a16="http://schemas.microsoft.com/office/drawing/2014/main" val="20001"/>
                    </a:ext>
                  </a:extLst>
                </a:gridCol>
                <a:gridCol w="1440656">
                  <a:extLst>
                    <a:ext uri="{9D8B030D-6E8A-4147-A177-3AD203B41FA5}">
                      <a16:colId xmlns:a16="http://schemas.microsoft.com/office/drawing/2014/main" val="20002"/>
                    </a:ext>
                  </a:extLst>
                </a:gridCol>
              </a:tblGrid>
              <a:tr h="35004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dirty="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實質幫助項目</a:t>
                      </a:r>
                      <a:endParaRPr kumimoji="0" lang="zh-TW" altLang="zh-TW" sz="1400" b="1" i="0" u="none" strike="noStrike" cap="none" normalizeH="0" baseline="0" dirty="0">
                        <a:ln>
                          <a:noFill/>
                        </a:ln>
                        <a:solidFill>
                          <a:schemeClr val="bg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次數</a:t>
                      </a:r>
                      <a:r>
                        <a:rPr kumimoji="0" lang="en-US" altLang="zh-TW" sz="1400" b="1" i="0" u="none" strike="noStrike" cap="none" normalizeH="0" baseline="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(n)</a:t>
                      </a:r>
                      <a:endParaRPr kumimoji="0" lang="zh-TW" altLang="zh-TW" sz="1400" b="1" i="0" u="none" strike="noStrike" cap="none" normalizeH="0" baseline="0">
                        <a:ln>
                          <a:noFill/>
                        </a:ln>
                        <a:solidFill>
                          <a:schemeClr val="bg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marL="247650" indent="-247650">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247650" marR="0" lvl="0" indent="-247650" algn="ctr" defTabSz="914400" rtl="0" eaLnBrk="1" fontAlgn="base" latinLnBrk="0" hangingPunct="1">
                        <a:lnSpc>
                          <a:spcPts val="1200"/>
                        </a:lnSpc>
                        <a:spcBef>
                          <a:spcPct val="0"/>
                        </a:spcBef>
                        <a:spcAft>
                          <a:spcPct val="0"/>
                        </a:spcAft>
                        <a:buClrTx/>
                        <a:buSzTx/>
                        <a:buFontTx/>
                        <a:buNone/>
                        <a:tabLst/>
                      </a:pPr>
                      <a:r>
                        <a:rPr kumimoji="0" lang="zh-TW" altLang="zh-TW" sz="1400" b="1" i="0" u="none" strike="noStrike" cap="none" normalizeH="0" baseline="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百分比</a:t>
                      </a:r>
                      <a:r>
                        <a:rPr kumimoji="0" lang="en-US" altLang="zh-TW" sz="1400" b="1" i="0" u="none" strike="noStrike" cap="none" normalizeH="0" baseline="0">
                          <a:ln>
                            <a:noFill/>
                          </a:ln>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400" b="1" i="0" u="none" strike="noStrike" cap="none" normalizeH="0" baseline="0">
                        <a:ln>
                          <a:noFill/>
                        </a:ln>
                        <a:solidFill>
                          <a:schemeClr val="bg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支持並鼓勵同仁報考</a:t>
                      </a: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如公告考試資訊等</a:t>
                      </a: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109</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77.86</a:t>
                      </a:r>
                      <a:endParaRPr kumimoji="0" lang="zh-TW" altLang="zh-TW" sz="1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720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對於欲取得證照的同仁給予「</a:t>
                      </a:r>
                      <a:r>
                        <a:rPr kumimoji="0" lang="zh-TW" altLang="zh-TW" sz="1400" b="1" i="0" u="none" strike="noStrike" cap="none" normalizeH="0" baseline="0">
                          <a:ln>
                            <a:noFill/>
                          </a:ln>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參與教育訓練費用補助</a:t>
                      </a: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34</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24.29</a:t>
                      </a:r>
                      <a:endParaRPr kumimoji="0" lang="zh-TW" altLang="zh-TW" sz="1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4762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對於欲取得證照的同仁給予「</a:t>
                      </a:r>
                      <a:r>
                        <a:rPr kumimoji="0" lang="zh-TW" altLang="zh-TW" sz="1400" b="1" i="0" u="none" strike="noStrike" cap="none" normalizeH="0" baseline="0">
                          <a:ln>
                            <a:noFill/>
                          </a:ln>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考試報名費用補助</a:t>
                      </a: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19</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13.57</a:t>
                      </a:r>
                      <a:endParaRPr kumimoji="0" lang="zh-TW" altLang="zh-TW" sz="1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91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有計畫輔導並協助同仁取得相關證照</a:t>
                      </a:r>
                      <a:r>
                        <a:rPr kumimoji="0" lang="en-US" altLang="zh-TW" sz="14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4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如鼓勵同仁參加教育訓練</a:t>
                      </a:r>
                      <a:r>
                        <a:rPr kumimoji="0" lang="en-US" altLang="zh-TW" sz="14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4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12.14</a:t>
                      </a:r>
                      <a:endParaRPr kumimoji="0" lang="zh-TW" altLang="zh-TW" sz="1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86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對於欲取得證照的同仁給予「</a:t>
                      </a:r>
                      <a:r>
                        <a:rPr kumimoji="0" lang="zh-TW" altLang="zh-TW" sz="1400" b="1" i="0" u="none" strike="noStrike" cap="none" normalizeH="0" baseline="0">
                          <a:ln>
                            <a:noFill/>
                          </a:ln>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考試交通費補助</a:t>
                      </a: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10.71</a:t>
                      </a:r>
                      <a:endParaRPr kumimoji="0" lang="zh-TW" altLang="zh-TW" sz="1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r h="40719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a:ln>
                            <a:noFill/>
                          </a:ln>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其他</a:t>
                      </a: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補助證書費</a:t>
                      </a: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證照津貼</a:t>
                      </a: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規劃證照費</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2.14</a:t>
                      </a:r>
                      <a:endParaRPr kumimoji="0" lang="zh-TW" altLang="zh-TW" sz="1400" b="1"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671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215</a:t>
                      </a:r>
                      <a:endParaRPr kumimoji="0" lang="zh-TW" altLang="zh-TW" sz="1400" b="1" i="0" u="none" strike="noStrike" cap="none" normalizeH="0" baseline="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400" b="1" i="0" u="none" strike="noStrike" cap="none" normalizeH="0" baseline="0" dirty="0">
                        <a:ln>
                          <a:noFill/>
                        </a:ln>
                        <a:solidFill>
                          <a:schemeClr val="tx1"/>
                        </a:solidFill>
                        <a:effectLst/>
                        <a:latin typeface="Calibri" panose="020F0502020204030204" pitchFamily="34" charset="0"/>
                        <a:ea typeface="標楷體" panose="03000509000000000000" pitchFamily="65" charset="-120"/>
                        <a:cs typeface="Times New Roman" panose="02020603050405020304" pitchFamily="18" charset="0"/>
                      </a:endParaRPr>
                    </a:p>
                  </a:txBody>
                  <a:tcPr marL="13335" marR="13335" marT="0" marB="0"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06950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grpSp>
        <p:nvGrpSpPr>
          <p:cNvPr id="32" name="Group 3"/>
          <p:cNvGrpSpPr/>
          <p:nvPr/>
        </p:nvGrpSpPr>
        <p:grpSpPr>
          <a:xfrm>
            <a:off x="416943" y="1623764"/>
            <a:ext cx="3099005" cy="2640856"/>
            <a:chOff x="458370" y="2292267"/>
            <a:chExt cx="3832276" cy="3265722"/>
          </a:xfrm>
        </p:grpSpPr>
        <p:graphicFrame>
          <p:nvGraphicFramePr>
            <p:cNvPr id="33" name="Chart 15"/>
            <p:cNvGraphicFramePr/>
            <p:nvPr>
              <p:extLst>
                <p:ext uri="{D42A27DB-BD31-4B8C-83A1-F6EECF244321}">
                  <p14:modId xmlns:p14="http://schemas.microsoft.com/office/powerpoint/2010/main" val="3808839617"/>
                </p:ext>
              </p:extLst>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1328068" y="3701593"/>
              <a:ext cx="2092881" cy="492444"/>
            </a:xfrm>
            <a:prstGeom prst="rect">
              <a:avLst/>
            </a:prstGeom>
            <a:noFill/>
          </p:spPr>
          <p:txBody>
            <a:bodyPr wrap="none" rtlCol="0">
              <a:spAutoFit/>
            </a:bodyPr>
            <a:lstStyle/>
            <a:p>
              <a:pPr algn="ctr" defTabSz="685800" eaLnBrk="0" fontAlgn="base" hangingPunct="0">
                <a:spcBef>
                  <a:spcPct val="0"/>
                </a:spcBef>
                <a:spcAft>
                  <a:spcPct val="0"/>
                </a:spcAft>
                <a:defRPr/>
              </a:pPr>
              <a:r>
                <a:rPr kumimoji="1" lang="zh-TW" altLang="en-US" sz="1800" b="1" dirty="0">
                  <a:solidFill>
                    <a:prstClr val="black">
                      <a:lumMod val="85000"/>
                      <a:lumOff val="15000"/>
                    </a:prstClr>
                  </a:solidFill>
                  <a:latin typeface="Microsoft YaHei" charset="0"/>
                  <a:ea typeface="Microsoft YaHei" charset="0"/>
                  <a:cs typeface="Microsoft YaHei" charset="0"/>
                </a:rPr>
                <a:t>是否提供獎勵</a:t>
              </a:r>
              <a:endParaRPr kumimoji="1" lang="zh-CN" altLang="en-US" sz="1800" b="1" dirty="0">
                <a:solidFill>
                  <a:prstClr val="black">
                    <a:lumMod val="85000"/>
                    <a:lumOff val="15000"/>
                  </a:prstClr>
                </a:solidFill>
                <a:latin typeface="Microsoft YaHei" charset="0"/>
                <a:ea typeface="Microsoft YaHei" charset="0"/>
                <a:cs typeface="Microsoft YaHei" charset="0"/>
              </a:endParaRPr>
            </a:p>
          </p:txBody>
        </p:sp>
      </p:grpSp>
      <p:cxnSp>
        <p:nvCxnSpPr>
          <p:cNvPr id="7" name="直接连接符 6"/>
          <p:cNvCxnSpPr/>
          <p:nvPr/>
        </p:nvCxnSpPr>
        <p:spPr>
          <a:xfrm>
            <a:off x="1047066" y="843558"/>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2" name="文本框 50">
            <a:extLst>
              <a:ext uri="{FF2B5EF4-FFF2-40B4-BE49-F238E27FC236}">
                <a16:creationId xmlns:a16="http://schemas.microsoft.com/office/drawing/2014/main" id="{4C787EFC-0033-47FE-ADAE-F94663908F4A}"/>
              </a:ext>
            </a:extLst>
          </p:cNvPr>
          <p:cNvSpPr txBox="1">
            <a:spLocks noChangeArrowheads="1"/>
          </p:cNvSpPr>
          <p:nvPr/>
        </p:nvSpPr>
        <p:spPr bwMode="auto">
          <a:xfrm>
            <a:off x="3445478" y="1474259"/>
            <a:ext cx="10239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defTabSz="685800" eaLnBrk="0" fontAlgn="base" hangingPunct="0">
              <a:spcBef>
                <a:spcPct val="0"/>
              </a:spcBef>
              <a:spcAft>
                <a:spcPct val="0"/>
              </a:spcAft>
              <a:buNone/>
            </a:pPr>
            <a:r>
              <a:rPr kumimoji="1" lang="en-US" altLang="zh-CN" sz="6000" b="1" dirty="0">
                <a:solidFill>
                  <a:srgbClr val="C0504D"/>
                </a:solidFill>
              </a:rPr>
              <a:t>48</a:t>
            </a:r>
            <a:endParaRPr kumimoji="1" lang="zh-CN" altLang="en-US" sz="6000" b="1" dirty="0">
              <a:solidFill>
                <a:srgbClr val="C0504D"/>
              </a:solidFill>
            </a:endParaRPr>
          </a:p>
        </p:txBody>
      </p:sp>
      <p:sp>
        <p:nvSpPr>
          <p:cNvPr id="43" name="文字方塊 42">
            <a:extLst>
              <a:ext uri="{FF2B5EF4-FFF2-40B4-BE49-F238E27FC236}">
                <a16:creationId xmlns:a16="http://schemas.microsoft.com/office/drawing/2014/main" id="{3EEFD40E-CEE1-4F3C-A8E7-9FAFF089380F}"/>
              </a:ext>
            </a:extLst>
          </p:cNvPr>
          <p:cNvSpPr txBox="1"/>
          <p:nvPr/>
        </p:nvSpPr>
        <p:spPr>
          <a:xfrm>
            <a:off x="4427984" y="1925779"/>
            <a:ext cx="4572000" cy="369332"/>
          </a:xfrm>
          <a:prstGeom prst="rect">
            <a:avLst/>
          </a:prstGeom>
          <a:noFill/>
        </p:spPr>
        <p:txBody>
          <a:bodyPr wrap="square">
            <a:spAutoFit/>
          </a:bodyPr>
          <a:lstStyle/>
          <a:p>
            <a:pPr defTabSz="685800" eaLnBrk="0" fontAlgn="base" hangingPunct="0">
              <a:spcBef>
                <a:spcPct val="0"/>
              </a:spcBef>
              <a:spcAft>
                <a:spcPct val="0"/>
              </a:spcAft>
              <a:defRPr/>
            </a:pPr>
            <a:r>
              <a:rPr kumimoji="1" lang="zh-TW" altLang="en-US" sz="1800" b="1" dirty="0">
                <a:solidFill>
                  <a:srgbClr val="8064A2"/>
                </a:solidFill>
                <a:latin typeface="Microsoft YaHei" charset="0"/>
                <a:ea typeface="Microsoft YaHei" charset="0"/>
                <a:cs typeface="Microsoft YaHei" charset="0"/>
              </a:rPr>
              <a:t>家醫院提供獎勵</a:t>
            </a:r>
            <a:endParaRPr kumimoji="1" lang="zh-CN" altLang="en-US" sz="1800" b="1" dirty="0">
              <a:solidFill>
                <a:srgbClr val="8064A2"/>
              </a:solidFill>
              <a:latin typeface="Microsoft YaHei" charset="0"/>
              <a:ea typeface="Microsoft YaHei" charset="0"/>
              <a:cs typeface="Microsoft YaHei" charset="0"/>
            </a:endParaRPr>
          </a:p>
        </p:txBody>
      </p:sp>
      <p:sp>
        <p:nvSpPr>
          <p:cNvPr id="45" name="矩形 6">
            <a:extLst>
              <a:ext uri="{FF2B5EF4-FFF2-40B4-BE49-F238E27FC236}">
                <a16:creationId xmlns:a16="http://schemas.microsoft.com/office/drawing/2014/main" id="{BF865B9E-22E4-44AF-AA8B-1AFB599902C2}"/>
              </a:ext>
            </a:extLst>
          </p:cNvPr>
          <p:cNvSpPr>
            <a:spLocks noChangeArrowheads="1"/>
          </p:cNvSpPr>
          <p:nvPr/>
        </p:nvSpPr>
        <p:spPr bwMode="auto">
          <a:xfrm>
            <a:off x="3369263" y="2415149"/>
            <a:ext cx="5409997" cy="15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just" defTabSz="685800" eaLnBrk="0" fontAlgn="base" hangingPunct="0">
              <a:lnSpc>
                <a:spcPct val="130000"/>
              </a:lnSpc>
              <a:spcBef>
                <a:spcPct val="0"/>
              </a:spcBef>
              <a:spcAft>
                <a:spcPct val="0"/>
              </a:spcAft>
              <a:buNone/>
            </a:pPr>
            <a:r>
              <a:rPr kumimoji="1" lang="zh-TW" altLang="en-US" sz="1500" b="1" dirty="0">
                <a:solidFill>
                  <a:srgbClr val="000000"/>
                </a:solidFill>
                <a:latin typeface="Times New Roman" pitchFamily="18" charset="0"/>
                <a:ea typeface="標楷體" pitchFamily="65" charset="-120"/>
                <a:cs typeface="Times New Roman" pitchFamily="18" charset="0"/>
              </a:rPr>
              <a:t>共計有</a:t>
            </a:r>
            <a:r>
              <a:rPr kumimoji="1" lang="en-US" altLang="zh-TW" sz="1500" b="1" dirty="0">
                <a:solidFill>
                  <a:srgbClr val="000000"/>
                </a:solidFill>
                <a:latin typeface="Times New Roman" pitchFamily="18" charset="0"/>
                <a:ea typeface="標楷體" pitchFamily="65" charset="-120"/>
                <a:cs typeface="Times New Roman" pitchFamily="18" charset="0"/>
              </a:rPr>
              <a:t>140</a:t>
            </a:r>
            <a:r>
              <a:rPr kumimoji="1" lang="zh-TW" altLang="en-US" sz="1500" b="1" dirty="0">
                <a:solidFill>
                  <a:srgbClr val="000000"/>
                </a:solidFill>
                <a:latin typeface="Times New Roman" pitchFamily="18" charset="0"/>
                <a:ea typeface="標楷體" pitchFamily="65" charset="-120"/>
                <a:cs typeface="Times New Roman" pitchFamily="18" charset="0"/>
              </a:rPr>
              <a:t>家醫院回覆；</a:t>
            </a:r>
            <a:endParaRPr kumimoji="1" lang="en-US" altLang="zh-TW" sz="1500" b="1" dirty="0">
              <a:solidFill>
                <a:srgbClr val="000000"/>
              </a:solidFill>
              <a:latin typeface="Times New Roman" pitchFamily="18" charset="0"/>
              <a:ea typeface="標楷體" pitchFamily="65" charset="-120"/>
              <a:cs typeface="Times New Roman" pitchFamily="18" charset="0"/>
            </a:endParaRPr>
          </a:p>
          <a:p>
            <a:pPr algn="just" defTabSz="685800" eaLnBrk="0" fontAlgn="base" hangingPunct="0">
              <a:lnSpc>
                <a:spcPct val="130000"/>
              </a:lnSpc>
              <a:spcBef>
                <a:spcPct val="0"/>
              </a:spcBef>
              <a:spcAft>
                <a:spcPct val="0"/>
              </a:spcAft>
              <a:buNone/>
            </a:pPr>
            <a:r>
              <a:rPr kumimoji="1" lang="en-US" altLang="zh-TW" sz="1500" b="1" dirty="0">
                <a:solidFill>
                  <a:srgbClr val="0000FF"/>
                </a:solidFill>
                <a:latin typeface="Times New Roman" pitchFamily="18" charset="0"/>
                <a:ea typeface="標楷體" pitchFamily="65" charset="-120"/>
                <a:cs typeface="Times New Roman" pitchFamily="18" charset="0"/>
              </a:rPr>
              <a:t>48</a:t>
            </a:r>
            <a:r>
              <a:rPr kumimoji="1" lang="zh-TW" altLang="en-US" sz="1500" b="1" dirty="0">
                <a:solidFill>
                  <a:srgbClr val="0000FF"/>
                </a:solidFill>
                <a:latin typeface="Times New Roman" pitchFamily="18" charset="0"/>
                <a:ea typeface="標楷體" pitchFamily="65" charset="-120"/>
                <a:cs typeface="Times New Roman" pitchFamily="18" charset="0"/>
              </a:rPr>
              <a:t>家醫院</a:t>
            </a:r>
            <a:r>
              <a:rPr kumimoji="1" lang="zh-TW" altLang="en-US" sz="1500" b="1" dirty="0">
                <a:solidFill>
                  <a:srgbClr val="000000"/>
                </a:solidFill>
                <a:latin typeface="Times New Roman" pitchFamily="18" charset="0"/>
                <a:ea typeface="標楷體" pitchFamily="65" charset="-120"/>
                <a:cs typeface="Times New Roman" pitchFamily="18" charset="0"/>
              </a:rPr>
              <a:t>有針對已取得高階醫管師證書、醫管師證書或醫管師檢定考試及格證明書者，給予相關獎勵措施</a:t>
            </a:r>
            <a:r>
              <a:rPr kumimoji="1" lang="zh-TW" altLang="en-US" sz="1500" b="1" dirty="0">
                <a:solidFill>
                  <a:srgbClr val="0000FF"/>
                </a:solidFill>
                <a:latin typeface="Times New Roman" pitchFamily="18" charset="0"/>
                <a:ea typeface="標楷體" pitchFamily="65" charset="-120"/>
                <a:cs typeface="Times New Roman" pitchFamily="18" charset="0"/>
              </a:rPr>
              <a:t>（</a:t>
            </a:r>
            <a:r>
              <a:rPr kumimoji="1" lang="en-US" altLang="zh-TW" sz="1500" b="1" dirty="0">
                <a:solidFill>
                  <a:srgbClr val="0000FF"/>
                </a:solidFill>
                <a:latin typeface="Times New Roman" pitchFamily="18" charset="0"/>
                <a:ea typeface="標楷體" pitchFamily="65" charset="-120"/>
                <a:cs typeface="Times New Roman" pitchFamily="18" charset="0"/>
              </a:rPr>
              <a:t>34.29%</a:t>
            </a:r>
            <a:r>
              <a:rPr kumimoji="1" lang="zh-TW" altLang="en-US" sz="1500" b="1" dirty="0">
                <a:solidFill>
                  <a:srgbClr val="000000"/>
                </a:solidFill>
                <a:latin typeface="Times New Roman" pitchFamily="18" charset="0"/>
                <a:ea typeface="標楷體" pitchFamily="65" charset="-120"/>
                <a:cs typeface="Times New Roman" pitchFamily="18" charset="0"/>
              </a:rPr>
              <a:t>）；</a:t>
            </a:r>
            <a:endParaRPr kumimoji="1" lang="en-US" altLang="zh-TW" sz="1500" b="1" dirty="0">
              <a:solidFill>
                <a:srgbClr val="000000"/>
              </a:solidFill>
              <a:latin typeface="Times New Roman" pitchFamily="18" charset="0"/>
              <a:ea typeface="標楷體" pitchFamily="65" charset="-120"/>
              <a:cs typeface="Times New Roman" pitchFamily="18" charset="0"/>
            </a:endParaRPr>
          </a:p>
          <a:p>
            <a:pPr algn="just" defTabSz="685800" eaLnBrk="0" fontAlgn="base" hangingPunct="0">
              <a:lnSpc>
                <a:spcPct val="130000"/>
              </a:lnSpc>
              <a:spcBef>
                <a:spcPct val="0"/>
              </a:spcBef>
              <a:spcAft>
                <a:spcPct val="0"/>
              </a:spcAft>
              <a:buNone/>
            </a:pPr>
            <a:r>
              <a:rPr kumimoji="1" lang="en-US" altLang="zh-TW" sz="1500" b="1" dirty="0">
                <a:solidFill>
                  <a:srgbClr val="0000FF"/>
                </a:solidFill>
                <a:latin typeface="Times New Roman" pitchFamily="18" charset="0"/>
                <a:ea typeface="標楷體" pitchFamily="65" charset="-120"/>
                <a:cs typeface="Times New Roman" pitchFamily="18" charset="0"/>
              </a:rPr>
              <a:t>92</a:t>
            </a:r>
            <a:r>
              <a:rPr kumimoji="1" lang="zh-TW" altLang="en-US" sz="1500" b="1" dirty="0">
                <a:solidFill>
                  <a:srgbClr val="0000FF"/>
                </a:solidFill>
                <a:latin typeface="Times New Roman" pitchFamily="18" charset="0"/>
                <a:ea typeface="標楷體" pitchFamily="65" charset="-120"/>
                <a:cs typeface="Times New Roman" pitchFamily="18" charset="0"/>
              </a:rPr>
              <a:t>家醫院</a:t>
            </a:r>
            <a:r>
              <a:rPr kumimoji="1" lang="zh-TW" altLang="en-US" sz="1500" b="1" dirty="0">
                <a:solidFill>
                  <a:srgbClr val="000000"/>
                </a:solidFill>
                <a:latin typeface="Times New Roman" pitchFamily="18" charset="0"/>
                <a:ea typeface="標楷體" pitchFamily="65" charset="-120"/>
                <a:cs typeface="Times New Roman" pitchFamily="18" charset="0"/>
              </a:rPr>
              <a:t>沒有針對已取得高階醫管師證書、醫管師證書或醫管師檢定考試及格證明書者，給予相關獎勵措施</a:t>
            </a:r>
            <a:r>
              <a:rPr kumimoji="1" lang="zh-TW" altLang="en-US" sz="1500" b="1" dirty="0">
                <a:solidFill>
                  <a:srgbClr val="0000FF"/>
                </a:solidFill>
                <a:latin typeface="Times New Roman" pitchFamily="18" charset="0"/>
                <a:ea typeface="標楷體" pitchFamily="65" charset="-120"/>
                <a:cs typeface="Times New Roman" pitchFamily="18" charset="0"/>
              </a:rPr>
              <a:t>（</a:t>
            </a:r>
            <a:r>
              <a:rPr kumimoji="1" lang="en-US" altLang="zh-TW" sz="1500" b="1" dirty="0">
                <a:solidFill>
                  <a:srgbClr val="0000FF"/>
                </a:solidFill>
                <a:latin typeface="Times New Roman" pitchFamily="18" charset="0"/>
                <a:ea typeface="標楷體" pitchFamily="65" charset="-120"/>
                <a:cs typeface="Times New Roman" pitchFamily="18" charset="0"/>
              </a:rPr>
              <a:t>65.71%</a:t>
            </a:r>
            <a:r>
              <a:rPr kumimoji="1" lang="zh-TW" altLang="en-US" sz="1500" b="1" dirty="0">
                <a:solidFill>
                  <a:srgbClr val="0000FF"/>
                </a:solidFill>
                <a:latin typeface="Times New Roman" pitchFamily="18" charset="0"/>
                <a:ea typeface="標楷體" pitchFamily="65" charset="-120"/>
                <a:cs typeface="Times New Roman" pitchFamily="18" charset="0"/>
              </a:rPr>
              <a:t>）</a:t>
            </a:r>
            <a:endParaRPr kumimoji="1" lang="zh-CN" altLang="en-US" sz="1500" b="1" dirty="0">
              <a:solidFill>
                <a:srgbClr val="0000FF"/>
              </a:solidFill>
              <a:latin typeface="Times New Roman" pitchFamily="18" charset="0"/>
              <a:ea typeface="標楷體" pitchFamily="65" charset="-120"/>
              <a:cs typeface="Times New Roman" pitchFamily="18" charset="0"/>
            </a:endParaRPr>
          </a:p>
        </p:txBody>
      </p:sp>
      <p:grpSp>
        <p:nvGrpSpPr>
          <p:cNvPr id="47" name="群組 46">
            <a:extLst>
              <a:ext uri="{FF2B5EF4-FFF2-40B4-BE49-F238E27FC236}">
                <a16:creationId xmlns:a16="http://schemas.microsoft.com/office/drawing/2014/main" id="{E455433D-4485-493B-8277-76339FD11F8D}"/>
              </a:ext>
            </a:extLst>
          </p:cNvPr>
          <p:cNvGrpSpPr/>
          <p:nvPr/>
        </p:nvGrpSpPr>
        <p:grpSpPr>
          <a:xfrm>
            <a:off x="151033" y="393914"/>
            <a:ext cx="898166" cy="449644"/>
            <a:chOff x="235597" y="321906"/>
            <a:chExt cx="674138" cy="312553"/>
          </a:xfrm>
        </p:grpSpPr>
        <p:sp>
          <p:nvSpPr>
            <p:cNvPr id="48" name="箭头: V 形 3">
              <a:extLst>
                <a:ext uri="{FF2B5EF4-FFF2-40B4-BE49-F238E27FC236}">
                  <a16:creationId xmlns:a16="http://schemas.microsoft.com/office/drawing/2014/main" id="{E77D3838-37A1-452F-9E15-089D912BAAA8}"/>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9" name="箭头: V 形 4">
              <a:extLst>
                <a:ext uri="{FF2B5EF4-FFF2-40B4-BE49-F238E27FC236}">
                  <a16:creationId xmlns:a16="http://schemas.microsoft.com/office/drawing/2014/main" id="{943FADBA-895C-4695-A4F7-D963F9DBDC70}"/>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0" name="箭头: V 形 8">
              <a:extLst>
                <a:ext uri="{FF2B5EF4-FFF2-40B4-BE49-F238E27FC236}">
                  <a16:creationId xmlns:a16="http://schemas.microsoft.com/office/drawing/2014/main" id="{7B2CC2F3-210F-428E-BB4A-032A328AA2EF}"/>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53" name="標題 1">
            <a:extLst>
              <a:ext uri="{FF2B5EF4-FFF2-40B4-BE49-F238E27FC236}">
                <a16:creationId xmlns:a16="http://schemas.microsoft.com/office/drawing/2014/main" id="{B88D5DED-7BD7-4FB5-A905-0C9EB094EA56}"/>
              </a:ext>
            </a:extLst>
          </p:cNvPr>
          <p:cNvSpPr txBox="1">
            <a:spLocks noChangeArrowheads="1"/>
          </p:cNvSpPr>
          <p:nvPr/>
        </p:nvSpPr>
        <p:spPr bwMode="auto">
          <a:xfrm>
            <a:off x="1619672" y="33421"/>
            <a:ext cx="6059091"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lang="zh-TW" altLang="en-US" sz="2400" b="1" dirty="0">
                <a:solidFill>
                  <a:srgbClr val="000066"/>
                </a:solidFill>
                <a:latin typeface="Times New Roman" pitchFamily="18" charset="0"/>
                <a:ea typeface="標楷體" pitchFamily="65" charset="-120"/>
                <a:cs typeface="Times New Roman" pitchFamily="18" charset="0"/>
              </a:rPr>
              <a:t>醫院針對同仁已取得證明書者</a:t>
            </a:r>
            <a:endParaRPr lang="en-US" altLang="zh-TW" sz="2400" b="1" dirty="0">
              <a:solidFill>
                <a:srgbClr val="000066"/>
              </a:solidFill>
              <a:latin typeface="Times New Roman" pitchFamily="18" charset="0"/>
              <a:ea typeface="標楷體" pitchFamily="65" charset="-120"/>
              <a:cs typeface="Times New Roman" pitchFamily="18" charset="0"/>
            </a:endParaRPr>
          </a:p>
          <a:p>
            <a:pPr algn="ctr" defTabSz="685800" eaLnBrk="0" fontAlgn="base" hangingPunct="0">
              <a:spcBef>
                <a:spcPct val="0"/>
              </a:spcBef>
              <a:spcAft>
                <a:spcPct val="0"/>
              </a:spcAft>
              <a:buNone/>
            </a:pPr>
            <a:r>
              <a:rPr lang="zh-TW" altLang="en-US" sz="2400" b="1" dirty="0">
                <a:solidFill>
                  <a:srgbClr val="000066"/>
                </a:solidFill>
                <a:latin typeface="Times New Roman" pitchFamily="18" charset="0"/>
                <a:ea typeface="標楷體" pitchFamily="65" charset="-120"/>
                <a:cs typeface="Times New Roman" pitchFamily="18" charset="0"/>
              </a:rPr>
              <a:t>提供相關</a:t>
            </a:r>
            <a:r>
              <a:rPr lang="zh-TW" altLang="en-US" sz="2400" b="1" dirty="0">
                <a:solidFill>
                  <a:srgbClr val="C00000"/>
                </a:solidFill>
                <a:latin typeface="Times New Roman" pitchFamily="18" charset="0"/>
                <a:ea typeface="標楷體" pitchFamily="65" charset="-120"/>
                <a:cs typeface="Times New Roman" pitchFamily="18" charset="0"/>
              </a:rPr>
              <a:t>獎勵措施</a:t>
            </a:r>
            <a:r>
              <a:rPr lang="zh-TW" altLang="en-US" sz="2400" b="1" dirty="0">
                <a:solidFill>
                  <a:srgbClr val="000066"/>
                </a:solidFill>
                <a:latin typeface="Times New Roman" pitchFamily="18" charset="0"/>
                <a:ea typeface="標楷體" pitchFamily="65" charset="-120"/>
                <a:cs typeface="Times New Roman" pitchFamily="18" charset="0"/>
              </a:rPr>
              <a:t>情形</a:t>
            </a:r>
            <a:endParaRPr lang="zh-TW" altLang="en-US" sz="2400" b="1" dirty="0">
              <a:solidFill>
                <a:srgbClr val="C00000"/>
              </a:solidFill>
              <a:latin typeface="Times New Roman" pitchFamily="18" charset="0"/>
              <a:ea typeface="標楷體" pitchFamily="65" charset="-12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47066" y="843558"/>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47" name="群組 46">
            <a:extLst>
              <a:ext uri="{FF2B5EF4-FFF2-40B4-BE49-F238E27FC236}">
                <a16:creationId xmlns:a16="http://schemas.microsoft.com/office/drawing/2014/main" id="{E455433D-4485-493B-8277-76339FD11F8D}"/>
              </a:ext>
            </a:extLst>
          </p:cNvPr>
          <p:cNvGrpSpPr/>
          <p:nvPr/>
        </p:nvGrpSpPr>
        <p:grpSpPr>
          <a:xfrm>
            <a:off x="151033" y="393914"/>
            <a:ext cx="898166" cy="449644"/>
            <a:chOff x="235597" y="321906"/>
            <a:chExt cx="674138" cy="312553"/>
          </a:xfrm>
        </p:grpSpPr>
        <p:sp>
          <p:nvSpPr>
            <p:cNvPr id="48" name="箭头: V 形 3">
              <a:extLst>
                <a:ext uri="{FF2B5EF4-FFF2-40B4-BE49-F238E27FC236}">
                  <a16:creationId xmlns:a16="http://schemas.microsoft.com/office/drawing/2014/main" id="{E77D3838-37A1-452F-9E15-089D912BAAA8}"/>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9" name="箭头: V 形 4">
              <a:extLst>
                <a:ext uri="{FF2B5EF4-FFF2-40B4-BE49-F238E27FC236}">
                  <a16:creationId xmlns:a16="http://schemas.microsoft.com/office/drawing/2014/main" id="{943FADBA-895C-4695-A4F7-D963F9DBDC70}"/>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0" name="箭头: V 形 8">
              <a:extLst>
                <a:ext uri="{FF2B5EF4-FFF2-40B4-BE49-F238E27FC236}">
                  <a16:creationId xmlns:a16="http://schemas.microsoft.com/office/drawing/2014/main" id="{7B2CC2F3-210F-428E-BB4A-032A328AA2EF}"/>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graphicFrame>
        <p:nvGraphicFramePr>
          <p:cNvPr id="2" name="图表 20">
            <a:extLst>
              <a:ext uri="{FF2B5EF4-FFF2-40B4-BE49-F238E27FC236}">
                <a16:creationId xmlns:a16="http://schemas.microsoft.com/office/drawing/2014/main" id="{CFF27731-2FF8-4A42-8153-2C69FB17071F}"/>
              </a:ext>
            </a:extLst>
          </p:cNvPr>
          <p:cNvGraphicFramePr>
            <a:graphicFrameLocks/>
          </p:cNvGraphicFramePr>
          <p:nvPr>
            <p:extLst>
              <p:ext uri="{D42A27DB-BD31-4B8C-83A1-F6EECF244321}">
                <p14:modId xmlns:p14="http://schemas.microsoft.com/office/powerpoint/2010/main" val="3090389724"/>
              </p:ext>
            </p:extLst>
          </p:nvPr>
        </p:nvGraphicFramePr>
        <p:xfrm>
          <a:off x="991411" y="1260980"/>
          <a:ext cx="7009129" cy="3282776"/>
        </p:xfrm>
        <a:graphic>
          <a:graphicData uri="http://schemas.openxmlformats.org/drawingml/2006/chart">
            <c:chart xmlns:c="http://schemas.openxmlformats.org/drawingml/2006/chart" xmlns:r="http://schemas.openxmlformats.org/officeDocument/2006/relationships" r:id="rId4"/>
          </a:graphicData>
        </a:graphic>
      </p:graphicFrame>
      <p:sp>
        <p:nvSpPr>
          <p:cNvPr id="17" name="標題 1">
            <a:extLst>
              <a:ext uri="{FF2B5EF4-FFF2-40B4-BE49-F238E27FC236}">
                <a16:creationId xmlns:a16="http://schemas.microsoft.com/office/drawing/2014/main" id="{83576ABE-86D6-4C7E-B307-9649D8D7E8D2}"/>
              </a:ext>
            </a:extLst>
          </p:cNvPr>
          <p:cNvSpPr txBox="1">
            <a:spLocks noChangeArrowheads="1"/>
          </p:cNvSpPr>
          <p:nvPr/>
        </p:nvSpPr>
        <p:spPr bwMode="auto">
          <a:xfrm>
            <a:off x="1456309" y="244051"/>
            <a:ext cx="6284119"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defTabSz="685800" eaLnBrk="0" fontAlgn="base" hangingPunct="0">
              <a:spcBef>
                <a:spcPct val="0"/>
              </a:spcBef>
              <a:spcAft>
                <a:spcPct val="0"/>
              </a:spcAft>
              <a:buNone/>
            </a:pPr>
            <a:r>
              <a:rPr lang="zh-TW" altLang="en-US" sz="2700" b="1" dirty="0">
                <a:solidFill>
                  <a:srgbClr val="000066"/>
                </a:solidFill>
                <a:latin typeface="Times New Roman" pitchFamily="18" charset="0"/>
                <a:ea typeface="標楷體" pitchFamily="65" charset="-120"/>
                <a:cs typeface="Times New Roman" pitchFamily="18" charset="0"/>
              </a:rPr>
              <a:t>醫院提供之獎勵措施分析</a:t>
            </a:r>
          </a:p>
        </p:txBody>
      </p:sp>
      <p:grpSp>
        <p:nvGrpSpPr>
          <p:cNvPr id="9" name="组合 5">
            <a:extLst>
              <a:ext uri="{FF2B5EF4-FFF2-40B4-BE49-F238E27FC236}">
                <a16:creationId xmlns:a16="http://schemas.microsoft.com/office/drawing/2014/main" id="{1FC3DBD9-3C2D-4D8D-900F-DF74DF0587EE}"/>
              </a:ext>
            </a:extLst>
          </p:cNvPr>
          <p:cNvGrpSpPr>
            <a:grpSpLocks/>
          </p:cNvGrpSpPr>
          <p:nvPr/>
        </p:nvGrpSpPr>
        <p:grpSpPr bwMode="auto">
          <a:xfrm>
            <a:off x="1183656" y="4580800"/>
            <a:ext cx="6624638" cy="447675"/>
            <a:chOff x="1094784" y="5476564"/>
            <a:chExt cx="5911403" cy="447441"/>
          </a:xfrm>
        </p:grpSpPr>
        <p:sp>
          <p:nvSpPr>
            <p:cNvPr id="10" name="文本框 11">
              <a:extLst>
                <a:ext uri="{FF2B5EF4-FFF2-40B4-BE49-F238E27FC236}">
                  <a16:creationId xmlns:a16="http://schemas.microsoft.com/office/drawing/2014/main" id="{076B66C6-622B-4A5C-8CA9-3C67BB029981}"/>
                </a:ext>
              </a:extLst>
            </p:cNvPr>
            <p:cNvSpPr txBox="1">
              <a:spLocks noChangeArrowheads="1"/>
            </p:cNvSpPr>
            <p:nvPr/>
          </p:nvSpPr>
          <p:spPr bwMode="auto">
            <a:xfrm>
              <a:off x="2692327" y="5577141"/>
              <a:ext cx="13341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r>
                <a:rPr lang="zh-TW" altLang="en-US" sz="1200">
                  <a:solidFill>
                    <a:srgbClr val="615146"/>
                  </a:solidFill>
                  <a:latin typeface="華康正顏楷體W5" panose="03000509000000000000" pitchFamily="65" charset="-120"/>
                  <a:ea typeface="華康正顏楷體W5" panose="03000509000000000000" pitchFamily="65" charset="-120"/>
                </a:rPr>
                <a:t>高階醫務管理師</a:t>
              </a:r>
              <a:endParaRPr lang="zh-CN" altLang="en-US" sz="1200">
                <a:solidFill>
                  <a:srgbClr val="615146"/>
                </a:solidFill>
                <a:latin typeface="華康正顏楷體W5" panose="03000509000000000000" pitchFamily="65" charset="-120"/>
                <a:ea typeface="華康正顏楷體W5" panose="03000509000000000000" pitchFamily="65" charset="-120"/>
              </a:endParaRPr>
            </a:p>
          </p:txBody>
        </p:sp>
        <p:sp>
          <p:nvSpPr>
            <p:cNvPr id="11" name="矩形 10">
              <a:extLst>
                <a:ext uri="{FF2B5EF4-FFF2-40B4-BE49-F238E27FC236}">
                  <a16:creationId xmlns:a16="http://schemas.microsoft.com/office/drawing/2014/main" id="{050B767C-66B2-4B4B-BC28-11072CF753CB}"/>
                </a:ext>
              </a:extLst>
            </p:cNvPr>
            <p:cNvSpPr/>
            <p:nvPr/>
          </p:nvSpPr>
          <p:spPr>
            <a:xfrm>
              <a:off x="4141855" y="5619364"/>
              <a:ext cx="192655" cy="191988"/>
            </a:xfrm>
            <a:prstGeom prst="rect">
              <a:avLst/>
            </a:prstGeom>
            <a:solidFill>
              <a:srgbClr val="29324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a:defRPr/>
              </a:pPr>
              <a:endParaRPr lang="zh-CN" altLang="en-US">
                <a:solidFill>
                  <a:prstClr val="white"/>
                </a:solidFill>
                <a:latin typeface="華康正顏楷體W5" panose="03000509000000000000" pitchFamily="65" charset="-120"/>
                <a:ea typeface="華康正顏楷體W5" panose="03000509000000000000" pitchFamily="65" charset="-120"/>
              </a:endParaRPr>
            </a:p>
          </p:txBody>
        </p:sp>
        <p:sp>
          <p:nvSpPr>
            <p:cNvPr id="12" name="文本框 14">
              <a:extLst>
                <a:ext uri="{FF2B5EF4-FFF2-40B4-BE49-F238E27FC236}">
                  <a16:creationId xmlns:a16="http://schemas.microsoft.com/office/drawing/2014/main" id="{7625D70F-D953-477F-B976-A0685F8AFEDC}"/>
                </a:ext>
              </a:extLst>
            </p:cNvPr>
            <p:cNvSpPr txBox="1">
              <a:spLocks noChangeArrowheads="1"/>
            </p:cNvSpPr>
            <p:nvPr/>
          </p:nvSpPr>
          <p:spPr bwMode="auto">
            <a:xfrm>
              <a:off x="4410349" y="5577141"/>
              <a:ext cx="13341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spcBef>
                  <a:spcPct val="0"/>
                </a:spcBef>
                <a:buFontTx/>
                <a:buNone/>
              </a:pPr>
              <a:r>
                <a:rPr lang="zh-TW" altLang="en-US" sz="1200">
                  <a:solidFill>
                    <a:srgbClr val="BA243B"/>
                  </a:solidFill>
                  <a:latin typeface="華康正顏楷體W5" panose="03000509000000000000" pitchFamily="65" charset="-120"/>
                  <a:ea typeface="華康正顏楷體W5" panose="03000509000000000000" pitchFamily="65" charset="-120"/>
                </a:rPr>
                <a:t>醫務管理師</a:t>
              </a:r>
              <a:endParaRPr lang="zh-CN" altLang="en-US" sz="1200">
                <a:solidFill>
                  <a:srgbClr val="BA243B"/>
                </a:solidFill>
                <a:latin typeface="華康正顏楷體W5" panose="03000509000000000000" pitchFamily="65" charset="-120"/>
                <a:ea typeface="華康正顏楷體W5" panose="03000509000000000000" pitchFamily="65" charset="-120"/>
              </a:endParaRPr>
            </a:p>
          </p:txBody>
        </p:sp>
        <p:sp>
          <p:nvSpPr>
            <p:cNvPr id="13" name="矩形 12">
              <a:extLst>
                <a:ext uri="{FF2B5EF4-FFF2-40B4-BE49-F238E27FC236}">
                  <a16:creationId xmlns:a16="http://schemas.microsoft.com/office/drawing/2014/main" id="{B0CF86DA-083E-442B-8874-C218F3E47B59}"/>
                </a:ext>
              </a:extLst>
            </p:cNvPr>
            <p:cNvSpPr/>
            <p:nvPr/>
          </p:nvSpPr>
          <p:spPr>
            <a:xfrm>
              <a:off x="1094784" y="5476564"/>
              <a:ext cx="5911403" cy="447441"/>
            </a:xfrm>
            <a:prstGeom prst="rect">
              <a:avLst/>
            </a:prstGeom>
            <a:noFill/>
            <a:ln w="9525">
              <a:solidFill>
                <a:srgbClr val="D4CA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華康正顏楷體W5" panose="03000509000000000000" pitchFamily="65" charset="-120"/>
                <a:ea typeface="華康正顏楷體W5" panose="03000509000000000000" pitchFamily="65" charset="-120"/>
              </a:endParaRPr>
            </a:p>
          </p:txBody>
        </p:sp>
        <p:sp>
          <p:nvSpPr>
            <p:cNvPr id="14" name="矩形 13">
              <a:extLst>
                <a:ext uri="{FF2B5EF4-FFF2-40B4-BE49-F238E27FC236}">
                  <a16:creationId xmlns:a16="http://schemas.microsoft.com/office/drawing/2014/main" id="{5CC1CDB9-60ED-42FF-BDEB-7FAC75FA5728}"/>
                </a:ext>
              </a:extLst>
            </p:cNvPr>
            <p:cNvSpPr/>
            <p:nvPr/>
          </p:nvSpPr>
          <p:spPr>
            <a:xfrm>
              <a:off x="2484453" y="5619364"/>
              <a:ext cx="191238" cy="191988"/>
            </a:xfrm>
            <a:prstGeom prst="rect">
              <a:avLst/>
            </a:prstGeom>
            <a:solidFill>
              <a:srgbClr val="BA8D2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a:defRPr/>
              </a:pPr>
              <a:endParaRPr lang="zh-CN" altLang="en-US">
                <a:solidFill>
                  <a:prstClr val="white"/>
                </a:solidFill>
                <a:latin typeface="華康正顏楷體W5" panose="03000509000000000000" pitchFamily="65" charset="-120"/>
                <a:ea typeface="華康正顏楷體W5" panose="03000509000000000000" pitchFamily="65" charset="-120"/>
              </a:endParaRPr>
            </a:p>
          </p:txBody>
        </p:sp>
      </p:grpSp>
    </p:spTree>
    <p:extLst>
      <p:ext uri="{BB962C8B-B14F-4D97-AF65-F5344CB8AC3E}">
        <p14:creationId xmlns:p14="http://schemas.microsoft.com/office/powerpoint/2010/main" val="251659382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822F9ED-6A5E-4514-B193-501468BF63EE}"/>
              </a:ext>
            </a:extLst>
          </p:cNvPr>
          <p:cNvPicPr>
            <a:picLocks noChangeAspect="1"/>
          </p:cNvPicPr>
          <p:nvPr/>
        </p:nvPicPr>
        <p:blipFill rotWithShape="1">
          <a:blip r:embed="rId5">
            <a:extLst>
              <a:ext uri="{28A0092B-C50C-407E-A947-70E740481C1C}">
                <a14:useLocalDpi xmlns:a14="http://schemas.microsoft.com/office/drawing/2010/main" val="0"/>
              </a:ext>
            </a:extLst>
          </a:blip>
          <a:srcRect l="4453" t="7457" r="8516" b="14161"/>
          <a:stretch/>
        </p:blipFill>
        <p:spPr>
          <a:xfrm>
            <a:off x="0" y="0"/>
            <a:ext cx="9144000" cy="5143500"/>
          </a:xfrm>
          <a:prstGeom prst="rect">
            <a:avLst/>
          </a:prstGeom>
        </p:spPr>
      </p:pic>
      <p:grpSp>
        <p:nvGrpSpPr>
          <p:cNvPr id="25" name="群組 24">
            <a:extLst>
              <a:ext uri="{FF2B5EF4-FFF2-40B4-BE49-F238E27FC236}">
                <a16:creationId xmlns:a16="http://schemas.microsoft.com/office/drawing/2014/main" id="{84A637A3-6DCE-4C06-9A42-4D01F5148C75}"/>
              </a:ext>
            </a:extLst>
          </p:cNvPr>
          <p:cNvGrpSpPr/>
          <p:nvPr/>
        </p:nvGrpSpPr>
        <p:grpSpPr>
          <a:xfrm>
            <a:off x="251520" y="1256617"/>
            <a:ext cx="5028754" cy="2630266"/>
            <a:chOff x="233904" y="8550035"/>
            <a:chExt cx="1444958" cy="1934228"/>
          </a:xfrm>
        </p:grpSpPr>
        <p:sp>
          <p:nvSpPr>
            <p:cNvPr id="26" name="矩形: 圓角 25">
              <a:extLst>
                <a:ext uri="{FF2B5EF4-FFF2-40B4-BE49-F238E27FC236}">
                  <a16:creationId xmlns:a16="http://schemas.microsoft.com/office/drawing/2014/main" id="{912A3A21-5158-494A-9B21-0086C0002290}"/>
                </a:ext>
              </a:extLst>
            </p:cNvPr>
            <p:cNvSpPr/>
            <p:nvPr/>
          </p:nvSpPr>
          <p:spPr>
            <a:xfrm>
              <a:off x="233904" y="8670514"/>
              <a:ext cx="1387772" cy="1813749"/>
            </a:xfrm>
            <a:prstGeom prst="roundRect">
              <a:avLst/>
            </a:prstGeom>
            <a:solidFill>
              <a:srgbClr val="DDB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圓角 26">
              <a:extLst>
                <a:ext uri="{FF2B5EF4-FFF2-40B4-BE49-F238E27FC236}">
                  <a16:creationId xmlns:a16="http://schemas.microsoft.com/office/drawing/2014/main" id="{6054A5AD-728F-4768-9AB6-C5F4A363C0F8}"/>
                </a:ext>
              </a:extLst>
            </p:cNvPr>
            <p:cNvSpPr/>
            <p:nvPr/>
          </p:nvSpPr>
          <p:spPr>
            <a:xfrm>
              <a:off x="291093" y="8550035"/>
              <a:ext cx="1387769" cy="1813747"/>
            </a:xfrm>
            <a:prstGeom prst="roundRect">
              <a:avLst/>
            </a:prstGeom>
            <a:noFill/>
            <a:ln>
              <a:solidFill>
                <a:srgbClr val="293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文本框 12"/>
          <p:cNvSpPr txBox="1"/>
          <p:nvPr/>
        </p:nvSpPr>
        <p:spPr>
          <a:xfrm>
            <a:off x="695397" y="1420451"/>
            <a:ext cx="4278154" cy="2195473"/>
          </a:xfrm>
          <a:prstGeom prst="rect">
            <a:avLst/>
          </a:prstGeom>
          <a:noFill/>
        </p:spPr>
        <p:txBody>
          <a:bodyPr wrap="square" rtlCol="0">
            <a:spAutoFit/>
          </a:bodyPr>
          <a:lstStyle/>
          <a:p>
            <a:pPr algn="ctr" defTabSz="685800" eaLnBrk="0" fontAlgn="base" hangingPunct="0">
              <a:spcBef>
                <a:spcPts val="450"/>
              </a:spcBef>
              <a:spcAft>
                <a:spcPct val="0"/>
              </a:spcAft>
              <a:defRPr/>
            </a:pPr>
            <a:r>
              <a:rPr kumimoji="1"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如因嚴重特殊傳染性肺炎</a:t>
            </a:r>
            <a:endParaRPr kumimoji="1"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gn="ctr" defTabSz="685800" eaLnBrk="0" fontAlgn="base" hangingPunct="0">
              <a:spcBef>
                <a:spcPts val="450"/>
              </a:spcBef>
              <a:spcAft>
                <a:spcPct val="0"/>
              </a:spcAft>
              <a:defRPr/>
            </a:pPr>
            <a:r>
              <a:rPr kumimoji="1"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(COVID-19)</a:t>
            </a:r>
          </a:p>
          <a:p>
            <a:pPr algn="ctr" defTabSz="685800" eaLnBrk="0" fontAlgn="base" hangingPunct="0">
              <a:spcBef>
                <a:spcPts val="450"/>
              </a:spcBef>
              <a:spcAft>
                <a:spcPct val="0"/>
              </a:spcAft>
              <a:defRPr/>
            </a:pPr>
            <a:r>
              <a:rPr kumimoji="1"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疫情影響而有異動，</a:t>
            </a:r>
            <a:endParaRPr kumimoji="1"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gn="ctr" defTabSz="685800" eaLnBrk="0" fontAlgn="base" hangingPunct="0">
              <a:spcBef>
                <a:spcPts val="450"/>
              </a:spcBef>
              <a:spcAft>
                <a:spcPct val="0"/>
              </a:spcAft>
              <a:defRPr/>
            </a:pPr>
            <a:r>
              <a:rPr kumimoji="1"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將會盡速公告周知，</a:t>
            </a:r>
            <a:endParaRPr kumimoji="1"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gn="ctr" defTabSz="685800" eaLnBrk="0" fontAlgn="base" hangingPunct="0">
              <a:spcBef>
                <a:spcPts val="450"/>
              </a:spcBef>
              <a:spcAft>
                <a:spcPct val="0"/>
              </a:spcAft>
              <a:defRPr/>
            </a:pPr>
            <a:r>
              <a:rPr kumimoji="1"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請隨時留意本學會最新消息！</a:t>
            </a:r>
          </a:p>
        </p:txBody>
      </p:sp>
    </p:spTree>
    <p:custDataLst>
      <p:tags r:id="rId2"/>
    </p:custDataLst>
    <p:extLst>
      <p:ext uri="{BB962C8B-B14F-4D97-AF65-F5344CB8AC3E}">
        <p14:creationId xmlns:p14="http://schemas.microsoft.com/office/powerpoint/2010/main" val="36499602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000"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 calcmode="lin" valueType="num">
                                      <p:cBhvr>
                                        <p:cTn id="9"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B658FDA8-03BD-4527-9C9C-1CA07275FBED}"/>
              </a:ext>
            </a:extLst>
          </p:cNvPr>
          <p:cNvGrpSpPr/>
          <p:nvPr/>
        </p:nvGrpSpPr>
        <p:grpSpPr>
          <a:xfrm>
            <a:off x="2356021" y="1772771"/>
            <a:ext cx="4351966" cy="1763911"/>
            <a:chOff x="4763704" y="1631912"/>
            <a:chExt cx="3837532" cy="1763911"/>
          </a:xfrm>
        </p:grpSpPr>
        <p:sp>
          <p:nvSpPr>
            <p:cNvPr id="37" name="îŝḷîḓé-文本框 63"/>
            <p:cNvSpPr txBox="1"/>
            <p:nvPr/>
          </p:nvSpPr>
          <p:spPr>
            <a:xfrm>
              <a:off x="5099660" y="2293948"/>
              <a:ext cx="3501576" cy="277802"/>
            </a:xfrm>
            <a:prstGeom prst="rect">
              <a:avLst/>
            </a:prstGeom>
            <a:noFill/>
          </p:spPr>
          <p:txBody>
            <a:bodyPr wrap="none" anchor="b" anchorCtr="0">
              <a:noAutofit/>
            </a:bodyPr>
            <a:lstStyle/>
            <a:p>
              <a:r>
                <a:rPr lang="zh-TW" altLang="en-US" sz="2000" b="1" dirty="0">
                  <a:solidFill>
                    <a:prstClr val="black"/>
                  </a:solidFill>
                  <a:latin typeface="Times New Roman" pitchFamily="18" charset="0"/>
                  <a:ea typeface="標楷體" pitchFamily="65" charset="-120"/>
                  <a:cs typeface="Times New Roman" pitchFamily="18" charset="0"/>
                  <a:sym typeface="Webdings" pitchFamily="18" charset="2"/>
                </a:rPr>
                <a:t>聯絡電話：</a:t>
              </a:r>
              <a:r>
                <a:rPr lang="en-US" altLang="zh-TW" sz="2000" b="1" dirty="0">
                  <a:solidFill>
                    <a:prstClr val="black"/>
                  </a:solidFill>
                  <a:latin typeface="Times New Roman" pitchFamily="18" charset="0"/>
                  <a:ea typeface="標楷體" pitchFamily="65" charset="-120"/>
                  <a:cs typeface="Times New Roman" pitchFamily="18" charset="0"/>
                  <a:sym typeface="Webdings" pitchFamily="18" charset="2"/>
                </a:rPr>
                <a:t>(02)2369-3081</a:t>
              </a:r>
              <a:r>
                <a:rPr lang="zh-TW" altLang="en-US" sz="2000" b="1" dirty="0">
                  <a:solidFill>
                    <a:prstClr val="black"/>
                  </a:solidFill>
                  <a:latin typeface="Times New Roman" pitchFamily="18" charset="0"/>
                  <a:ea typeface="標楷體" pitchFamily="65" charset="-120"/>
                  <a:cs typeface="Times New Roman" pitchFamily="18" charset="0"/>
                  <a:sym typeface="Webdings" pitchFamily="18" charset="2"/>
                </a:rPr>
                <a:t>分機</a:t>
              </a:r>
              <a:r>
                <a:rPr lang="en-US" altLang="zh-TW" sz="2000" b="1" dirty="0">
                  <a:solidFill>
                    <a:prstClr val="black"/>
                  </a:solidFill>
                  <a:latin typeface="Times New Roman" pitchFamily="18" charset="0"/>
                  <a:ea typeface="標楷體" pitchFamily="65" charset="-120"/>
                  <a:cs typeface="Times New Roman" pitchFamily="18" charset="0"/>
                  <a:sym typeface="Webdings" pitchFamily="18" charset="2"/>
                </a:rPr>
                <a:t>19</a:t>
              </a:r>
              <a:endParaRPr lang="zh-CN" altLang="en-US" sz="2000" b="1" dirty="0">
                <a:solidFill>
                  <a:schemeClr val="accent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7" name="îṥļîḑé-Freeform 9"/>
            <p:cNvSpPr/>
            <p:nvPr/>
          </p:nvSpPr>
          <p:spPr bwMode="auto">
            <a:xfrm>
              <a:off x="4763704" y="2772603"/>
              <a:ext cx="381373" cy="250464"/>
            </a:xfrm>
            <a:custGeom>
              <a:avLst/>
              <a:gdLst>
                <a:gd name="connsiteX0" fmla="*/ 31750 w 338138"/>
                <a:gd name="connsiteY0" fmla="*/ 200025 h 258763"/>
                <a:gd name="connsiteX1" fmla="*/ 31750 w 338138"/>
                <a:gd name="connsiteY1" fmla="*/ 227013 h 258763"/>
                <a:gd name="connsiteX2" fmla="*/ 306388 w 338138"/>
                <a:gd name="connsiteY2" fmla="*/ 227013 h 258763"/>
                <a:gd name="connsiteX3" fmla="*/ 306388 w 338138"/>
                <a:gd name="connsiteY3" fmla="*/ 200025 h 258763"/>
                <a:gd name="connsiteX4" fmla="*/ 255588 w 338138"/>
                <a:gd name="connsiteY4" fmla="*/ 85725 h 258763"/>
                <a:gd name="connsiteX5" fmla="*/ 271463 w 338138"/>
                <a:gd name="connsiteY5" fmla="*/ 100013 h 258763"/>
                <a:gd name="connsiteX6" fmla="*/ 255588 w 338138"/>
                <a:gd name="connsiteY6" fmla="*/ 114301 h 258763"/>
                <a:gd name="connsiteX7" fmla="*/ 239713 w 338138"/>
                <a:gd name="connsiteY7" fmla="*/ 100013 h 258763"/>
                <a:gd name="connsiteX8" fmla="*/ 255588 w 338138"/>
                <a:gd name="connsiteY8" fmla="*/ 85725 h 258763"/>
                <a:gd name="connsiteX9" fmla="*/ 83345 w 338138"/>
                <a:gd name="connsiteY9" fmla="*/ 85725 h 258763"/>
                <a:gd name="connsiteX10" fmla="*/ 98427 w 338138"/>
                <a:gd name="connsiteY10" fmla="*/ 100013 h 258763"/>
                <a:gd name="connsiteX11" fmla="*/ 83345 w 338138"/>
                <a:gd name="connsiteY11" fmla="*/ 114301 h 258763"/>
                <a:gd name="connsiteX12" fmla="*/ 68263 w 338138"/>
                <a:gd name="connsiteY12" fmla="*/ 100013 h 258763"/>
                <a:gd name="connsiteX13" fmla="*/ 83345 w 338138"/>
                <a:gd name="connsiteY13" fmla="*/ 85725 h 258763"/>
                <a:gd name="connsiteX14" fmla="*/ 144035 w 338138"/>
                <a:gd name="connsiteY14" fmla="*/ 46037 h 258763"/>
                <a:gd name="connsiteX15" fmla="*/ 159846 w 338138"/>
                <a:gd name="connsiteY15" fmla="*/ 63151 h 258763"/>
                <a:gd name="connsiteX16" fmla="*/ 159846 w 338138"/>
                <a:gd name="connsiteY16" fmla="*/ 84214 h 258763"/>
                <a:gd name="connsiteX17" fmla="*/ 178293 w 338138"/>
                <a:gd name="connsiteY17" fmla="*/ 84214 h 258763"/>
                <a:gd name="connsiteX18" fmla="*/ 178293 w 338138"/>
                <a:gd name="connsiteY18" fmla="*/ 63151 h 258763"/>
                <a:gd name="connsiteX19" fmla="*/ 194105 w 338138"/>
                <a:gd name="connsiteY19" fmla="*/ 46037 h 258763"/>
                <a:gd name="connsiteX20" fmla="*/ 209916 w 338138"/>
                <a:gd name="connsiteY20" fmla="*/ 63151 h 258763"/>
                <a:gd name="connsiteX21" fmla="*/ 209916 w 338138"/>
                <a:gd name="connsiteY21" fmla="*/ 84214 h 258763"/>
                <a:gd name="connsiteX22" fmla="*/ 219140 w 338138"/>
                <a:gd name="connsiteY22" fmla="*/ 84214 h 258763"/>
                <a:gd name="connsiteX23" fmla="*/ 234951 w 338138"/>
                <a:gd name="connsiteY23" fmla="*/ 100012 h 258763"/>
                <a:gd name="connsiteX24" fmla="*/ 219140 w 338138"/>
                <a:gd name="connsiteY24" fmla="*/ 115810 h 258763"/>
                <a:gd name="connsiteX25" fmla="*/ 209916 w 338138"/>
                <a:gd name="connsiteY25" fmla="*/ 115810 h 258763"/>
                <a:gd name="connsiteX26" fmla="*/ 209916 w 338138"/>
                <a:gd name="connsiteY26" fmla="*/ 138189 h 258763"/>
                <a:gd name="connsiteX27" fmla="*/ 194105 w 338138"/>
                <a:gd name="connsiteY27" fmla="*/ 153987 h 258763"/>
                <a:gd name="connsiteX28" fmla="*/ 178293 w 338138"/>
                <a:gd name="connsiteY28" fmla="*/ 138189 h 258763"/>
                <a:gd name="connsiteX29" fmla="*/ 178293 w 338138"/>
                <a:gd name="connsiteY29" fmla="*/ 115810 h 258763"/>
                <a:gd name="connsiteX30" fmla="*/ 159846 w 338138"/>
                <a:gd name="connsiteY30" fmla="*/ 115810 h 258763"/>
                <a:gd name="connsiteX31" fmla="*/ 159846 w 338138"/>
                <a:gd name="connsiteY31" fmla="*/ 138189 h 258763"/>
                <a:gd name="connsiteX32" fmla="*/ 144035 w 338138"/>
                <a:gd name="connsiteY32" fmla="*/ 153987 h 258763"/>
                <a:gd name="connsiteX33" fmla="*/ 128223 w 338138"/>
                <a:gd name="connsiteY33" fmla="*/ 138189 h 258763"/>
                <a:gd name="connsiteX34" fmla="*/ 128223 w 338138"/>
                <a:gd name="connsiteY34" fmla="*/ 115810 h 258763"/>
                <a:gd name="connsiteX35" fmla="*/ 119000 w 338138"/>
                <a:gd name="connsiteY35" fmla="*/ 115810 h 258763"/>
                <a:gd name="connsiteX36" fmla="*/ 103188 w 338138"/>
                <a:gd name="connsiteY36" fmla="*/ 100012 h 258763"/>
                <a:gd name="connsiteX37" fmla="*/ 119000 w 338138"/>
                <a:gd name="connsiteY37" fmla="*/ 84214 h 258763"/>
                <a:gd name="connsiteX38" fmla="*/ 128223 w 338138"/>
                <a:gd name="connsiteY38" fmla="*/ 84214 h 258763"/>
                <a:gd name="connsiteX39" fmla="*/ 128223 w 338138"/>
                <a:gd name="connsiteY39" fmla="*/ 63151 h 258763"/>
                <a:gd name="connsiteX40" fmla="*/ 144035 w 338138"/>
                <a:gd name="connsiteY40" fmla="*/ 46037 h 258763"/>
                <a:gd name="connsiteX41" fmla="*/ 61913 w 338138"/>
                <a:gd name="connsiteY41" fmla="*/ 31750 h 258763"/>
                <a:gd name="connsiteX42" fmla="*/ 61913 w 338138"/>
                <a:gd name="connsiteY42" fmla="*/ 166688 h 258763"/>
                <a:gd name="connsiteX43" fmla="*/ 277813 w 338138"/>
                <a:gd name="connsiteY43" fmla="*/ 166688 h 258763"/>
                <a:gd name="connsiteX44" fmla="*/ 277813 w 338138"/>
                <a:gd name="connsiteY44" fmla="*/ 31750 h 258763"/>
                <a:gd name="connsiteX45" fmla="*/ 44909 w 338138"/>
                <a:gd name="connsiteY45" fmla="*/ 0 h 258763"/>
                <a:gd name="connsiteX46" fmla="*/ 293229 w 338138"/>
                <a:gd name="connsiteY46" fmla="*/ 0 h 258763"/>
                <a:gd name="connsiteX47" fmla="*/ 310400 w 338138"/>
                <a:gd name="connsiteY47" fmla="*/ 15843 h 258763"/>
                <a:gd name="connsiteX48" fmla="*/ 310400 w 338138"/>
                <a:gd name="connsiteY48" fmla="*/ 166348 h 258763"/>
                <a:gd name="connsiteX49" fmla="*/ 322288 w 338138"/>
                <a:gd name="connsiteY49" fmla="*/ 166348 h 258763"/>
                <a:gd name="connsiteX50" fmla="*/ 338138 w 338138"/>
                <a:gd name="connsiteY50" fmla="*/ 182190 h 258763"/>
                <a:gd name="connsiteX51" fmla="*/ 338138 w 338138"/>
                <a:gd name="connsiteY51" fmla="*/ 242920 h 258763"/>
                <a:gd name="connsiteX52" fmla="*/ 322288 w 338138"/>
                <a:gd name="connsiteY52" fmla="*/ 258763 h 258763"/>
                <a:gd name="connsiteX53" fmla="*/ 15850 w 338138"/>
                <a:gd name="connsiteY53" fmla="*/ 258763 h 258763"/>
                <a:gd name="connsiteX54" fmla="*/ 0 w 338138"/>
                <a:gd name="connsiteY54" fmla="*/ 242920 h 258763"/>
                <a:gd name="connsiteX55" fmla="*/ 0 w 338138"/>
                <a:gd name="connsiteY55" fmla="*/ 182190 h 258763"/>
                <a:gd name="connsiteX56" fmla="*/ 15850 w 338138"/>
                <a:gd name="connsiteY56" fmla="*/ 166348 h 258763"/>
                <a:gd name="connsiteX57" fmla="*/ 27738 w 338138"/>
                <a:gd name="connsiteY57" fmla="*/ 166348 h 258763"/>
                <a:gd name="connsiteX58" fmla="*/ 27738 w 338138"/>
                <a:gd name="connsiteY58" fmla="*/ 15843 h 258763"/>
                <a:gd name="connsiteX59" fmla="*/ 44909 w 338138"/>
                <a:gd name="connsiteY59"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138" h="258763">
                  <a:moveTo>
                    <a:pt x="31750" y="200025"/>
                  </a:moveTo>
                  <a:lnTo>
                    <a:pt x="31750" y="227013"/>
                  </a:lnTo>
                  <a:lnTo>
                    <a:pt x="306388" y="227013"/>
                  </a:lnTo>
                  <a:lnTo>
                    <a:pt x="306388" y="200025"/>
                  </a:lnTo>
                  <a:close/>
                  <a:moveTo>
                    <a:pt x="255588" y="85725"/>
                  </a:moveTo>
                  <a:cubicBezTo>
                    <a:pt x="264356" y="85725"/>
                    <a:pt x="271463" y="92122"/>
                    <a:pt x="271463" y="100013"/>
                  </a:cubicBezTo>
                  <a:cubicBezTo>
                    <a:pt x="271463" y="107904"/>
                    <a:pt x="264356" y="114301"/>
                    <a:pt x="255588" y="114301"/>
                  </a:cubicBezTo>
                  <a:cubicBezTo>
                    <a:pt x="246820" y="114301"/>
                    <a:pt x="239713" y="107904"/>
                    <a:pt x="239713" y="100013"/>
                  </a:cubicBezTo>
                  <a:cubicBezTo>
                    <a:pt x="239713" y="92122"/>
                    <a:pt x="246820" y="85725"/>
                    <a:pt x="255588" y="85725"/>
                  </a:cubicBezTo>
                  <a:close/>
                  <a:moveTo>
                    <a:pt x="83345" y="85725"/>
                  </a:moveTo>
                  <a:cubicBezTo>
                    <a:pt x="91675" y="85725"/>
                    <a:pt x="98427" y="92122"/>
                    <a:pt x="98427" y="100013"/>
                  </a:cubicBezTo>
                  <a:cubicBezTo>
                    <a:pt x="98427" y="107904"/>
                    <a:pt x="91675" y="114301"/>
                    <a:pt x="83345" y="114301"/>
                  </a:cubicBezTo>
                  <a:cubicBezTo>
                    <a:pt x="75015" y="114301"/>
                    <a:pt x="68263" y="107904"/>
                    <a:pt x="68263" y="100013"/>
                  </a:cubicBezTo>
                  <a:cubicBezTo>
                    <a:pt x="68263" y="92122"/>
                    <a:pt x="75015" y="85725"/>
                    <a:pt x="83345" y="85725"/>
                  </a:cubicBezTo>
                  <a:close/>
                  <a:moveTo>
                    <a:pt x="144035" y="46037"/>
                  </a:moveTo>
                  <a:cubicBezTo>
                    <a:pt x="153258" y="46037"/>
                    <a:pt x="159846" y="53936"/>
                    <a:pt x="159846" y="63151"/>
                  </a:cubicBezTo>
                  <a:cubicBezTo>
                    <a:pt x="159846" y="63151"/>
                    <a:pt x="159846" y="63151"/>
                    <a:pt x="159846" y="84214"/>
                  </a:cubicBezTo>
                  <a:cubicBezTo>
                    <a:pt x="159846" y="84214"/>
                    <a:pt x="159846" y="84214"/>
                    <a:pt x="178293" y="84214"/>
                  </a:cubicBezTo>
                  <a:cubicBezTo>
                    <a:pt x="178293" y="84214"/>
                    <a:pt x="178293" y="84214"/>
                    <a:pt x="178293" y="63151"/>
                  </a:cubicBezTo>
                  <a:cubicBezTo>
                    <a:pt x="178293" y="53936"/>
                    <a:pt x="184881" y="46037"/>
                    <a:pt x="194105" y="46037"/>
                  </a:cubicBezTo>
                  <a:cubicBezTo>
                    <a:pt x="203328" y="46037"/>
                    <a:pt x="209916" y="53936"/>
                    <a:pt x="209916" y="63151"/>
                  </a:cubicBezTo>
                  <a:cubicBezTo>
                    <a:pt x="209916" y="63151"/>
                    <a:pt x="209916" y="63151"/>
                    <a:pt x="209916" y="84214"/>
                  </a:cubicBezTo>
                  <a:cubicBezTo>
                    <a:pt x="209916" y="84214"/>
                    <a:pt x="209916" y="84214"/>
                    <a:pt x="219140" y="84214"/>
                  </a:cubicBezTo>
                  <a:cubicBezTo>
                    <a:pt x="228363" y="84214"/>
                    <a:pt x="234951" y="90797"/>
                    <a:pt x="234951" y="100012"/>
                  </a:cubicBezTo>
                  <a:cubicBezTo>
                    <a:pt x="234951" y="109227"/>
                    <a:pt x="228363" y="115810"/>
                    <a:pt x="219140" y="115810"/>
                  </a:cubicBezTo>
                  <a:cubicBezTo>
                    <a:pt x="219140" y="115810"/>
                    <a:pt x="219140" y="115810"/>
                    <a:pt x="209916" y="115810"/>
                  </a:cubicBezTo>
                  <a:cubicBezTo>
                    <a:pt x="209916" y="115810"/>
                    <a:pt x="209916" y="115810"/>
                    <a:pt x="209916" y="138189"/>
                  </a:cubicBezTo>
                  <a:cubicBezTo>
                    <a:pt x="209916" y="146088"/>
                    <a:pt x="203328" y="153987"/>
                    <a:pt x="194105" y="153987"/>
                  </a:cubicBezTo>
                  <a:cubicBezTo>
                    <a:pt x="184881" y="153987"/>
                    <a:pt x="178293" y="146088"/>
                    <a:pt x="178293" y="138189"/>
                  </a:cubicBezTo>
                  <a:cubicBezTo>
                    <a:pt x="178293" y="138189"/>
                    <a:pt x="178293" y="138189"/>
                    <a:pt x="178293" y="115810"/>
                  </a:cubicBezTo>
                  <a:cubicBezTo>
                    <a:pt x="178293" y="115810"/>
                    <a:pt x="178293" y="115810"/>
                    <a:pt x="159846" y="115810"/>
                  </a:cubicBezTo>
                  <a:cubicBezTo>
                    <a:pt x="159846" y="115810"/>
                    <a:pt x="159846" y="115810"/>
                    <a:pt x="159846" y="138189"/>
                  </a:cubicBezTo>
                  <a:cubicBezTo>
                    <a:pt x="159846" y="146088"/>
                    <a:pt x="153258" y="153987"/>
                    <a:pt x="144035" y="153987"/>
                  </a:cubicBezTo>
                  <a:cubicBezTo>
                    <a:pt x="134811" y="153987"/>
                    <a:pt x="128223" y="146088"/>
                    <a:pt x="128223" y="138189"/>
                  </a:cubicBezTo>
                  <a:cubicBezTo>
                    <a:pt x="128223" y="138189"/>
                    <a:pt x="128223" y="138189"/>
                    <a:pt x="128223" y="115810"/>
                  </a:cubicBezTo>
                  <a:cubicBezTo>
                    <a:pt x="128223" y="115810"/>
                    <a:pt x="128223" y="115810"/>
                    <a:pt x="119000" y="115810"/>
                  </a:cubicBezTo>
                  <a:cubicBezTo>
                    <a:pt x="109776" y="115810"/>
                    <a:pt x="103188" y="109227"/>
                    <a:pt x="103188" y="100012"/>
                  </a:cubicBezTo>
                  <a:cubicBezTo>
                    <a:pt x="103188" y="90797"/>
                    <a:pt x="109776" y="84214"/>
                    <a:pt x="119000" y="84214"/>
                  </a:cubicBezTo>
                  <a:cubicBezTo>
                    <a:pt x="119000" y="84214"/>
                    <a:pt x="119000" y="84214"/>
                    <a:pt x="128223" y="84214"/>
                  </a:cubicBezTo>
                  <a:cubicBezTo>
                    <a:pt x="128223" y="84214"/>
                    <a:pt x="128223" y="84214"/>
                    <a:pt x="128223" y="63151"/>
                  </a:cubicBezTo>
                  <a:cubicBezTo>
                    <a:pt x="128223" y="53936"/>
                    <a:pt x="134811" y="46037"/>
                    <a:pt x="144035" y="46037"/>
                  </a:cubicBezTo>
                  <a:close/>
                  <a:moveTo>
                    <a:pt x="61913" y="31750"/>
                  </a:moveTo>
                  <a:lnTo>
                    <a:pt x="61913" y="166688"/>
                  </a:lnTo>
                  <a:lnTo>
                    <a:pt x="277813" y="166688"/>
                  </a:lnTo>
                  <a:lnTo>
                    <a:pt x="277813" y="31750"/>
                  </a:lnTo>
                  <a:close/>
                  <a:moveTo>
                    <a:pt x="44909" y="0"/>
                  </a:moveTo>
                  <a:cubicBezTo>
                    <a:pt x="293229" y="0"/>
                    <a:pt x="293229" y="0"/>
                    <a:pt x="293229" y="0"/>
                  </a:cubicBezTo>
                  <a:cubicBezTo>
                    <a:pt x="302475" y="0"/>
                    <a:pt x="310400" y="6601"/>
                    <a:pt x="310400" y="15843"/>
                  </a:cubicBezTo>
                  <a:cubicBezTo>
                    <a:pt x="310400" y="166348"/>
                    <a:pt x="310400" y="166348"/>
                    <a:pt x="310400" y="166348"/>
                  </a:cubicBezTo>
                  <a:cubicBezTo>
                    <a:pt x="322288" y="166348"/>
                    <a:pt x="322288" y="166348"/>
                    <a:pt x="322288" y="166348"/>
                  </a:cubicBezTo>
                  <a:cubicBezTo>
                    <a:pt x="331534" y="166348"/>
                    <a:pt x="338138" y="174269"/>
                    <a:pt x="338138" y="182190"/>
                  </a:cubicBezTo>
                  <a:cubicBezTo>
                    <a:pt x="338138" y="242920"/>
                    <a:pt x="338138" y="242920"/>
                    <a:pt x="338138" y="242920"/>
                  </a:cubicBezTo>
                  <a:cubicBezTo>
                    <a:pt x="338138" y="252162"/>
                    <a:pt x="331534" y="258763"/>
                    <a:pt x="322288" y="258763"/>
                  </a:cubicBezTo>
                  <a:cubicBezTo>
                    <a:pt x="15850" y="258763"/>
                    <a:pt x="15850" y="258763"/>
                    <a:pt x="15850" y="258763"/>
                  </a:cubicBezTo>
                  <a:cubicBezTo>
                    <a:pt x="6604" y="258763"/>
                    <a:pt x="0" y="252162"/>
                    <a:pt x="0" y="242920"/>
                  </a:cubicBezTo>
                  <a:cubicBezTo>
                    <a:pt x="0" y="182190"/>
                    <a:pt x="0" y="182190"/>
                    <a:pt x="0" y="182190"/>
                  </a:cubicBezTo>
                  <a:cubicBezTo>
                    <a:pt x="0" y="174269"/>
                    <a:pt x="6604" y="166348"/>
                    <a:pt x="15850" y="166348"/>
                  </a:cubicBezTo>
                  <a:cubicBezTo>
                    <a:pt x="27738" y="166348"/>
                    <a:pt x="27738" y="166348"/>
                    <a:pt x="27738" y="166348"/>
                  </a:cubicBezTo>
                  <a:cubicBezTo>
                    <a:pt x="27738" y="15843"/>
                    <a:pt x="27738" y="15843"/>
                    <a:pt x="27738" y="15843"/>
                  </a:cubicBezTo>
                  <a:cubicBezTo>
                    <a:pt x="27738" y="6601"/>
                    <a:pt x="35663" y="0"/>
                    <a:pt x="44909" y="0"/>
                  </a:cubicBezTo>
                  <a:close/>
                </a:path>
              </a:pathLst>
            </a:custGeom>
            <a:solidFill>
              <a:schemeClr val="accent2"/>
            </a:solidFill>
            <a:ln>
              <a:noFill/>
            </a:ln>
          </p:spPr>
          <p:txBody>
            <a:bodyPr anchor="ctr"/>
            <a:lstStyle/>
            <a:p>
              <a:pPr algn="ctr"/>
              <a:endParaRPr sz="20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8" name="文字方塊 37">
              <a:extLst>
                <a:ext uri="{FF2B5EF4-FFF2-40B4-BE49-F238E27FC236}">
                  <a16:creationId xmlns:a16="http://schemas.microsoft.com/office/drawing/2014/main" id="{18FB9149-DD47-4659-91AE-DC75BC12B7FD}"/>
                </a:ext>
              </a:extLst>
            </p:cNvPr>
            <p:cNvSpPr txBox="1"/>
            <p:nvPr/>
          </p:nvSpPr>
          <p:spPr>
            <a:xfrm>
              <a:off x="5119168" y="1631912"/>
              <a:ext cx="2367032" cy="707886"/>
            </a:xfrm>
            <a:prstGeom prst="rect">
              <a:avLst/>
            </a:prstGeom>
            <a:noFill/>
          </p:spPr>
          <p:txBody>
            <a:bodyPr wrap="square">
              <a:spAutoFit/>
            </a:bodyPr>
            <a:lstStyle/>
            <a:p>
              <a:r>
                <a:rPr lang="zh-TW" altLang="en-US" sz="2000" b="1" dirty="0">
                  <a:solidFill>
                    <a:prstClr val="black"/>
                  </a:solidFill>
                  <a:latin typeface="Times New Roman" pitchFamily="18" charset="0"/>
                  <a:ea typeface="標楷體" pitchFamily="65" charset="-120"/>
                  <a:cs typeface="Times New Roman" pitchFamily="18" charset="0"/>
                  <a:sym typeface="Webdings" pitchFamily="18" charset="2"/>
                </a:rPr>
                <a:t>承辦人：鄭顏婕專員</a:t>
              </a:r>
              <a:endParaRPr lang="zh-TW" altLang="en-US" sz="2000" dirty="0"/>
            </a:p>
          </p:txBody>
        </p:sp>
        <p:sp>
          <p:nvSpPr>
            <p:cNvPr id="39" name="文字方塊 38">
              <a:extLst>
                <a:ext uri="{FF2B5EF4-FFF2-40B4-BE49-F238E27FC236}">
                  <a16:creationId xmlns:a16="http://schemas.microsoft.com/office/drawing/2014/main" id="{9E310CC7-B810-459A-B24A-6D40B2385D2A}"/>
                </a:ext>
              </a:extLst>
            </p:cNvPr>
            <p:cNvSpPr txBox="1"/>
            <p:nvPr/>
          </p:nvSpPr>
          <p:spPr>
            <a:xfrm>
              <a:off x="5119168" y="2713585"/>
              <a:ext cx="3285682" cy="682238"/>
            </a:xfrm>
            <a:prstGeom prst="rect">
              <a:avLst/>
            </a:prstGeom>
            <a:noFill/>
          </p:spPr>
          <p:txBody>
            <a:bodyPr wrap="square">
              <a:spAutoFit/>
            </a:bodyPr>
            <a:lstStyle/>
            <a:p>
              <a:pPr marL="0" indent="0" defTabSz="685800">
                <a:lnSpc>
                  <a:spcPts val="2250"/>
                </a:lnSpc>
                <a:spcBef>
                  <a:spcPts val="900"/>
                </a:spcBef>
                <a:spcAft>
                  <a:spcPts val="450"/>
                </a:spcAft>
                <a:buNone/>
              </a:pPr>
              <a:r>
                <a:rPr lang="zh-TW" altLang="en-US" sz="2000" b="1" dirty="0">
                  <a:solidFill>
                    <a:prstClr val="black"/>
                  </a:solidFill>
                  <a:latin typeface="Times New Roman" pitchFamily="18" charset="0"/>
                  <a:ea typeface="標楷體" pitchFamily="65" charset="-120"/>
                  <a:cs typeface="Times New Roman" pitchFamily="18" charset="0"/>
                  <a:sym typeface="Webdings" pitchFamily="18" charset="2"/>
                </a:rPr>
                <a:t>網址：</a:t>
              </a:r>
              <a:r>
                <a:rPr lang="en-US" altLang="zh-TW" sz="2000" b="1" dirty="0">
                  <a:solidFill>
                    <a:prstClr val="black"/>
                  </a:solidFill>
                  <a:latin typeface="Times New Roman" pitchFamily="18" charset="0"/>
                  <a:ea typeface="標楷體" pitchFamily="65" charset="-120"/>
                  <a:cs typeface="Times New Roman" pitchFamily="18" charset="0"/>
                  <a:sym typeface="Webdings" pitchFamily="18" charset="2"/>
                  <a:hlinkClick r:id="rId4"/>
                </a:rPr>
                <a:t>http://www.tche.org.tw/</a:t>
              </a:r>
              <a:endParaRPr lang="zh-TW" altLang="en-US" sz="2000" b="1" dirty="0">
                <a:solidFill>
                  <a:prstClr val="black"/>
                </a:solidFill>
                <a:latin typeface="Times New Roman" pitchFamily="18" charset="0"/>
                <a:ea typeface="標楷體" pitchFamily="65" charset="-120"/>
                <a:cs typeface="Times New Roman" pitchFamily="18" charset="0"/>
                <a:sym typeface="Webdings" pitchFamily="18" charset="2"/>
              </a:endParaRPr>
            </a:p>
          </p:txBody>
        </p:sp>
        <p:sp>
          <p:nvSpPr>
            <p:cNvPr id="40" name="Freeform 16">
              <a:extLst>
                <a:ext uri="{FF2B5EF4-FFF2-40B4-BE49-F238E27FC236}">
                  <a16:creationId xmlns:a16="http://schemas.microsoft.com/office/drawing/2014/main" id="{340F0C89-2565-4AEB-81FF-F7DAEE115EA3}"/>
                </a:ext>
              </a:extLst>
            </p:cNvPr>
            <p:cNvSpPr>
              <a:spLocks noEditPoints="1"/>
            </p:cNvSpPr>
            <p:nvPr/>
          </p:nvSpPr>
          <p:spPr bwMode="auto">
            <a:xfrm>
              <a:off x="4803106" y="1712154"/>
              <a:ext cx="333474" cy="250464"/>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dirty="0">
                <a:solidFill>
                  <a:prstClr val="black"/>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1" name="Freeform 19">
              <a:extLst>
                <a:ext uri="{FF2B5EF4-FFF2-40B4-BE49-F238E27FC236}">
                  <a16:creationId xmlns:a16="http://schemas.microsoft.com/office/drawing/2014/main" id="{6473C7F2-F923-44C7-8CF5-7187A20395D9}"/>
                </a:ext>
              </a:extLst>
            </p:cNvPr>
            <p:cNvSpPr>
              <a:spLocks noEditPoints="1"/>
            </p:cNvSpPr>
            <p:nvPr/>
          </p:nvSpPr>
          <p:spPr bwMode="auto">
            <a:xfrm>
              <a:off x="4809123" y="2252205"/>
              <a:ext cx="290537" cy="24903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44546A"/>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dirty="0">
                <a:solidFill>
                  <a:prstClr val="black"/>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42" name="群組 41">
            <a:extLst>
              <a:ext uri="{FF2B5EF4-FFF2-40B4-BE49-F238E27FC236}">
                <a16:creationId xmlns:a16="http://schemas.microsoft.com/office/drawing/2014/main" id="{94D0092F-1618-41FC-8F50-636B392B82F0}"/>
              </a:ext>
            </a:extLst>
          </p:cNvPr>
          <p:cNvGrpSpPr/>
          <p:nvPr/>
        </p:nvGrpSpPr>
        <p:grpSpPr>
          <a:xfrm>
            <a:off x="6156176" y="3507854"/>
            <a:ext cx="1082456" cy="1432685"/>
            <a:chOff x="3371847" y="7083335"/>
            <a:chExt cx="1445713" cy="1963918"/>
          </a:xfrm>
        </p:grpSpPr>
        <p:grpSp>
          <p:nvGrpSpPr>
            <p:cNvPr id="43" name="群組 42">
              <a:extLst>
                <a:ext uri="{FF2B5EF4-FFF2-40B4-BE49-F238E27FC236}">
                  <a16:creationId xmlns:a16="http://schemas.microsoft.com/office/drawing/2014/main" id="{A0D73361-A867-486D-B91E-99FF3B3ECEBB}"/>
                </a:ext>
              </a:extLst>
            </p:cNvPr>
            <p:cNvGrpSpPr/>
            <p:nvPr/>
          </p:nvGrpSpPr>
          <p:grpSpPr>
            <a:xfrm>
              <a:off x="3371847" y="7083335"/>
              <a:ext cx="1445713" cy="1963918"/>
              <a:chOff x="341353" y="7228822"/>
              <a:chExt cx="1445713" cy="1963918"/>
            </a:xfrm>
          </p:grpSpPr>
          <p:sp>
            <p:nvSpPr>
              <p:cNvPr id="57" name="矩形: 圓角 56">
                <a:extLst>
                  <a:ext uri="{FF2B5EF4-FFF2-40B4-BE49-F238E27FC236}">
                    <a16:creationId xmlns:a16="http://schemas.microsoft.com/office/drawing/2014/main" id="{05EB166F-DB0A-4687-9472-EF3C68682C37}"/>
                  </a:ext>
                </a:extLst>
              </p:cNvPr>
              <p:cNvSpPr/>
              <p:nvPr/>
            </p:nvSpPr>
            <p:spPr>
              <a:xfrm>
                <a:off x="341353" y="7341345"/>
                <a:ext cx="1372177" cy="1851395"/>
              </a:xfrm>
              <a:prstGeom prst="roundRect">
                <a:avLst/>
              </a:prstGeom>
              <a:solidFill>
                <a:srgbClr val="FBB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圓角 57">
                <a:extLst>
                  <a:ext uri="{FF2B5EF4-FFF2-40B4-BE49-F238E27FC236}">
                    <a16:creationId xmlns:a16="http://schemas.microsoft.com/office/drawing/2014/main" id="{0AD449F4-A723-468B-BEA7-464F2A816899}"/>
                  </a:ext>
                </a:extLst>
              </p:cNvPr>
              <p:cNvSpPr/>
              <p:nvPr/>
            </p:nvSpPr>
            <p:spPr>
              <a:xfrm>
                <a:off x="442557" y="7228822"/>
                <a:ext cx="1344509" cy="18035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2">
                <a:extLst>
                  <a:ext uri="{FF2B5EF4-FFF2-40B4-BE49-F238E27FC236}">
                    <a16:creationId xmlns:a16="http://schemas.microsoft.com/office/drawing/2014/main" id="{5EC41C7A-A29E-4DC5-82DC-C1AD81E19EDB}"/>
                  </a:ext>
                </a:extLst>
              </p:cNvPr>
              <p:cNvSpPr txBox="1">
                <a:spLocks noChangeArrowheads="1"/>
              </p:cNvSpPr>
              <p:nvPr/>
            </p:nvSpPr>
            <p:spPr bwMode="auto">
              <a:xfrm>
                <a:off x="507219" y="8518366"/>
                <a:ext cx="1273953" cy="497675"/>
              </a:xfrm>
              <a:prstGeom prst="rect">
                <a:avLst/>
              </a:prstGeom>
              <a:noFill/>
              <a:ln w="9525">
                <a:noFill/>
                <a:miter lim="800000"/>
                <a:headEnd/>
                <a:tailEnd/>
              </a:ln>
            </p:spPr>
            <p:txBody>
              <a:bodyPr rot="0" vert="horz" wrap="square" lIns="91440" tIns="45720" rIns="91440" bIns="45720" anchor="t" anchorCtr="0">
                <a:noAutofit/>
              </a:bodyPr>
              <a:lstStyle/>
              <a:p>
                <a:r>
                  <a:rPr lang="zh-TW" altLang="en-US" sz="1400" b="1" kern="100" dirty="0">
                    <a:effectLst/>
                    <a:latin typeface="Times New Roman" panose="02020603050405020304" pitchFamily="18" charset="0"/>
                    <a:ea typeface="標楷體" panose="03000509000000000000" pitchFamily="65" charset="-120"/>
                    <a:cs typeface="Times New Roman" panose="02020603050405020304" pitchFamily="18" charset="0"/>
                  </a:rPr>
                  <a:t>線上報名</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pic>
          <p:nvPicPr>
            <p:cNvPr id="55" name="圖片 54">
              <a:extLst>
                <a:ext uri="{FF2B5EF4-FFF2-40B4-BE49-F238E27FC236}">
                  <a16:creationId xmlns:a16="http://schemas.microsoft.com/office/drawing/2014/main" id="{B3877F1A-A7E6-4A8D-95FC-BDA956FA73BE}"/>
                </a:ext>
              </a:extLst>
            </p:cNvPr>
            <p:cNvPicPr>
              <a:picLocks noChangeAspect="1"/>
            </p:cNvPicPr>
            <p:nvPr/>
          </p:nvPicPr>
          <p:blipFill rotWithShape="1">
            <a:blip r:embed="rId5">
              <a:extLst>
                <a:ext uri="{28A0092B-C50C-407E-A947-70E740481C1C}">
                  <a14:useLocalDpi xmlns:a14="http://schemas.microsoft.com/office/drawing/2010/main" val="0"/>
                </a:ext>
              </a:extLst>
            </a:blip>
            <a:srcRect l="6654" t="5373" r="7413" b="6811"/>
            <a:stretch/>
          </p:blipFill>
          <p:spPr bwMode="auto">
            <a:xfrm>
              <a:off x="3661163" y="7375824"/>
              <a:ext cx="895350" cy="914962"/>
            </a:xfrm>
            <a:prstGeom prst="rect">
              <a:avLst/>
            </a:prstGeom>
            <a:noFill/>
            <a:ln>
              <a:noFill/>
            </a:ln>
          </p:spPr>
        </p:pic>
      </p:grpSp>
      <p:grpSp>
        <p:nvGrpSpPr>
          <p:cNvPr id="60" name="群組 59">
            <a:extLst>
              <a:ext uri="{FF2B5EF4-FFF2-40B4-BE49-F238E27FC236}">
                <a16:creationId xmlns:a16="http://schemas.microsoft.com/office/drawing/2014/main" id="{D8C4D1F3-C321-431E-A02F-B6B799052DCF}"/>
              </a:ext>
            </a:extLst>
          </p:cNvPr>
          <p:cNvGrpSpPr/>
          <p:nvPr/>
        </p:nvGrpSpPr>
        <p:grpSpPr>
          <a:xfrm>
            <a:off x="7414014" y="3507854"/>
            <a:ext cx="1071191" cy="1416961"/>
            <a:chOff x="261154" y="7232103"/>
            <a:chExt cx="1476701" cy="1953365"/>
          </a:xfrm>
        </p:grpSpPr>
        <p:sp>
          <p:nvSpPr>
            <p:cNvPr id="61" name="矩形: 圓角 60">
              <a:extLst>
                <a:ext uri="{FF2B5EF4-FFF2-40B4-BE49-F238E27FC236}">
                  <a16:creationId xmlns:a16="http://schemas.microsoft.com/office/drawing/2014/main" id="{8D1706BC-47E3-4D1A-A7EF-2E8811489259}"/>
                </a:ext>
              </a:extLst>
            </p:cNvPr>
            <p:cNvSpPr/>
            <p:nvPr/>
          </p:nvSpPr>
          <p:spPr>
            <a:xfrm>
              <a:off x="261154" y="7371719"/>
              <a:ext cx="1387772" cy="1813749"/>
            </a:xfrm>
            <a:prstGeom prst="roundRect">
              <a:avLst/>
            </a:prstGeom>
            <a:solidFill>
              <a:srgbClr val="F2D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圓角 61">
              <a:extLst>
                <a:ext uri="{FF2B5EF4-FFF2-40B4-BE49-F238E27FC236}">
                  <a16:creationId xmlns:a16="http://schemas.microsoft.com/office/drawing/2014/main" id="{27D37134-F21D-4CEB-BEB2-D138CC63CB24}"/>
                </a:ext>
              </a:extLst>
            </p:cNvPr>
            <p:cNvSpPr/>
            <p:nvPr/>
          </p:nvSpPr>
          <p:spPr>
            <a:xfrm>
              <a:off x="350086" y="7232103"/>
              <a:ext cx="1387769" cy="18137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3" name="圖片 62">
              <a:extLst>
                <a:ext uri="{FF2B5EF4-FFF2-40B4-BE49-F238E27FC236}">
                  <a16:creationId xmlns:a16="http://schemas.microsoft.com/office/drawing/2014/main" id="{D2FC7262-A876-46B1-999B-95170F6D8897}"/>
                </a:ext>
              </a:extLst>
            </p:cNvPr>
            <p:cNvPicPr>
              <a:picLocks noChangeAspect="1"/>
            </p:cNvPicPr>
            <p:nvPr/>
          </p:nvPicPr>
          <p:blipFill rotWithShape="1">
            <a:blip r:embed="rId6">
              <a:extLst>
                <a:ext uri="{28A0092B-C50C-407E-A947-70E740481C1C}">
                  <a14:useLocalDpi xmlns:a14="http://schemas.microsoft.com/office/drawing/2010/main" val="0"/>
                </a:ext>
              </a:extLst>
            </a:blip>
            <a:srcRect l="7258" t="5857" r="6521" b="6014"/>
            <a:stretch/>
          </p:blipFill>
          <p:spPr bwMode="auto">
            <a:xfrm>
              <a:off x="567327" y="7563860"/>
              <a:ext cx="937843" cy="990312"/>
            </a:xfrm>
            <a:prstGeom prst="rect">
              <a:avLst/>
            </a:prstGeom>
            <a:noFill/>
            <a:ln>
              <a:noFill/>
            </a:ln>
          </p:spPr>
        </p:pic>
        <p:sp>
          <p:nvSpPr>
            <p:cNvPr id="64" name="文字方塊 2">
              <a:extLst>
                <a:ext uri="{FF2B5EF4-FFF2-40B4-BE49-F238E27FC236}">
                  <a16:creationId xmlns:a16="http://schemas.microsoft.com/office/drawing/2014/main" id="{EACCF930-06D5-4AA6-BCF2-DF2B9460B6E2}"/>
                </a:ext>
              </a:extLst>
            </p:cNvPr>
            <p:cNvSpPr txBox="1">
              <a:spLocks noChangeArrowheads="1"/>
            </p:cNvSpPr>
            <p:nvPr/>
          </p:nvSpPr>
          <p:spPr bwMode="auto">
            <a:xfrm>
              <a:off x="454697" y="8555129"/>
              <a:ext cx="1273953" cy="497675"/>
            </a:xfrm>
            <a:prstGeom prst="rect">
              <a:avLst/>
            </a:prstGeom>
            <a:noFill/>
            <a:ln w="9525">
              <a:noFill/>
              <a:miter lim="800000"/>
              <a:headEnd/>
              <a:tailEnd/>
            </a:ln>
          </p:spPr>
          <p:txBody>
            <a:bodyPr rot="0" vert="horz" wrap="square" lIns="91440" tIns="45720" rIns="91440" bIns="45720" anchor="t" anchorCtr="0">
              <a:noAutofit/>
            </a:bodyPr>
            <a:lstStyle/>
            <a:p>
              <a:r>
                <a:rPr lang="zh-TW" sz="1400" b="1" kern="100" dirty="0">
                  <a:effectLst/>
                  <a:latin typeface="Times New Roman" panose="02020603050405020304" pitchFamily="18" charset="0"/>
                  <a:ea typeface="標楷體" panose="03000509000000000000" pitchFamily="65" charset="-120"/>
                  <a:cs typeface="Times New Roman" panose="02020603050405020304" pitchFamily="18" charset="0"/>
                </a:rPr>
                <a:t>入會資訊</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grpSp>
      <p:pic>
        <p:nvPicPr>
          <p:cNvPr id="13" name="圖片 12" descr="一張含有 文字 的圖片&#10;&#10;自動產生的描述">
            <a:extLst>
              <a:ext uri="{FF2B5EF4-FFF2-40B4-BE49-F238E27FC236}">
                <a16:creationId xmlns:a16="http://schemas.microsoft.com/office/drawing/2014/main" id="{8F73BAD8-E464-48D7-B201-2E3AE8059B0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04" b="99201" l="9904" r="89936">
                        <a14:foregroundMark x1="22426" y1="58828" x2="33227" y2="83387"/>
                        <a14:foregroundMark x1="19808" y1="52875" x2="21241" y2="56133"/>
                        <a14:foregroundMark x1="33227" y1="83387" x2="34345" y2="84824"/>
                        <a14:foregroundMark x1="52318" y1="61981" x2="52077" y2="80351"/>
                        <a14:foregroundMark x1="52454" y1="51676" x2="52394" y2="56250"/>
                        <a14:foregroundMark x1="52556" y1="43930" x2="52501" y2="48115"/>
                        <a14:foregroundMark x1="52077" y1="80351" x2="54952" y2="85783"/>
                        <a14:foregroundMark x1="57029" y1="95048" x2="56709" y2="99201"/>
                        <a14:foregroundMark x1="37380" y1="90256" x2="37061" y2="92332"/>
                        <a14:foregroundMark x1="75827" y1="58156" x2="74281" y2="66134"/>
                        <a14:foregroundMark x1="77316" y1="50479" x2="76492" y2="54730"/>
                        <a14:foregroundMark x1="74281" y1="66134" x2="76358" y2="86102"/>
                        <a14:foregroundMark x1="76358" y1="86102" x2="80032" y2="93770"/>
                        <a14:backgroundMark x1="22204" y1="57188" x2="22364" y2="57987"/>
                        <a14:backgroundMark x1="52077" y1="49681" x2="52556" y2="50319"/>
                        <a14:backgroundMark x1="52396" y1="58307" x2="52396" y2="59904"/>
                        <a14:backgroundMark x1="76038" y1="56230" x2="76038" y2="57348"/>
                        <a14:backgroundMark x1="75399" y1="56230" x2="76997" y2="56550"/>
                        <a14:backgroundMark x1="53195" y1="49361" x2="52236" y2="50958"/>
                        <a14:backgroundMark x1="53355" y1="49201" x2="53035" y2="49840"/>
                        <a14:backgroundMark x1="52716" y1="50319" x2="52236" y2="51597"/>
                        <a14:backgroundMark x1="52716" y1="57508" x2="52236" y2="58307"/>
                        <a14:backgroundMark x1="52556" y1="59585" x2="52556" y2="61182"/>
                        <a14:backgroundMark x1="52556" y1="60543" x2="52556" y2="61981"/>
                        <a14:backgroundMark x1="53195" y1="57508" x2="52556" y2="57508"/>
                        <a14:backgroundMark x1="21246" y1="56869" x2="22204" y2="57668"/>
                        <a14:backgroundMark x1="22364" y1="58147" x2="22364" y2="58946"/>
                        <a14:backgroundMark x1="21086" y1="56230" x2="22364" y2="57987"/>
                        <a14:backgroundMark x1="22045" y1="57987" x2="22684" y2="58626"/>
                        <a14:backgroundMark x1="53035" y1="49201" x2="52716" y2="49042"/>
                      </a14:backgroundRemoval>
                    </a14:imgEffect>
                  </a14:imgLayer>
                </a14:imgProps>
              </a:ext>
              <a:ext uri="{28A0092B-C50C-407E-A947-70E740481C1C}">
                <a14:useLocalDpi xmlns:a14="http://schemas.microsoft.com/office/drawing/2010/main" val="0"/>
              </a:ext>
            </a:extLst>
          </a:blip>
          <a:srcRect t="39233"/>
          <a:stretch/>
        </p:blipFill>
        <p:spPr>
          <a:xfrm>
            <a:off x="-98088" y="3424574"/>
            <a:ext cx="2828701" cy="1718926"/>
          </a:xfrm>
          <a:prstGeom prst="rect">
            <a:avLst/>
          </a:prstGeom>
        </p:spPr>
      </p:pic>
      <p:sp>
        <p:nvSpPr>
          <p:cNvPr id="67" name="文字方塊 66">
            <a:extLst>
              <a:ext uri="{FF2B5EF4-FFF2-40B4-BE49-F238E27FC236}">
                <a16:creationId xmlns:a16="http://schemas.microsoft.com/office/drawing/2014/main" id="{FE8A3015-CEC9-4F17-BE14-9F6B729AE983}"/>
              </a:ext>
            </a:extLst>
          </p:cNvPr>
          <p:cNvSpPr txBox="1"/>
          <p:nvPr/>
        </p:nvSpPr>
        <p:spPr>
          <a:xfrm>
            <a:off x="1142203" y="266714"/>
            <a:ext cx="6725810" cy="1191816"/>
          </a:xfrm>
          <a:prstGeom prst="roundRect">
            <a:avLst/>
          </a:prstGeom>
          <a:solidFill>
            <a:srgbClr val="2F5597"/>
          </a:solidFill>
          <a:ln>
            <a:noFill/>
          </a:ln>
        </p:spPr>
        <p:txBody>
          <a:bodyPr wrap="square">
            <a:spAutoFit/>
          </a:bodyPr>
          <a:lstStyle/>
          <a:p>
            <a:pPr algn="ctr"/>
            <a:r>
              <a:rPr lang="zh-TW" altLang="en-US" sz="3200" dirty="0">
                <a:solidFill>
                  <a:schemeClr val="bg1"/>
                </a:solidFill>
                <a:latin typeface="華康正顏楷體W5" panose="03000509000000000000" pitchFamily="65" charset="-120"/>
                <a:ea typeface="華康正顏楷體W5" panose="03000509000000000000" pitchFamily="65" charset="-120"/>
              </a:rPr>
              <a:t>歡迎大家踴躍報考</a:t>
            </a:r>
            <a:endParaRPr lang="en-US" altLang="zh-TW" sz="3200" dirty="0">
              <a:solidFill>
                <a:schemeClr val="bg1"/>
              </a:solidFill>
              <a:latin typeface="華康正顏楷體W5" panose="03000509000000000000" pitchFamily="65" charset="-120"/>
              <a:ea typeface="華康正顏楷體W5" panose="03000509000000000000" pitchFamily="65" charset="-120"/>
            </a:endParaRPr>
          </a:p>
          <a:p>
            <a:pPr algn="ctr"/>
            <a:r>
              <a:rPr lang="zh-TW" altLang="en-US" sz="3200" dirty="0">
                <a:solidFill>
                  <a:schemeClr val="bg1"/>
                </a:solidFill>
                <a:latin typeface="華康正顏楷體W5" panose="03000509000000000000" pitchFamily="65" charset="-120"/>
                <a:ea typeface="華康正顏楷體W5" panose="03000509000000000000" pitchFamily="65" charset="-120"/>
              </a:rPr>
              <a:t>建立專業信念！</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4">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sp>
        <p:nvSpPr>
          <p:cNvPr id="12" name="正五边形 11"/>
          <p:cNvSpPr/>
          <p:nvPr/>
        </p:nvSpPr>
        <p:spPr>
          <a:xfrm>
            <a:off x="3465856" y="1851670"/>
            <a:ext cx="1138555" cy="1090295"/>
          </a:xfrm>
          <a:prstGeom prst="pentagon">
            <a:avLst/>
          </a:prstGeom>
          <a:solidFill>
            <a:schemeClr val="accent1"/>
          </a:solidFill>
          <a:ln>
            <a:noFill/>
          </a:ln>
          <a:effectLst>
            <a:outerShdw blurRad="1270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8" name="TextBox 28"/>
          <p:cNvSpPr txBox="1"/>
          <p:nvPr/>
        </p:nvSpPr>
        <p:spPr>
          <a:xfrm>
            <a:off x="3210373" y="2067694"/>
            <a:ext cx="1505643" cy="829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a:t>
            </a:r>
            <a:r>
              <a:rPr kumimoji="0" lang="en-US" altLang="zh-TW"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1</a:t>
            </a:r>
            <a:endParaRPr kumimoji="0" lang="en-US" altLang="zh-CN"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9" name="TextBox 29"/>
          <p:cNvSpPr txBox="1"/>
          <p:nvPr/>
        </p:nvSpPr>
        <p:spPr>
          <a:xfrm>
            <a:off x="4716016" y="1983627"/>
            <a:ext cx="4427984" cy="826380"/>
          </a:xfrm>
          <a:prstGeom prst="rect">
            <a:avLst/>
          </a:prstGeom>
          <a:noFill/>
        </p:spPr>
        <p:txBody>
          <a:bodyPr wrap="square">
            <a:spAutoFit/>
          </a:bodyPr>
          <a:lstStyle/>
          <a:p>
            <a:pPr lvl="0">
              <a:lnSpc>
                <a:spcPct val="150000"/>
              </a:lnSpc>
              <a:spcBef>
                <a:spcPct val="20000"/>
              </a:spcBef>
              <a:spcAft>
                <a:spcPts val="450"/>
              </a:spcAft>
              <a:buClr>
                <a:srgbClr val="BA8D2D">
                  <a:lumMod val="75000"/>
                </a:srgbClr>
              </a:buClr>
              <a:buSzPct val="145000"/>
              <a:defRPr/>
            </a:pPr>
            <a:r>
              <a:rPr lang="zh-TW" altLang="en-US" sz="3600" b="1" spc="400"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醫管師的專業效益</a:t>
            </a:r>
          </a:p>
        </p:txBody>
      </p:sp>
    </p:spTree>
    <p:extLst>
      <p:ext uri="{BB962C8B-B14F-4D97-AF65-F5344CB8AC3E}">
        <p14:creationId xmlns:p14="http://schemas.microsoft.com/office/powerpoint/2010/main" val="2482348021"/>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grpSp>
        <p:nvGrpSpPr>
          <p:cNvPr id="22" name="组合 21"/>
          <p:cNvGrpSpPr/>
          <p:nvPr/>
        </p:nvGrpSpPr>
        <p:grpSpPr>
          <a:xfrm>
            <a:off x="374038" y="1526273"/>
            <a:ext cx="1921709" cy="2629653"/>
            <a:chOff x="778083" y="1038958"/>
            <a:chExt cx="2114652" cy="2900945"/>
          </a:xfrm>
        </p:grpSpPr>
        <p:sp>
          <p:nvSpPr>
            <p:cNvPr id="23" name="圆角矩形 22"/>
            <p:cNvSpPr/>
            <p:nvPr/>
          </p:nvSpPr>
          <p:spPr>
            <a:xfrm>
              <a:off x="887051" y="1038958"/>
              <a:ext cx="1782651"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4" name="任意多边形 23"/>
            <p:cNvSpPr/>
            <p:nvPr/>
          </p:nvSpPr>
          <p:spPr>
            <a:xfrm>
              <a:off x="778083" y="1947913"/>
              <a:ext cx="1996131"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5" name="椭圆 24"/>
            <p:cNvSpPr/>
            <p:nvPr/>
          </p:nvSpPr>
          <p:spPr>
            <a:xfrm>
              <a:off x="1474037"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6" name="文本框 11"/>
            <p:cNvSpPr txBox="1"/>
            <p:nvPr/>
          </p:nvSpPr>
          <p:spPr>
            <a:xfrm>
              <a:off x="1393781" y="1222952"/>
              <a:ext cx="839367" cy="662081"/>
            </a:xfrm>
            <a:prstGeom prst="rect">
              <a:avLst/>
            </a:prstGeom>
            <a:noFill/>
          </p:spPr>
          <p:txBody>
            <a:bodyPr wrap="square" lIns="91440" tIns="45720" rIns="91440" bIns="45720" rtlCol="0">
              <a:spAutoFit/>
            </a:bodyPr>
            <a:lstStyle/>
            <a:p>
              <a:pPr algn="ctr"/>
              <a:r>
                <a:rPr lang="en-US" altLang="zh-HK"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01</a:t>
              </a:r>
              <a:endParaRPr lang="zh-HK" altLang="en-US"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27" name="文本框 64"/>
            <p:cNvSpPr txBox="1"/>
            <p:nvPr/>
          </p:nvSpPr>
          <p:spPr>
            <a:xfrm>
              <a:off x="1019116" y="2429812"/>
              <a:ext cx="1873619" cy="916728"/>
            </a:xfrm>
            <a:prstGeom prst="rect">
              <a:avLst/>
            </a:prstGeom>
            <a:noFill/>
          </p:spPr>
          <p:txBody>
            <a:bodyPr wrap="square" lIns="91440" tIns="45720" rIns="91440" bIns="45720" rtlCol="0">
              <a:spAutoFit/>
            </a:bodyPr>
            <a:lstStyle/>
            <a:p>
              <a:pPr lvl="0" rtl="0"/>
              <a:r>
                <a:rPr lang="zh-TW" altLang="en-US" sz="2400" b="1" dirty="0">
                  <a:effectLst/>
                  <a:latin typeface="標楷體" panose="03000509000000000000" pitchFamily="65" charset="-120"/>
                  <a:ea typeface="標楷體" panose="03000509000000000000" pitchFamily="65" charset="-120"/>
                </a:rPr>
                <a:t>提升醫管</a:t>
              </a:r>
              <a:endParaRPr lang="en-US" altLang="zh-TW" sz="2400" b="1" dirty="0">
                <a:effectLst/>
                <a:latin typeface="標楷體" panose="03000509000000000000" pitchFamily="65" charset="-120"/>
                <a:ea typeface="標楷體" panose="03000509000000000000" pitchFamily="65" charset="-120"/>
              </a:endParaRPr>
            </a:p>
            <a:p>
              <a:pPr lvl="0" rtl="0"/>
              <a:r>
                <a:rPr lang="zh-TW" altLang="en-US" sz="2400" b="1" dirty="0">
                  <a:effectLst/>
                  <a:latin typeface="標楷體" panose="03000509000000000000" pitchFamily="65" charset="-120"/>
                  <a:ea typeface="標楷體" panose="03000509000000000000" pitchFamily="65" charset="-120"/>
                </a:rPr>
                <a:t>專業能力</a:t>
              </a:r>
              <a:endParaRPr lang="zh-TW" altLang="en-US" sz="2400" dirty="0"/>
            </a:p>
          </p:txBody>
        </p:sp>
      </p:grpSp>
      <p:grpSp>
        <p:nvGrpSpPr>
          <p:cNvPr id="29" name="组合 28"/>
          <p:cNvGrpSpPr/>
          <p:nvPr/>
        </p:nvGrpSpPr>
        <p:grpSpPr>
          <a:xfrm>
            <a:off x="4731848" y="1486258"/>
            <a:ext cx="1836000" cy="2629653"/>
            <a:chOff x="2690633" y="1038958"/>
            <a:chExt cx="1850186" cy="2900945"/>
          </a:xfrm>
        </p:grpSpPr>
        <p:sp>
          <p:nvSpPr>
            <p:cNvPr id="30" name="圆角矩形 2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1" name="任意多边形 3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no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2" name="椭圆 3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3" name="文本框 48"/>
            <p:cNvSpPr txBox="1"/>
            <p:nvPr/>
          </p:nvSpPr>
          <p:spPr>
            <a:xfrm>
              <a:off x="3185327" y="1222952"/>
              <a:ext cx="894944" cy="662081"/>
            </a:xfrm>
            <a:prstGeom prst="rect">
              <a:avLst/>
            </a:prstGeom>
            <a:noFill/>
          </p:spPr>
          <p:txBody>
            <a:bodyPr wrap="square" lIns="91440" tIns="45720" rIns="91440" bIns="45720" rtlCol="0">
              <a:spAutoFit/>
            </a:bodyPr>
            <a:lstStyle/>
            <a:p>
              <a:pPr algn="ctr"/>
              <a:r>
                <a:rPr lang="en-US" altLang="zh-HK"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a:t>
              </a:r>
              <a:r>
                <a:rPr lang="en-US" altLang="zh-TW"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3</a:t>
              </a:r>
              <a:endParaRPr lang="zh-HK" altLang="en-US"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2" name="群組 1">
            <a:extLst>
              <a:ext uri="{FF2B5EF4-FFF2-40B4-BE49-F238E27FC236}">
                <a16:creationId xmlns:a16="http://schemas.microsoft.com/office/drawing/2014/main" id="{1001BF83-4372-4E1E-8C27-09AE90C19DB2}"/>
              </a:ext>
            </a:extLst>
          </p:cNvPr>
          <p:cNvGrpSpPr/>
          <p:nvPr/>
        </p:nvGrpSpPr>
        <p:grpSpPr>
          <a:xfrm>
            <a:off x="2545227" y="1528546"/>
            <a:ext cx="1836000" cy="2629653"/>
            <a:chOff x="2545227" y="1528546"/>
            <a:chExt cx="1836000" cy="2629653"/>
          </a:xfrm>
        </p:grpSpPr>
        <p:sp>
          <p:nvSpPr>
            <p:cNvPr id="37" name="圆角矩形 36"/>
            <p:cNvSpPr/>
            <p:nvPr/>
          </p:nvSpPr>
          <p:spPr>
            <a:xfrm>
              <a:off x="2653359" y="1528546"/>
              <a:ext cx="1619739" cy="1362125"/>
            </a:xfrm>
            <a:prstGeom prst="roundRect">
              <a:avLst>
                <a:gd name="adj" fmla="val 9350"/>
              </a:avLst>
            </a:prstGeom>
            <a:solidFill>
              <a:srgbClr val="08684A"/>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8" name="任意多边形 37"/>
            <p:cNvSpPr/>
            <p:nvPr/>
          </p:nvSpPr>
          <p:spPr>
            <a:xfrm>
              <a:off x="2545227" y="2352496"/>
              <a:ext cx="1836000" cy="1805703"/>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no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39" name="椭圆 38"/>
            <p:cNvSpPr/>
            <p:nvPr/>
          </p:nvSpPr>
          <p:spPr>
            <a:xfrm>
              <a:off x="3165490" y="2080518"/>
              <a:ext cx="595474" cy="543957"/>
            </a:xfrm>
            <a:prstGeom prst="ellipse">
              <a:avLst/>
            </a:prstGeom>
            <a:solidFill>
              <a:srgbClr val="0868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0" name="文本框 54"/>
            <p:cNvSpPr txBox="1"/>
            <p:nvPr/>
          </p:nvSpPr>
          <p:spPr>
            <a:xfrm>
              <a:off x="2982958" y="1695333"/>
              <a:ext cx="971081" cy="600164"/>
            </a:xfrm>
            <a:prstGeom prst="rect">
              <a:avLst/>
            </a:prstGeom>
            <a:noFill/>
          </p:spPr>
          <p:txBody>
            <a:bodyPr wrap="square" lIns="91440" tIns="45720" rIns="91440" bIns="45720" rtlCol="0">
              <a:spAutoFit/>
            </a:bodyPr>
            <a:lstStyle/>
            <a:p>
              <a:pPr algn="ctr"/>
              <a:r>
                <a:rPr lang="en-US" altLang="zh-HK"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a:t>
              </a:r>
              <a:r>
                <a:rPr lang="en-US" altLang="zh-TW"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2</a:t>
              </a:r>
              <a:endParaRPr lang="zh-HK" altLang="en-US"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grpSp>
        <p:nvGrpSpPr>
          <p:cNvPr id="43" name="组合 42"/>
          <p:cNvGrpSpPr/>
          <p:nvPr/>
        </p:nvGrpSpPr>
        <p:grpSpPr>
          <a:xfrm>
            <a:off x="6779145" y="1512206"/>
            <a:ext cx="1836000" cy="2629653"/>
            <a:chOff x="6515731" y="1038958"/>
            <a:chExt cx="1850186" cy="2900945"/>
          </a:xfrm>
        </p:grpSpPr>
        <p:sp>
          <p:nvSpPr>
            <p:cNvPr id="44" name="圆角矩形 43"/>
            <p:cNvSpPr/>
            <p:nvPr/>
          </p:nvSpPr>
          <p:spPr>
            <a:xfrm>
              <a:off x="6624698" y="1038958"/>
              <a:ext cx="1632254" cy="1502651"/>
            </a:xfrm>
            <a:prstGeom prst="roundRect">
              <a:avLst>
                <a:gd name="adj" fmla="val 9350"/>
              </a:avLst>
            </a:prstGeom>
            <a:solidFill>
              <a:srgbClr val="BD352B"/>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5" name="任意多边形 4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no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6" name="椭圆 45"/>
            <p:cNvSpPr/>
            <p:nvPr/>
          </p:nvSpPr>
          <p:spPr>
            <a:xfrm>
              <a:off x="7140787" y="1647875"/>
              <a:ext cx="600075" cy="600075"/>
            </a:xfrm>
            <a:prstGeom prst="ellipse">
              <a:avLst/>
            </a:prstGeom>
            <a:solidFill>
              <a:srgbClr val="BD352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1800"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47" name="文本框 60"/>
            <p:cNvSpPr txBox="1"/>
            <p:nvPr/>
          </p:nvSpPr>
          <p:spPr>
            <a:xfrm>
              <a:off x="6988992" y="1222952"/>
              <a:ext cx="876274" cy="662081"/>
            </a:xfrm>
            <a:prstGeom prst="rect">
              <a:avLst/>
            </a:prstGeom>
            <a:noFill/>
          </p:spPr>
          <p:txBody>
            <a:bodyPr wrap="square" lIns="91440" tIns="45720" rIns="91440" bIns="45720" rtlCol="0">
              <a:spAutoFit/>
            </a:bodyPr>
            <a:lstStyle/>
            <a:p>
              <a:pPr algn="ctr"/>
              <a:r>
                <a:rPr lang="en-US" altLang="zh-HK"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04</a:t>
              </a:r>
              <a:endParaRPr lang="zh-HK" altLang="en-US" sz="3300" dirty="0">
                <a:solidFill>
                  <a:schemeClr val="bg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cxnSp>
        <p:nvCxnSpPr>
          <p:cNvPr id="5" name="直接连接符 4"/>
          <p:cNvCxnSpPr/>
          <p:nvPr/>
        </p:nvCxnSpPr>
        <p:spPr>
          <a:xfrm>
            <a:off x="1063545" y="771550"/>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23721" y="180298"/>
            <a:ext cx="5109091" cy="584775"/>
          </a:xfrm>
          <a:prstGeom prst="rect">
            <a:avLst/>
          </a:prstGeom>
          <a:noFill/>
        </p:spPr>
        <p:txBody>
          <a:bodyPr wrap="none" rtlCol="0">
            <a:spAutoFit/>
          </a:bodyPr>
          <a:lstStyle/>
          <a:p>
            <a:r>
              <a:rPr lang="zh-TW" altLang="en-US" sz="3200" b="1" dirty="0">
                <a:solidFill>
                  <a:srgbClr val="000066"/>
                </a:solidFill>
                <a:latin typeface="標楷體" pitchFamily="65" charset="-120"/>
                <a:ea typeface="標楷體" pitchFamily="65" charset="-120"/>
              </a:rPr>
              <a:t>醫管師在職場上的專業效益</a:t>
            </a:r>
            <a:endParaRPr lang="zh-CN" altLang="en-US" sz="3200" dirty="0">
              <a:solidFill>
                <a:schemeClr val="accent4">
                  <a:lumMod val="100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50" name="群組 49">
            <a:extLst>
              <a:ext uri="{FF2B5EF4-FFF2-40B4-BE49-F238E27FC236}">
                <a16:creationId xmlns:a16="http://schemas.microsoft.com/office/drawing/2014/main" id="{7330F248-B8CF-456D-B74B-EFD18EE57267}"/>
              </a:ext>
            </a:extLst>
          </p:cNvPr>
          <p:cNvGrpSpPr/>
          <p:nvPr/>
        </p:nvGrpSpPr>
        <p:grpSpPr>
          <a:xfrm>
            <a:off x="173622" y="346973"/>
            <a:ext cx="898166" cy="449644"/>
            <a:chOff x="235597" y="321906"/>
            <a:chExt cx="674138" cy="312553"/>
          </a:xfrm>
        </p:grpSpPr>
        <p:sp>
          <p:nvSpPr>
            <p:cNvPr id="51" name="箭头: V 形 3">
              <a:extLst>
                <a:ext uri="{FF2B5EF4-FFF2-40B4-BE49-F238E27FC236}">
                  <a16:creationId xmlns:a16="http://schemas.microsoft.com/office/drawing/2014/main" id="{1C1CE8D9-279B-40D8-A34F-1A697972F0A2}"/>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2" name="箭头: V 形 4">
              <a:extLst>
                <a:ext uri="{FF2B5EF4-FFF2-40B4-BE49-F238E27FC236}">
                  <a16:creationId xmlns:a16="http://schemas.microsoft.com/office/drawing/2014/main" id="{953CD746-3F88-4611-9489-C38EA1F11490}"/>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3" name="箭头: V 形 8">
              <a:extLst>
                <a:ext uri="{FF2B5EF4-FFF2-40B4-BE49-F238E27FC236}">
                  <a16:creationId xmlns:a16="http://schemas.microsoft.com/office/drawing/2014/main" id="{E3E2D14A-1386-43B9-B370-CFEE3CCF0C56}"/>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54" name="文本框 64">
            <a:extLst>
              <a:ext uri="{FF2B5EF4-FFF2-40B4-BE49-F238E27FC236}">
                <a16:creationId xmlns:a16="http://schemas.microsoft.com/office/drawing/2014/main" id="{FCD5044C-9E02-4A37-AC78-6FEC2F33015F}"/>
              </a:ext>
            </a:extLst>
          </p:cNvPr>
          <p:cNvSpPr txBox="1"/>
          <p:nvPr/>
        </p:nvSpPr>
        <p:spPr>
          <a:xfrm>
            <a:off x="2411730" y="2787774"/>
            <a:ext cx="2153642" cy="830997"/>
          </a:xfrm>
          <a:prstGeom prst="rect">
            <a:avLst/>
          </a:prstGeom>
          <a:noFill/>
        </p:spPr>
        <p:txBody>
          <a:bodyPr wrap="square" lIns="91440" tIns="45720" rIns="91440" bIns="45720" rtlCol="0">
            <a:spAutoFit/>
          </a:bodyPr>
          <a:lstStyle/>
          <a:p>
            <a:pPr lvl="0" rtl="0"/>
            <a:r>
              <a:rPr lang="zh-TW" altLang="en-US" sz="2400" b="1" dirty="0">
                <a:effectLst/>
                <a:latin typeface="標楷體" panose="03000509000000000000" pitchFamily="65" charset="-120"/>
                <a:ea typeface="標楷體" panose="03000509000000000000" pitchFamily="65" charset="-120"/>
              </a:rPr>
              <a:t>增進相關系所考試加分機會</a:t>
            </a:r>
          </a:p>
        </p:txBody>
      </p:sp>
      <p:sp>
        <p:nvSpPr>
          <p:cNvPr id="55" name="文本框 64">
            <a:extLst>
              <a:ext uri="{FF2B5EF4-FFF2-40B4-BE49-F238E27FC236}">
                <a16:creationId xmlns:a16="http://schemas.microsoft.com/office/drawing/2014/main" id="{89B232C2-E71A-4C94-BBE8-06AEF464C77D}"/>
              </a:ext>
            </a:extLst>
          </p:cNvPr>
          <p:cNvSpPr txBox="1"/>
          <p:nvPr/>
        </p:nvSpPr>
        <p:spPr>
          <a:xfrm>
            <a:off x="6811431" y="2783989"/>
            <a:ext cx="1771428" cy="830997"/>
          </a:xfrm>
          <a:prstGeom prst="rect">
            <a:avLst/>
          </a:prstGeom>
          <a:noFill/>
        </p:spPr>
        <p:txBody>
          <a:bodyPr wrap="square" lIns="91440" tIns="45720" rIns="91440" bIns="45720" rtlCol="0">
            <a:spAutoFit/>
          </a:bodyPr>
          <a:lstStyle/>
          <a:p>
            <a:pPr lvl="0" rtl="0"/>
            <a:r>
              <a:rPr lang="zh-TW" altLang="en-US" sz="2400" b="1" dirty="0">
                <a:effectLst/>
                <a:latin typeface="標楷體" panose="03000509000000000000" pitchFamily="65" charset="-120"/>
                <a:ea typeface="標楷體" panose="03000509000000000000" pitchFamily="65" charset="-120"/>
              </a:rPr>
              <a:t>   提高</a:t>
            </a:r>
          </a:p>
          <a:p>
            <a:pPr lvl="0" rtl="0"/>
            <a:r>
              <a:rPr lang="zh-TW" altLang="en-US" sz="2400" b="1" dirty="0">
                <a:effectLst/>
                <a:latin typeface="標楷體" panose="03000509000000000000" pitchFamily="65" charset="-120"/>
                <a:ea typeface="標楷體" panose="03000509000000000000" pitchFamily="65" charset="-120"/>
              </a:rPr>
              <a:t>職場競爭力</a:t>
            </a:r>
          </a:p>
        </p:txBody>
      </p:sp>
      <p:sp>
        <p:nvSpPr>
          <p:cNvPr id="56" name="文本框 64">
            <a:extLst>
              <a:ext uri="{FF2B5EF4-FFF2-40B4-BE49-F238E27FC236}">
                <a16:creationId xmlns:a16="http://schemas.microsoft.com/office/drawing/2014/main" id="{5251A93C-48E9-4C62-8A96-E57093A07119}"/>
              </a:ext>
            </a:extLst>
          </p:cNvPr>
          <p:cNvSpPr txBox="1"/>
          <p:nvPr/>
        </p:nvSpPr>
        <p:spPr>
          <a:xfrm>
            <a:off x="4641218" y="2797560"/>
            <a:ext cx="2026521" cy="830997"/>
          </a:xfrm>
          <a:prstGeom prst="rect">
            <a:avLst/>
          </a:prstGeom>
          <a:noFill/>
        </p:spPr>
        <p:txBody>
          <a:bodyPr wrap="square" lIns="91440" tIns="45720" rIns="91440" bIns="45720" rtlCol="0">
            <a:spAutoFit/>
          </a:bodyPr>
          <a:lstStyle/>
          <a:p>
            <a:pPr lvl="0" rtl="0"/>
            <a:r>
              <a:rPr lang="zh-TW" altLang="en-US" sz="2400" b="1" dirty="0">
                <a:effectLst/>
                <a:latin typeface="標楷體" panose="03000509000000000000" pitchFamily="65" charset="-120"/>
                <a:ea typeface="標楷體" panose="03000509000000000000" pitchFamily="65" charset="-120"/>
              </a:rPr>
              <a:t>擁有優先升遷</a:t>
            </a:r>
          </a:p>
          <a:p>
            <a:pPr lvl="0" rtl="0"/>
            <a:r>
              <a:rPr lang="zh-TW" altLang="en-US" sz="2400" b="1" dirty="0">
                <a:effectLst/>
                <a:latin typeface="標楷體" panose="03000509000000000000" pitchFamily="65" charset="-120"/>
                <a:ea typeface="標楷體" panose="03000509000000000000" pitchFamily="65" charset="-120"/>
              </a:rPr>
              <a:t>加薪獎勵籌碼</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arn(inVertical)">
                                      <p:cBhvr>
                                        <p:cTn id="16" dur="500"/>
                                        <p:tgtEl>
                                          <p:spTgt spid="4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arn(inVertical)">
                                      <p:cBhvr>
                                        <p:cTn id="19" dur="500"/>
                                        <p:tgtEl>
                                          <p:spTgt spid="5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barn(inVertical)">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20654" y="789317"/>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38" name="群組 37">
            <a:extLst>
              <a:ext uri="{FF2B5EF4-FFF2-40B4-BE49-F238E27FC236}">
                <a16:creationId xmlns:a16="http://schemas.microsoft.com/office/drawing/2014/main" id="{42E8E12D-A129-4301-95A5-FB90464D17B7}"/>
              </a:ext>
            </a:extLst>
          </p:cNvPr>
          <p:cNvGrpSpPr/>
          <p:nvPr/>
        </p:nvGrpSpPr>
        <p:grpSpPr>
          <a:xfrm>
            <a:off x="184279" y="372156"/>
            <a:ext cx="898166" cy="449644"/>
            <a:chOff x="235597" y="321906"/>
            <a:chExt cx="674138" cy="312553"/>
          </a:xfrm>
        </p:grpSpPr>
        <p:sp>
          <p:nvSpPr>
            <p:cNvPr id="39" name="箭头: V 形 3">
              <a:extLst>
                <a:ext uri="{FF2B5EF4-FFF2-40B4-BE49-F238E27FC236}">
                  <a16:creationId xmlns:a16="http://schemas.microsoft.com/office/drawing/2014/main" id="{B45B47EB-E5E3-43D3-9BC2-E9B348C7138F}"/>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0" name="箭头: V 形 4">
              <a:extLst>
                <a:ext uri="{FF2B5EF4-FFF2-40B4-BE49-F238E27FC236}">
                  <a16:creationId xmlns:a16="http://schemas.microsoft.com/office/drawing/2014/main" id="{F3F83BAF-E1DB-4EFF-87A4-D0F32F622137}"/>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1" name="箭头: V 形 8">
              <a:extLst>
                <a:ext uri="{FF2B5EF4-FFF2-40B4-BE49-F238E27FC236}">
                  <a16:creationId xmlns:a16="http://schemas.microsoft.com/office/drawing/2014/main" id="{21B24170-1D7E-4F40-84CB-E9CE996DD8A6}"/>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42" name="文本框 5">
            <a:extLst>
              <a:ext uri="{FF2B5EF4-FFF2-40B4-BE49-F238E27FC236}">
                <a16:creationId xmlns:a16="http://schemas.microsoft.com/office/drawing/2014/main" id="{757B2693-0DEC-4D20-AF86-81978B76AA71}"/>
              </a:ext>
            </a:extLst>
          </p:cNvPr>
          <p:cNvSpPr txBox="1"/>
          <p:nvPr/>
        </p:nvSpPr>
        <p:spPr>
          <a:xfrm>
            <a:off x="1835696" y="204542"/>
            <a:ext cx="5929828" cy="584775"/>
          </a:xfrm>
          <a:prstGeom prst="rect">
            <a:avLst/>
          </a:prstGeom>
          <a:noFill/>
        </p:spPr>
        <p:txBody>
          <a:bodyPr wrap="none" rtlCol="0">
            <a:spAutoFit/>
          </a:bodyPr>
          <a:lstStyle/>
          <a:p>
            <a:r>
              <a:rPr lang="zh-TW" altLang="en-US" sz="3200" b="1" dirty="0">
                <a:solidFill>
                  <a:srgbClr val="000066"/>
                </a:solidFill>
                <a:latin typeface="標楷體" pitchFamily="65" charset="-120"/>
                <a:ea typeface="標楷體" pitchFamily="65" charset="-120"/>
              </a:rPr>
              <a:t>醫學中心任務指標基準草案納入</a:t>
            </a:r>
            <a:endParaRPr lang="zh-CN" altLang="en-US" sz="3200" dirty="0">
              <a:solidFill>
                <a:schemeClr val="accent4">
                  <a:lumMod val="100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26" name="內容版面配置區 2">
            <a:extLst>
              <a:ext uri="{FF2B5EF4-FFF2-40B4-BE49-F238E27FC236}">
                <a16:creationId xmlns:a16="http://schemas.microsoft.com/office/drawing/2014/main" id="{0F3568E5-1E7A-4FE8-9937-93D08F15247C}"/>
              </a:ext>
            </a:extLst>
          </p:cNvPr>
          <p:cNvSpPr txBox="1">
            <a:spLocks/>
          </p:cNvSpPr>
          <p:nvPr/>
        </p:nvSpPr>
        <p:spPr>
          <a:xfrm>
            <a:off x="1355734" y="1029272"/>
            <a:ext cx="6328400" cy="3355013"/>
          </a:xfrm>
          <a:prstGeom prst="rect">
            <a:avLst/>
          </a:prstGeom>
        </p:spPr>
        <p:txBody>
          <a:bodyPr/>
          <a:lstStyle>
            <a:lvl1pPr marL="171450" indent="-171450" algn="l" defTabSz="6845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45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45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2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defRPr/>
            </a:pPr>
            <a:r>
              <a:rPr lang="zh-TW" altLang="en-US" sz="1650" dirty="0">
                <a:solidFill>
                  <a:srgbClr val="08684A"/>
                </a:solidFill>
                <a:latin typeface="標楷體" panose="03000509000000000000" pitchFamily="65" charset="-120"/>
                <a:ea typeface="標楷體" panose="03000509000000000000" pitchFamily="65" charset="-120"/>
              </a:rPr>
              <a:t>任務三：卓越的醫療品質與病人安全</a:t>
            </a:r>
            <a:endParaRPr lang="en-US" altLang="zh-TW" sz="1650" dirty="0">
              <a:solidFill>
                <a:srgbClr val="08684A"/>
              </a:solidFill>
              <a:latin typeface="標楷體" panose="03000509000000000000" pitchFamily="65" charset="-120"/>
              <a:ea typeface="標楷體" panose="03000509000000000000" pitchFamily="65" charset="-120"/>
            </a:endParaRPr>
          </a:p>
          <a:p>
            <a:pPr marL="0" indent="0">
              <a:buFont typeface="Arial" panose="020B0604020202020204" pitchFamily="34" charset="0"/>
              <a:buNone/>
              <a:defRPr/>
            </a:pPr>
            <a:r>
              <a:rPr lang="en-US" altLang="zh-TW" sz="1800" b="1" u="sng" dirty="0">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3.1.2 </a:t>
            </a:r>
            <a:r>
              <a:rPr lang="zh-TW" altLang="en-US" sz="1800" b="1" u="sng" dirty="0">
                <a:highlight>
                  <a:srgbClr val="FFFF00"/>
                </a:highlight>
                <a:latin typeface="Times New Roman" panose="02020603050405020304" pitchFamily="18" charset="0"/>
                <a:ea typeface="標楷體" panose="03000509000000000000" pitchFamily="65" charset="-120"/>
                <a:cs typeface="Times New Roman" panose="02020603050405020304" pitchFamily="18" charset="0"/>
              </a:rPr>
              <a:t>醫品病安人才養成與資源投入</a:t>
            </a:r>
          </a:p>
          <a:p>
            <a:pPr>
              <a:buFont typeface="Wingdings" panose="05000000000000000000" pitchFamily="2" charset="2"/>
              <a:buChar char="ü"/>
              <a:defRPr/>
            </a:pPr>
            <a:r>
              <a:rPr lang="zh-TW" altLang="en-US" sz="1500" dirty="0">
                <a:latin typeface="Times New Roman" panose="02020603050405020304" pitchFamily="18" charset="0"/>
                <a:ea typeface="標楷體" panose="03000509000000000000" pitchFamily="65" charset="-120"/>
                <a:cs typeface="Times New Roman" panose="02020603050405020304" pitchFamily="18" charset="0"/>
              </a:rPr>
              <a:t>培育專責人員具備醫療品質與病人安全所需的專業知識技能。</a:t>
            </a:r>
          </a:p>
          <a:p>
            <a:pPr>
              <a:buFont typeface="Wingdings" panose="05000000000000000000" pitchFamily="2" charset="2"/>
              <a:buChar char="ü"/>
              <a:defRPr/>
            </a:pPr>
            <a:r>
              <a:rPr lang="zh-TW" altLang="en-US" sz="1500" dirty="0">
                <a:latin typeface="Times New Roman" panose="02020603050405020304" pitchFamily="18" charset="0"/>
                <a:ea typeface="標楷體" panose="03000509000000000000" pitchFamily="65" charset="-120"/>
                <a:cs typeface="Times New Roman" panose="02020603050405020304" pitchFamily="18" charset="0"/>
              </a:rPr>
              <a:t>醫院全面性推動醫師、各類醫事人員、及行政人員醫療品質與病人安全教育，與時俱進、符合國際趨勢，成效卓著。</a:t>
            </a:r>
          </a:p>
          <a:p>
            <a:pPr>
              <a:buFont typeface="Wingdings" panose="05000000000000000000" pitchFamily="2" charset="2"/>
              <a:buChar char="ü"/>
              <a:defRPr/>
            </a:pPr>
            <a:r>
              <a:rPr lang="zh-TW" altLang="en-US" sz="1500" dirty="0">
                <a:latin typeface="Times New Roman" panose="02020603050405020304" pitchFamily="18" charset="0"/>
                <a:ea typeface="標楷體" panose="03000509000000000000" pitchFamily="65" charset="-120"/>
                <a:cs typeface="Times New Roman" panose="02020603050405020304" pitchFamily="18" charset="0"/>
              </a:rPr>
              <a:t>醫院有計畫培育醫療品質與病人安全中高階領導人才，投入進修及深造資源，成效良好。</a:t>
            </a:r>
          </a:p>
        </p:txBody>
      </p:sp>
      <p:sp>
        <p:nvSpPr>
          <p:cNvPr id="28" name="Freeform 7">
            <a:extLst>
              <a:ext uri="{FF2B5EF4-FFF2-40B4-BE49-F238E27FC236}">
                <a16:creationId xmlns:a16="http://schemas.microsoft.com/office/drawing/2014/main" id="{F74EE78F-F64B-4740-9B34-6AFAD6F59217}"/>
              </a:ext>
            </a:extLst>
          </p:cNvPr>
          <p:cNvSpPr/>
          <p:nvPr/>
        </p:nvSpPr>
        <p:spPr bwMode="auto">
          <a:xfrm rot="20676794">
            <a:off x="1057600" y="1015160"/>
            <a:ext cx="321987" cy="321987"/>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2"/>
          </a:solidFill>
          <a:ln>
            <a:noFill/>
          </a:ln>
          <a:effectLst/>
        </p:spPr>
        <p:txBody>
          <a:bodyPr vert="horz" wrap="square" lIns="68580" tIns="34290" rIns="68580" bIns="34290" numCol="1" anchor="t" anchorCtr="0" compatLnSpc="1"/>
          <a:lstStyle/>
          <a:p>
            <a:endParaRPr lang="id-ID"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nvGrpSpPr>
          <p:cNvPr id="49" name="群組 48">
            <a:extLst>
              <a:ext uri="{FF2B5EF4-FFF2-40B4-BE49-F238E27FC236}">
                <a16:creationId xmlns:a16="http://schemas.microsoft.com/office/drawing/2014/main" id="{DADC0D3C-33AA-4A99-B91B-275E1A45DF7E}"/>
              </a:ext>
            </a:extLst>
          </p:cNvPr>
          <p:cNvGrpSpPr/>
          <p:nvPr/>
        </p:nvGrpSpPr>
        <p:grpSpPr>
          <a:xfrm>
            <a:off x="984785" y="3171629"/>
            <a:ext cx="7745859" cy="1421232"/>
            <a:chOff x="261154" y="7226215"/>
            <a:chExt cx="1423871" cy="1959253"/>
          </a:xfrm>
        </p:grpSpPr>
        <p:sp>
          <p:nvSpPr>
            <p:cNvPr id="52" name="矩形: 圓角 51">
              <a:extLst>
                <a:ext uri="{FF2B5EF4-FFF2-40B4-BE49-F238E27FC236}">
                  <a16:creationId xmlns:a16="http://schemas.microsoft.com/office/drawing/2014/main" id="{3193468B-0EB7-4280-92CD-3A027751D1D2}"/>
                </a:ext>
              </a:extLst>
            </p:cNvPr>
            <p:cNvSpPr/>
            <p:nvPr/>
          </p:nvSpPr>
          <p:spPr>
            <a:xfrm>
              <a:off x="261154" y="7371719"/>
              <a:ext cx="1387772" cy="1813749"/>
            </a:xfrm>
            <a:prstGeom prst="roundRect">
              <a:avLst/>
            </a:prstGeom>
            <a:solidFill>
              <a:srgbClr val="F2D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圓角 53">
              <a:extLst>
                <a:ext uri="{FF2B5EF4-FFF2-40B4-BE49-F238E27FC236}">
                  <a16:creationId xmlns:a16="http://schemas.microsoft.com/office/drawing/2014/main" id="{1F1E6CB8-1CAF-465C-ACA4-37A0612B6D49}"/>
                </a:ext>
              </a:extLst>
            </p:cNvPr>
            <p:cNvSpPr/>
            <p:nvPr/>
          </p:nvSpPr>
          <p:spPr>
            <a:xfrm>
              <a:off x="297256" y="7226215"/>
              <a:ext cx="1387769" cy="18137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7" name="文本框 5">
            <a:extLst>
              <a:ext uri="{FF2B5EF4-FFF2-40B4-BE49-F238E27FC236}">
                <a16:creationId xmlns:a16="http://schemas.microsoft.com/office/drawing/2014/main" id="{6EE25883-3C97-4876-B821-EA131A81FBC1}"/>
              </a:ext>
            </a:extLst>
          </p:cNvPr>
          <p:cNvSpPr txBox="1"/>
          <p:nvPr/>
        </p:nvSpPr>
        <p:spPr>
          <a:xfrm>
            <a:off x="1738209" y="3216647"/>
            <a:ext cx="6340197" cy="1323439"/>
          </a:xfrm>
          <a:prstGeom prst="rect">
            <a:avLst/>
          </a:prstGeom>
          <a:noFill/>
        </p:spPr>
        <p:txBody>
          <a:bodyPr wrap="none" rtlCol="0">
            <a:spAutoFit/>
          </a:bodyPr>
          <a:lstStyle/>
          <a:p>
            <a:pPr algn="ctr" defTabSz="685800" eaLnBrk="0" fontAlgn="base" hangingPunct="0">
              <a:spcBef>
                <a:spcPct val="0"/>
              </a:spcBef>
              <a:spcAft>
                <a:spcPct val="0"/>
              </a:spcAft>
              <a:defRPr/>
            </a:pPr>
            <a:r>
              <a:rPr kumimoji="1" lang="zh-TW" altLang="en-US"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醫品病安是醫管的重點！</a:t>
            </a:r>
            <a:endParaRPr kumimoji="1" lang="en-US" altLang="zh-TW"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defTabSz="685800" eaLnBrk="0" fontAlgn="base" hangingPunct="0">
              <a:spcBef>
                <a:spcPct val="0"/>
              </a:spcBef>
              <a:spcAft>
                <a:spcPct val="0"/>
              </a:spcAft>
              <a:defRPr/>
            </a:pPr>
            <a:r>
              <a:rPr kumimoji="1" lang="zh-TW" altLang="en-US"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考取醫務管理師證照，</a:t>
            </a:r>
            <a:endParaRPr kumimoji="1" lang="en-US" altLang="zh-TW"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defTabSz="685800" eaLnBrk="0" fontAlgn="base" hangingPunct="0">
              <a:spcBef>
                <a:spcPct val="0"/>
              </a:spcBef>
              <a:spcAft>
                <a:spcPct val="0"/>
              </a:spcAft>
              <a:defRPr/>
            </a:pPr>
            <a:r>
              <a:rPr kumimoji="1" lang="zh-TW" altLang="en-US"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符合醫中任務之人才養成與資源投入</a:t>
            </a:r>
            <a:endParaRPr kumimoji="1" lang="en-US" altLang="zh-TW"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defTabSz="685800" eaLnBrk="0" fontAlgn="base" hangingPunct="0">
              <a:spcBef>
                <a:spcPct val="0"/>
              </a:spcBef>
              <a:spcAft>
                <a:spcPct val="0"/>
              </a:spcAft>
              <a:defRPr/>
            </a:pPr>
            <a:r>
              <a:rPr kumimoji="1" lang="zh-TW" altLang="en-US"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可提高自身職場競爭力，並擁有優先升遷、獎勵籌碼！</a:t>
            </a:r>
            <a:endParaRPr kumimoji="1" lang="en-US" altLang="zh-TW"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1360408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4">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sp>
        <p:nvSpPr>
          <p:cNvPr id="12" name="正五边形 11"/>
          <p:cNvSpPr/>
          <p:nvPr/>
        </p:nvSpPr>
        <p:spPr>
          <a:xfrm>
            <a:off x="3465856" y="1851670"/>
            <a:ext cx="1138555" cy="1090295"/>
          </a:xfrm>
          <a:prstGeom prst="pentagon">
            <a:avLst/>
          </a:prstGeom>
          <a:solidFill>
            <a:schemeClr val="accent1"/>
          </a:solidFill>
          <a:ln>
            <a:noFill/>
          </a:ln>
          <a:effectLst>
            <a:outerShdw blurRad="1270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8" name="TextBox 28"/>
          <p:cNvSpPr txBox="1"/>
          <p:nvPr/>
        </p:nvSpPr>
        <p:spPr>
          <a:xfrm>
            <a:off x="3210373" y="2067694"/>
            <a:ext cx="1505643" cy="829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02</a:t>
            </a:r>
          </a:p>
        </p:txBody>
      </p:sp>
      <p:sp>
        <p:nvSpPr>
          <p:cNvPr id="9" name="TextBox 29"/>
          <p:cNvSpPr txBox="1"/>
          <p:nvPr/>
        </p:nvSpPr>
        <p:spPr>
          <a:xfrm>
            <a:off x="4716016" y="1563638"/>
            <a:ext cx="4062413" cy="1657377"/>
          </a:xfrm>
          <a:prstGeom prst="rect">
            <a:avLst/>
          </a:prstGeom>
          <a:noFill/>
        </p:spPr>
        <p:txBody>
          <a:bodyPr>
            <a:spAutoFit/>
          </a:bodyPr>
          <a:lstStyle/>
          <a:p>
            <a:pPr lvl="0">
              <a:lnSpc>
                <a:spcPct val="150000"/>
              </a:lnSpc>
              <a:spcBef>
                <a:spcPct val="20000"/>
              </a:spcBef>
              <a:spcAft>
                <a:spcPts val="450"/>
              </a:spcAft>
              <a:buClr>
                <a:srgbClr val="BA8D2D">
                  <a:lumMod val="75000"/>
                </a:srgbClr>
              </a:buClr>
              <a:buSzPct val="145000"/>
              <a:defRPr/>
            </a:pPr>
            <a:r>
              <a:rPr lang="zh-TW" altLang="en-US" sz="3600" b="1" spc="400"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醫務管理師證照考試地圖</a:t>
            </a:r>
          </a:p>
        </p:txBody>
      </p:sp>
    </p:spTree>
    <p:extLst>
      <p:ext uri="{BB962C8B-B14F-4D97-AF65-F5344CB8AC3E}">
        <p14:creationId xmlns:p14="http://schemas.microsoft.com/office/powerpoint/2010/main" val="39135251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cxnSp>
        <p:nvCxnSpPr>
          <p:cNvPr id="7" name="直接连接符 6"/>
          <p:cNvCxnSpPr/>
          <p:nvPr/>
        </p:nvCxnSpPr>
        <p:spPr>
          <a:xfrm>
            <a:off x="1020654" y="789317"/>
            <a:ext cx="778192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grpSp>
        <p:nvGrpSpPr>
          <p:cNvPr id="38" name="群組 37">
            <a:extLst>
              <a:ext uri="{FF2B5EF4-FFF2-40B4-BE49-F238E27FC236}">
                <a16:creationId xmlns:a16="http://schemas.microsoft.com/office/drawing/2014/main" id="{42E8E12D-A129-4301-95A5-FB90464D17B7}"/>
              </a:ext>
            </a:extLst>
          </p:cNvPr>
          <p:cNvGrpSpPr/>
          <p:nvPr/>
        </p:nvGrpSpPr>
        <p:grpSpPr>
          <a:xfrm>
            <a:off x="184279" y="372156"/>
            <a:ext cx="898166" cy="449644"/>
            <a:chOff x="235597" y="321906"/>
            <a:chExt cx="674138" cy="312553"/>
          </a:xfrm>
        </p:grpSpPr>
        <p:sp>
          <p:nvSpPr>
            <p:cNvPr id="39" name="箭头: V 形 3">
              <a:extLst>
                <a:ext uri="{FF2B5EF4-FFF2-40B4-BE49-F238E27FC236}">
                  <a16:creationId xmlns:a16="http://schemas.microsoft.com/office/drawing/2014/main" id="{B45B47EB-E5E3-43D3-9BC2-E9B348C7138F}"/>
                </a:ext>
              </a:extLst>
            </p:cNvPr>
            <p:cNvSpPr/>
            <p:nvPr/>
          </p:nvSpPr>
          <p:spPr>
            <a:xfrm>
              <a:off x="452534" y="326549"/>
              <a:ext cx="265923" cy="30791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0" name="箭头: V 形 4">
              <a:extLst>
                <a:ext uri="{FF2B5EF4-FFF2-40B4-BE49-F238E27FC236}">
                  <a16:creationId xmlns:a16="http://schemas.microsoft.com/office/drawing/2014/main" id="{F3F83BAF-E1DB-4EFF-87A4-D0F32F622137}"/>
                </a:ext>
              </a:extLst>
            </p:cNvPr>
            <p:cNvSpPr/>
            <p:nvPr/>
          </p:nvSpPr>
          <p:spPr>
            <a:xfrm>
              <a:off x="643812"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41" name="箭头: V 形 8">
              <a:extLst>
                <a:ext uri="{FF2B5EF4-FFF2-40B4-BE49-F238E27FC236}">
                  <a16:creationId xmlns:a16="http://schemas.microsoft.com/office/drawing/2014/main" id="{21B24170-1D7E-4F40-84CB-E9CE996DD8A6}"/>
                </a:ext>
              </a:extLst>
            </p:cNvPr>
            <p:cNvSpPr/>
            <p:nvPr/>
          </p:nvSpPr>
          <p:spPr>
            <a:xfrm>
              <a:off x="235597" y="321906"/>
              <a:ext cx="265923" cy="30791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42" name="文本框 5">
            <a:extLst>
              <a:ext uri="{FF2B5EF4-FFF2-40B4-BE49-F238E27FC236}">
                <a16:creationId xmlns:a16="http://schemas.microsoft.com/office/drawing/2014/main" id="{757B2693-0DEC-4D20-AF86-81978B76AA71}"/>
              </a:ext>
            </a:extLst>
          </p:cNvPr>
          <p:cNvSpPr txBox="1"/>
          <p:nvPr/>
        </p:nvSpPr>
        <p:spPr>
          <a:xfrm>
            <a:off x="2969519" y="202459"/>
            <a:ext cx="3057247" cy="584775"/>
          </a:xfrm>
          <a:prstGeom prst="rect">
            <a:avLst/>
          </a:prstGeom>
          <a:noFill/>
        </p:spPr>
        <p:txBody>
          <a:bodyPr wrap="none" rtlCol="0">
            <a:spAutoFit/>
          </a:bodyPr>
          <a:lstStyle/>
          <a:p>
            <a:r>
              <a:rPr lang="zh-TW" altLang="en-US" sz="3200" b="1" dirty="0">
                <a:solidFill>
                  <a:srgbClr val="000066"/>
                </a:solidFill>
                <a:latin typeface="標楷體" pitchFamily="65" charset="-120"/>
                <a:ea typeface="標楷體" pitchFamily="65" charset="-120"/>
              </a:rPr>
              <a:t>醫管師報考資格</a:t>
            </a:r>
            <a:endParaRPr lang="zh-CN" altLang="en-US" sz="3200" dirty="0">
              <a:solidFill>
                <a:schemeClr val="accent4">
                  <a:lumMod val="100000"/>
                </a:schemeClr>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nvGrpSpPr>
          <p:cNvPr id="26" name="群組 22">
            <a:extLst>
              <a:ext uri="{FF2B5EF4-FFF2-40B4-BE49-F238E27FC236}">
                <a16:creationId xmlns:a16="http://schemas.microsoft.com/office/drawing/2014/main" id="{17404F02-DF14-470F-ADF8-46F888ECFFAB}"/>
              </a:ext>
            </a:extLst>
          </p:cNvPr>
          <p:cNvGrpSpPr>
            <a:grpSpLocks/>
          </p:cNvGrpSpPr>
          <p:nvPr/>
        </p:nvGrpSpPr>
        <p:grpSpPr bwMode="auto">
          <a:xfrm>
            <a:off x="1691680" y="1078249"/>
            <a:ext cx="3487619" cy="3548682"/>
            <a:chOff x="1068561" y="1731745"/>
            <a:chExt cx="4707605" cy="4732462"/>
          </a:xfrm>
        </p:grpSpPr>
        <p:sp>
          <p:nvSpPr>
            <p:cNvPr id="27" name="文字方塊 26">
              <a:extLst>
                <a:ext uri="{FF2B5EF4-FFF2-40B4-BE49-F238E27FC236}">
                  <a16:creationId xmlns:a16="http://schemas.microsoft.com/office/drawing/2014/main" id="{61D30841-6ADA-4F2C-B239-963C1F293279}"/>
                </a:ext>
              </a:extLst>
            </p:cNvPr>
            <p:cNvSpPr txBox="1"/>
            <p:nvPr/>
          </p:nvSpPr>
          <p:spPr>
            <a:xfrm>
              <a:off x="1547856" y="4107638"/>
              <a:ext cx="2041032" cy="492535"/>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b="1" dirty="0">
                  <a:solidFill>
                    <a:srgbClr val="C00000"/>
                  </a:solidFill>
                  <a:latin typeface="Times New Roman" pitchFamily="18" charset="0"/>
                  <a:ea typeface="標楷體" pitchFamily="65" charset="-120"/>
                  <a:cs typeface="Times New Roman" pitchFamily="18" charset="0"/>
                </a:rPr>
                <a:t>檢定考試</a:t>
              </a:r>
              <a:endParaRPr kumimoji="1" lang="en-US" altLang="zh-TW" sz="900" b="1" dirty="0">
                <a:solidFill>
                  <a:srgbClr val="C00000"/>
                </a:solidFill>
                <a:latin typeface="Times New Roman" pitchFamily="18" charset="0"/>
                <a:ea typeface="標楷體" pitchFamily="65" charset="-120"/>
                <a:cs typeface="Times New Roman" pitchFamily="18" charset="0"/>
              </a:endParaRPr>
            </a:p>
            <a:p>
              <a:pPr marL="136922" indent="-136922" algn="ctr" defTabSz="685800" eaLnBrk="0" fontAlgn="base" hangingPunct="0">
                <a:spcBef>
                  <a:spcPct val="0"/>
                </a:spcBef>
                <a:spcAft>
                  <a:spcPct val="0"/>
                </a:spcAft>
                <a:defRPr/>
              </a:pP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筆試</a:t>
              </a:r>
              <a:r>
                <a:rPr kumimoji="1" lang="en-US" altLang="zh-TW" sz="900" dirty="0">
                  <a:solidFill>
                    <a:prstClr val="black"/>
                  </a:solidFill>
                  <a:latin typeface="Times New Roman" pitchFamily="18" charset="0"/>
                  <a:ea typeface="標楷體" pitchFamily="65" charset="-120"/>
                  <a:cs typeface="Times New Roman" pitchFamily="18" charset="0"/>
                </a:rPr>
                <a:t>)</a:t>
              </a:r>
            </a:p>
          </p:txBody>
        </p:sp>
        <p:cxnSp>
          <p:nvCxnSpPr>
            <p:cNvPr id="28" name="直線單箭頭接點 27">
              <a:extLst>
                <a:ext uri="{FF2B5EF4-FFF2-40B4-BE49-F238E27FC236}">
                  <a16:creationId xmlns:a16="http://schemas.microsoft.com/office/drawing/2014/main" id="{C2C9EF8E-8F52-4CF7-86FD-7D537B40EE75}"/>
                </a:ext>
              </a:extLst>
            </p:cNvPr>
            <p:cNvCxnSpPr>
              <a:stCxn id="27" idx="0"/>
              <a:endCxn id="37" idx="2"/>
            </p:cNvCxnSpPr>
            <p:nvPr/>
          </p:nvCxnSpPr>
          <p:spPr>
            <a:xfrm flipV="1">
              <a:off x="2568372" y="3755317"/>
              <a:ext cx="1606" cy="35232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9" name="文字方塊 28">
              <a:extLst>
                <a:ext uri="{FF2B5EF4-FFF2-40B4-BE49-F238E27FC236}">
                  <a16:creationId xmlns:a16="http://schemas.microsoft.com/office/drawing/2014/main" id="{7A6B8EAF-CDAE-41E9-B21B-7F2588390886}"/>
                </a:ext>
              </a:extLst>
            </p:cNvPr>
            <p:cNvSpPr txBox="1"/>
            <p:nvPr/>
          </p:nvSpPr>
          <p:spPr>
            <a:xfrm>
              <a:off x="1547856" y="5417571"/>
              <a:ext cx="2041032" cy="1046636"/>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71450" indent="-171450" defTabSz="685800" eaLnBrk="0" fontAlgn="base" hangingPunct="0">
                <a:spcBef>
                  <a:spcPct val="0"/>
                </a:spcBef>
                <a:spcAft>
                  <a:spcPct val="0"/>
                </a:spcAft>
                <a:buFont typeface="+mj-lt"/>
                <a:buAutoNum type="arabicPeriod"/>
                <a:defRPr/>
              </a:pPr>
              <a:r>
                <a:rPr kumimoji="1" lang="zh-TW" altLang="en-US" sz="900" dirty="0">
                  <a:solidFill>
                    <a:prstClr val="black"/>
                  </a:solidFill>
                  <a:latin typeface="Times New Roman" pitchFamily="18" charset="0"/>
                  <a:ea typeface="標楷體" pitchFamily="65" charset="-120"/>
                  <a:cs typeface="Times New Roman" pitchFamily="18" charset="0"/>
                </a:rPr>
                <a:t>醫管相關大三、大四、研一、研二學生</a:t>
              </a:r>
              <a:endParaRPr kumimoji="1" lang="en-US" altLang="zh-TW" sz="900" dirty="0">
                <a:solidFill>
                  <a:prstClr val="black"/>
                </a:solidFill>
                <a:latin typeface="Times New Roman" pitchFamily="18" charset="0"/>
                <a:ea typeface="標楷體" pitchFamily="65" charset="-120"/>
                <a:cs typeface="Times New Roman" pitchFamily="18" charset="0"/>
              </a:endParaRPr>
            </a:p>
            <a:p>
              <a:pPr marL="171450" indent="-171450" defTabSz="685800" eaLnBrk="0" fontAlgn="base" hangingPunct="0">
                <a:spcBef>
                  <a:spcPct val="0"/>
                </a:spcBef>
                <a:spcAft>
                  <a:spcPct val="0"/>
                </a:spcAft>
                <a:buFont typeface="+mj-lt"/>
                <a:buAutoNum type="arabicPeriod"/>
                <a:defRPr/>
              </a:pPr>
              <a:r>
                <a:rPr kumimoji="1" lang="zh-TW" altLang="en-US" sz="900" dirty="0">
                  <a:solidFill>
                    <a:prstClr val="black"/>
                  </a:solidFill>
                  <a:latin typeface="Times New Roman" pitchFamily="18" charset="0"/>
                  <a:ea typeface="標楷體" pitchFamily="65" charset="-120"/>
                  <a:cs typeface="Times New Roman" pitchFamily="18" charset="0"/>
                </a:rPr>
                <a:t>本會會員，醫管相關學士畢業三年內、碩士畢業一年內</a:t>
              </a:r>
            </a:p>
          </p:txBody>
        </p:sp>
        <p:cxnSp>
          <p:nvCxnSpPr>
            <p:cNvPr id="36" name="直線單箭頭接點 35">
              <a:extLst>
                <a:ext uri="{FF2B5EF4-FFF2-40B4-BE49-F238E27FC236}">
                  <a16:creationId xmlns:a16="http://schemas.microsoft.com/office/drawing/2014/main" id="{0F690D74-B189-434C-973C-F55EB5F8C8D1}"/>
                </a:ext>
              </a:extLst>
            </p:cNvPr>
            <p:cNvCxnSpPr>
              <a:stCxn id="29" idx="0"/>
              <a:endCxn id="27" idx="2"/>
            </p:cNvCxnSpPr>
            <p:nvPr/>
          </p:nvCxnSpPr>
          <p:spPr>
            <a:xfrm flipV="1">
              <a:off x="2568372" y="4600173"/>
              <a:ext cx="0" cy="8173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7" name="文字方塊 36">
              <a:extLst>
                <a:ext uri="{FF2B5EF4-FFF2-40B4-BE49-F238E27FC236}">
                  <a16:creationId xmlns:a16="http://schemas.microsoft.com/office/drawing/2014/main" id="{7B2BC657-5DB4-4D3B-9EDE-F01228CE9781}"/>
                </a:ext>
              </a:extLst>
            </p:cNvPr>
            <p:cNvSpPr txBox="1"/>
            <p:nvPr/>
          </p:nvSpPr>
          <p:spPr>
            <a:xfrm>
              <a:off x="1549463" y="3262782"/>
              <a:ext cx="2041032" cy="492535"/>
            </a:xfrm>
            <a:prstGeom prst="rect">
              <a:avLst/>
            </a:prstGeom>
            <a:solidFill>
              <a:srgbClr val="FFFF00"/>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b="1" dirty="0">
                  <a:solidFill>
                    <a:srgbClr val="0000FF"/>
                  </a:solidFill>
                  <a:latin typeface="Times New Roman" pitchFamily="18" charset="0"/>
                  <a:ea typeface="標楷體" pitchFamily="65" charset="-120"/>
                  <a:cs typeface="Times New Roman" pitchFamily="18" charset="0"/>
                </a:rPr>
                <a:t>檢定及格證明書</a:t>
              </a:r>
              <a:endParaRPr kumimoji="1" lang="en-US" altLang="zh-TW" sz="900" b="1" dirty="0">
                <a:solidFill>
                  <a:srgbClr val="0000FF"/>
                </a:solidFill>
                <a:latin typeface="Times New Roman" pitchFamily="18" charset="0"/>
                <a:ea typeface="標楷體" pitchFamily="65" charset="-120"/>
                <a:cs typeface="Times New Roman" pitchFamily="18" charset="0"/>
              </a:endParaRPr>
            </a:p>
            <a:p>
              <a:pPr marL="136922" indent="-136922" algn="ctr" defTabSz="685800" eaLnBrk="0" fontAlgn="base" hangingPunct="0">
                <a:spcBef>
                  <a:spcPct val="0"/>
                </a:spcBef>
                <a:spcAft>
                  <a:spcPct val="0"/>
                </a:spcAft>
                <a:defRPr/>
              </a:pPr>
              <a:r>
                <a:rPr kumimoji="1" lang="en-US" altLang="zh-TW" sz="900" b="1" dirty="0">
                  <a:solidFill>
                    <a:srgbClr val="0000FF"/>
                  </a:solidFill>
                  <a:latin typeface="Times New Roman" pitchFamily="18" charset="0"/>
                  <a:ea typeface="標楷體" pitchFamily="65" charset="-120"/>
                  <a:cs typeface="Times New Roman" pitchFamily="18" charset="0"/>
                </a:rPr>
                <a:t>(</a:t>
              </a:r>
              <a:r>
                <a:rPr kumimoji="1" lang="zh-TW" altLang="en-US" sz="900" b="1" dirty="0">
                  <a:solidFill>
                    <a:srgbClr val="0000FF"/>
                  </a:solidFill>
                  <a:latin typeface="Times New Roman" pitchFamily="18" charset="0"/>
                  <a:ea typeface="標楷體" pitchFamily="65" charset="-120"/>
                  <a:cs typeface="Times New Roman" pitchFamily="18" charset="0"/>
                </a:rPr>
                <a:t>五年效期</a:t>
              </a:r>
              <a:r>
                <a:rPr kumimoji="1" lang="en-US" altLang="zh-TW" sz="900" b="1" dirty="0">
                  <a:solidFill>
                    <a:srgbClr val="0000FF"/>
                  </a:solidFill>
                  <a:latin typeface="Times New Roman" pitchFamily="18" charset="0"/>
                  <a:ea typeface="標楷體" pitchFamily="65" charset="-120"/>
                  <a:cs typeface="Times New Roman" pitchFamily="18" charset="0"/>
                </a:rPr>
                <a:t>)</a:t>
              </a:r>
              <a:endParaRPr kumimoji="1" lang="zh-TW" altLang="en-US" sz="900" b="1" dirty="0">
                <a:solidFill>
                  <a:srgbClr val="0000FF"/>
                </a:solidFill>
                <a:latin typeface="Times New Roman" pitchFamily="18" charset="0"/>
                <a:ea typeface="標楷體" pitchFamily="65" charset="-120"/>
                <a:cs typeface="Times New Roman" pitchFamily="18" charset="0"/>
              </a:endParaRPr>
            </a:p>
          </p:txBody>
        </p:sp>
        <p:sp>
          <p:nvSpPr>
            <p:cNvPr id="48" name="文字方塊 47">
              <a:extLst>
                <a:ext uri="{FF2B5EF4-FFF2-40B4-BE49-F238E27FC236}">
                  <a16:creationId xmlns:a16="http://schemas.microsoft.com/office/drawing/2014/main" id="{E4344357-569E-40B4-8A61-2B4AD5CD75D8}"/>
                </a:ext>
              </a:extLst>
            </p:cNvPr>
            <p:cNvSpPr txBox="1"/>
            <p:nvPr/>
          </p:nvSpPr>
          <p:spPr>
            <a:xfrm>
              <a:off x="4024414" y="5417571"/>
              <a:ext cx="1751752" cy="1046636"/>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71450" indent="-171450" defTabSz="685800" eaLnBrk="0" fontAlgn="base" hangingPunct="0">
                <a:spcBef>
                  <a:spcPct val="0"/>
                </a:spcBef>
                <a:spcAft>
                  <a:spcPct val="0"/>
                </a:spcAft>
                <a:buFont typeface="+mj-lt"/>
                <a:buAutoNum type="arabicPeriod"/>
                <a:defRPr/>
              </a:pPr>
              <a:r>
                <a:rPr kumimoji="1" lang="zh-TW" altLang="en-US" sz="900" dirty="0">
                  <a:solidFill>
                    <a:prstClr val="black"/>
                  </a:solidFill>
                  <a:latin typeface="Times New Roman" pitchFamily="18" charset="0"/>
                  <a:ea typeface="標楷體" pitchFamily="65" charset="-120"/>
                  <a:cs typeface="Times New Roman" pitchFamily="18" charset="0"/>
                </a:rPr>
                <a:t>本學會個人會員</a:t>
              </a:r>
              <a:endParaRPr kumimoji="1" lang="en-US" altLang="zh-TW" sz="900" dirty="0">
                <a:solidFill>
                  <a:prstClr val="black"/>
                </a:solidFill>
                <a:latin typeface="Times New Roman" pitchFamily="18" charset="0"/>
                <a:ea typeface="標楷體" pitchFamily="65" charset="-120"/>
                <a:cs typeface="Times New Roman" pitchFamily="18" charset="0"/>
              </a:endParaRPr>
            </a:p>
            <a:p>
              <a:pPr marL="171450" indent="-171450" defTabSz="685800" eaLnBrk="0" fontAlgn="base" hangingPunct="0">
                <a:spcBef>
                  <a:spcPct val="0"/>
                </a:spcBef>
                <a:spcAft>
                  <a:spcPct val="0"/>
                </a:spcAft>
                <a:buFont typeface="+mj-lt"/>
                <a:buAutoNum type="arabicPeriod"/>
                <a:defRPr/>
              </a:pPr>
              <a:r>
                <a:rPr kumimoji="1" lang="zh-TW" altLang="en-US" sz="900" dirty="0">
                  <a:solidFill>
                    <a:prstClr val="black"/>
                  </a:solidFill>
                  <a:latin typeface="Times New Roman" pitchFamily="18" charset="0"/>
                  <a:ea typeface="標楷體" pitchFamily="65" charset="-120"/>
                  <a:cs typeface="Times New Roman" pitchFamily="18" charset="0"/>
                </a:rPr>
                <a:t>符合甄審辦法醫管相關畢業並具一定工作年資及累積教育積分</a:t>
              </a:r>
            </a:p>
          </p:txBody>
        </p:sp>
        <p:sp>
          <p:nvSpPr>
            <p:cNvPr id="49" name="文字方塊 48">
              <a:extLst>
                <a:ext uri="{FF2B5EF4-FFF2-40B4-BE49-F238E27FC236}">
                  <a16:creationId xmlns:a16="http://schemas.microsoft.com/office/drawing/2014/main" id="{515CB669-5ED5-4BFA-BFD3-8E18DBF240FF}"/>
                </a:ext>
              </a:extLst>
            </p:cNvPr>
            <p:cNvSpPr txBox="1"/>
            <p:nvPr/>
          </p:nvSpPr>
          <p:spPr>
            <a:xfrm>
              <a:off x="4024414" y="4107638"/>
              <a:ext cx="1751752" cy="492535"/>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b="1" dirty="0">
                  <a:solidFill>
                    <a:srgbClr val="C00000"/>
                  </a:solidFill>
                  <a:latin typeface="Times New Roman" pitchFamily="18" charset="0"/>
                  <a:ea typeface="標楷體" pitchFamily="65" charset="-120"/>
                  <a:cs typeface="Times New Roman" pitchFamily="18" charset="0"/>
                </a:rPr>
                <a:t>醫務管理師</a:t>
              </a:r>
              <a:r>
                <a:rPr kumimoji="1" lang="zh-TW" altLang="en-US" sz="900" dirty="0">
                  <a:solidFill>
                    <a:prstClr val="black"/>
                  </a:solidFill>
                  <a:latin typeface="Times New Roman" pitchFamily="18" charset="0"/>
                  <a:ea typeface="標楷體" pitchFamily="65" charset="-120"/>
                  <a:cs typeface="Times New Roman" pitchFamily="18" charset="0"/>
                </a:rPr>
                <a:t>考試</a:t>
              </a:r>
              <a:endParaRPr kumimoji="1" lang="en-US" altLang="zh-TW" sz="900" dirty="0">
                <a:solidFill>
                  <a:prstClr val="black"/>
                </a:solidFill>
                <a:latin typeface="Times New Roman" pitchFamily="18" charset="0"/>
                <a:ea typeface="標楷體" pitchFamily="65" charset="-120"/>
                <a:cs typeface="Times New Roman" pitchFamily="18" charset="0"/>
              </a:endParaRPr>
            </a:p>
            <a:p>
              <a:pPr marL="136922" indent="-136922" algn="ctr" defTabSz="685800" eaLnBrk="0" fontAlgn="base" hangingPunct="0">
                <a:spcBef>
                  <a:spcPct val="0"/>
                </a:spcBef>
                <a:spcAft>
                  <a:spcPct val="0"/>
                </a:spcAft>
                <a:defRPr/>
              </a:pP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筆試</a:t>
              </a:r>
              <a:r>
                <a:rPr kumimoji="1" lang="en-US" altLang="zh-TW" sz="900" dirty="0">
                  <a:solidFill>
                    <a:prstClr val="black"/>
                  </a:solidFill>
                  <a:latin typeface="Times New Roman" pitchFamily="18" charset="0"/>
                  <a:ea typeface="標楷體" pitchFamily="65" charset="-120"/>
                  <a:cs typeface="Times New Roman" pitchFamily="18" charset="0"/>
                </a:rPr>
                <a:t>)</a:t>
              </a:r>
            </a:p>
          </p:txBody>
        </p:sp>
        <p:sp>
          <p:nvSpPr>
            <p:cNvPr id="52" name="文字方塊 51">
              <a:extLst>
                <a:ext uri="{FF2B5EF4-FFF2-40B4-BE49-F238E27FC236}">
                  <a16:creationId xmlns:a16="http://schemas.microsoft.com/office/drawing/2014/main" id="{949483D3-DCAF-4DB0-A2D7-A31C96CCCD83}"/>
                </a:ext>
              </a:extLst>
            </p:cNvPr>
            <p:cNvSpPr txBox="1"/>
            <p:nvPr/>
          </p:nvSpPr>
          <p:spPr>
            <a:xfrm>
              <a:off x="4024414" y="3329617"/>
              <a:ext cx="1751752" cy="307834"/>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b="1" dirty="0">
                  <a:solidFill>
                    <a:srgbClr val="C00000"/>
                  </a:solidFill>
                  <a:latin typeface="Times New Roman" pitchFamily="18" charset="0"/>
                  <a:ea typeface="標楷體" pitchFamily="65" charset="-120"/>
                  <a:cs typeface="Times New Roman" pitchFamily="18" charset="0"/>
                </a:rPr>
                <a:t>醫務管理師</a:t>
              </a: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口試</a:t>
              </a:r>
              <a:r>
                <a:rPr kumimoji="1" lang="en-US" altLang="zh-TW" sz="900" dirty="0">
                  <a:solidFill>
                    <a:prstClr val="black"/>
                  </a:solidFill>
                  <a:latin typeface="Times New Roman" pitchFamily="18" charset="0"/>
                  <a:ea typeface="標楷體" pitchFamily="65" charset="-120"/>
                  <a:cs typeface="Times New Roman" pitchFamily="18" charset="0"/>
                </a:rPr>
                <a:t>)</a:t>
              </a:r>
              <a:endParaRPr kumimoji="1" lang="zh-TW" altLang="en-US" sz="900" dirty="0">
                <a:solidFill>
                  <a:prstClr val="black"/>
                </a:solidFill>
                <a:latin typeface="Times New Roman" pitchFamily="18" charset="0"/>
                <a:ea typeface="標楷體" pitchFamily="65" charset="-120"/>
                <a:cs typeface="Times New Roman" pitchFamily="18" charset="0"/>
              </a:endParaRPr>
            </a:p>
          </p:txBody>
        </p:sp>
        <p:sp>
          <p:nvSpPr>
            <p:cNvPr id="54" name="文字方塊 53">
              <a:extLst>
                <a:ext uri="{FF2B5EF4-FFF2-40B4-BE49-F238E27FC236}">
                  <a16:creationId xmlns:a16="http://schemas.microsoft.com/office/drawing/2014/main" id="{1E946ED4-AC50-4C93-B0EE-E0451DF70333}"/>
                </a:ext>
              </a:extLst>
            </p:cNvPr>
            <p:cNvSpPr txBox="1"/>
            <p:nvPr/>
          </p:nvSpPr>
          <p:spPr>
            <a:xfrm>
              <a:off x="4026023" y="2539531"/>
              <a:ext cx="1750143" cy="492535"/>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nchor="ctr">
              <a:spAutoFit/>
            </a:bodyPr>
            <a:lstStyle/>
            <a:p>
              <a:pPr marL="136922" indent="-136922" algn="ctr" defTabSz="685800" eaLnBrk="0" fontAlgn="base" hangingPunct="0">
                <a:spcBef>
                  <a:spcPct val="0"/>
                </a:spcBef>
                <a:spcAft>
                  <a:spcPct val="0"/>
                </a:spcAft>
                <a:defRPr/>
              </a:pPr>
              <a:r>
                <a:rPr kumimoji="1" lang="zh-TW" altLang="en-US" sz="900" b="1" dirty="0">
                  <a:solidFill>
                    <a:srgbClr val="C00000"/>
                  </a:solidFill>
                  <a:latin typeface="Times New Roman" pitchFamily="18" charset="0"/>
                  <a:ea typeface="標楷體" pitchFamily="65" charset="-120"/>
                  <a:cs typeface="Times New Roman" pitchFamily="18" charset="0"/>
                </a:rPr>
                <a:t>醫務管理師</a:t>
              </a:r>
              <a:endParaRPr kumimoji="1" lang="en-US" altLang="zh-TW" sz="900" b="1" dirty="0">
                <a:solidFill>
                  <a:srgbClr val="C00000"/>
                </a:solidFill>
                <a:latin typeface="Times New Roman" pitchFamily="18" charset="0"/>
                <a:ea typeface="標楷體" pitchFamily="65" charset="-120"/>
                <a:cs typeface="Times New Roman" pitchFamily="18" charset="0"/>
              </a:endParaRPr>
            </a:p>
            <a:p>
              <a:pPr marL="136922" indent="-136922" algn="ctr" defTabSz="685800" eaLnBrk="0" fontAlgn="base" hangingPunct="0">
                <a:spcBef>
                  <a:spcPct val="0"/>
                </a:spcBef>
                <a:spcAft>
                  <a:spcPct val="0"/>
                </a:spcAft>
                <a:defRPr/>
              </a:pP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三年效期</a:t>
              </a:r>
              <a:r>
                <a:rPr kumimoji="1" lang="en-US" altLang="zh-TW" sz="900" dirty="0">
                  <a:solidFill>
                    <a:prstClr val="black"/>
                  </a:solidFill>
                  <a:latin typeface="Times New Roman" pitchFamily="18" charset="0"/>
                  <a:ea typeface="標楷體" pitchFamily="65" charset="-120"/>
                  <a:cs typeface="Times New Roman" pitchFamily="18" charset="0"/>
                </a:rPr>
                <a:t>)</a:t>
              </a:r>
            </a:p>
          </p:txBody>
        </p:sp>
        <p:sp>
          <p:nvSpPr>
            <p:cNvPr id="59" name="文字方塊 58">
              <a:extLst>
                <a:ext uri="{FF2B5EF4-FFF2-40B4-BE49-F238E27FC236}">
                  <a16:creationId xmlns:a16="http://schemas.microsoft.com/office/drawing/2014/main" id="{B88E215D-1417-43F1-8B55-A67C7AC827A9}"/>
                </a:ext>
              </a:extLst>
            </p:cNvPr>
            <p:cNvSpPr txBox="1"/>
            <p:nvPr/>
          </p:nvSpPr>
          <p:spPr>
            <a:xfrm>
              <a:off x="4024414" y="1735470"/>
              <a:ext cx="1751752" cy="49253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dirty="0">
                  <a:solidFill>
                    <a:prstClr val="black"/>
                  </a:solidFill>
                  <a:latin typeface="Times New Roman" pitchFamily="18" charset="0"/>
                  <a:ea typeface="標楷體" pitchFamily="65" charset="-120"/>
                  <a:cs typeface="Times New Roman" pitchFamily="18" charset="0"/>
                </a:rPr>
                <a:t>每三年更新證書效期</a:t>
              </a:r>
              <a:endParaRPr kumimoji="1" lang="en-US" altLang="zh-TW" sz="900" dirty="0">
                <a:solidFill>
                  <a:prstClr val="black"/>
                </a:solidFill>
                <a:latin typeface="Times New Roman" pitchFamily="18" charset="0"/>
                <a:ea typeface="標楷體" pitchFamily="65" charset="-120"/>
                <a:cs typeface="Times New Roman" pitchFamily="18" charset="0"/>
              </a:endParaRPr>
            </a:p>
            <a:p>
              <a:pPr marL="136922" indent="-136922" algn="ctr" defTabSz="685800" eaLnBrk="0" fontAlgn="base" hangingPunct="0">
                <a:spcBef>
                  <a:spcPct val="0"/>
                </a:spcBef>
                <a:spcAft>
                  <a:spcPct val="0"/>
                </a:spcAft>
                <a:defRPr/>
              </a:pP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須累積</a:t>
              </a:r>
              <a:r>
                <a:rPr kumimoji="1" lang="en-US" altLang="zh-TW" sz="900" dirty="0">
                  <a:solidFill>
                    <a:prstClr val="black"/>
                  </a:solidFill>
                  <a:latin typeface="Times New Roman" pitchFamily="18" charset="0"/>
                  <a:ea typeface="標楷體" pitchFamily="65" charset="-120"/>
                  <a:cs typeface="Times New Roman" pitchFamily="18" charset="0"/>
                </a:rPr>
                <a:t>60</a:t>
              </a:r>
              <a:r>
                <a:rPr kumimoji="1" lang="zh-TW" altLang="en-US" sz="900" dirty="0">
                  <a:solidFill>
                    <a:prstClr val="black"/>
                  </a:solidFill>
                  <a:latin typeface="Times New Roman" pitchFamily="18" charset="0"/>
                  <a:ea typeface="標楷體" pitchFamily="65" charset="-120"/>
                  <a:cs typeface="Times New Roman" pitchFamily="18" charset="0"/>
                </a:rPr>
                <a:t>積分展延</a:t>
              </a:r>
              <a:r>
                <a:rPr kumimoji="1" lang="en-US" altLang="zh-TW" sz="900" dirty="0">
                  <a:solidFill>
                    <a:prstClr val="black"/>
                  </a:solidFill>
                  <a:latin typeface="Times New Roman" pitchFamily="18" charset="0"/>
                  <a:ea typeface="標楷體" pitchFamily="65" charset="-120"/>
                  <a:cs typeface="Times New Roman" pitchFamily="18" charset="0"/>
                </a:rPr>
                <a:t>)</a:t>
              </a:r>
              <a:endParaRPr kumimoji="1" lang="zh-TW" altLang="en-US" sz="900" dirty="0">
                <a:solidFill>
                  <a:prstClr val="black"/>
                </a:solidFill>
                <a:latin typeface="Times New Roman" pitchFamily="18" charset="0"/>
                <a:ea typeface="標楷體" pitchFamily="65" charset="-120"/>
                <a:cs typeface="Times New Roman" pitchFamily="18" charset="0"/>
              </a:endParaRPr>
            </a:p>
          </p:txBody>
        </p:sp>
        <p:cxnSp>
          <p:nvCxnSpPr>
            <p:cNvPr id="60" name="直線單箭頭接點 59">
              <a:extLst>
                <a:ext uri="{FF2B5EF4-FFF2-40B4-BE49-F238E27FC236}">
                  <a16:creationId xmlns:a16="http://schemas.microsoft.com/office/drawing/2014/main" id="{46FD2D51-CC71-41BC-B8AB-B44DA68D5388}"/>
                </a:ext>
              </a:extLst>
            </p:cNvPr>
            <p:cNvCxnSpPr>
              <a:stCxn id="37" idx="3"/>
              <a:endCxn id="52" idx="1"/>
            </p:cNvCxnSpPr>
            <p:nvPr/>
          </p:nvCxnSpPr>
          <p:spPr>
            <a:xfrm flipV="1">
              <a:off x="3590495" y="3483534"/>
              <a:ext cx="433919" cy="2551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61" name="文字方塊 27">
              <a:extLst>
                <a:ext uri="{FF2B5EF4-FFF2-40B4-BE49-F238E27FC236}">
                  <a16:creationId xmlns:a16="http://schemas.microsoft.com/office/drawing/2014/main" id="{51CE6AE0-A387-4B67-BC07-13962ED40C3B}"/>
                </a:ext>
              </a:extLst>
            </p:cNvPr>
            <p:cNvSpPr txBox="1">
              <a:spLocks noChangeArrowheads="1"/>
            </p:cNvSpPr>
            <p:nvPr/>
          </p:nvSpPr>
          <p:spPr bwMode="auto">
            <a:xfrm>
              <a:off x="1068561" y="1731745"/>
              <a:ext cx="2952263" cy="1231337"/>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defTabSz="685800" eaLnBrk="0" fontAlgn="base" hangingPunct="0">
                <a:spcBef>
                  <a:spcPct val="0"/>
                </a:spcBef>
                <a:spcAft>
                  <a:spcPct val="0"/>
                </a:spcAft>
                <a:buNone/>
                <a:defRPr/>
              </a:pPr>
              <a:r>
                <a:rPr kumimoji="1" lang="zh-TW" altLang="en-US" sz="1350" dirty="0">
                  <a:solidFill>
                    <a:prstClr val="black"/>
                  </a:solidFill>
                  <a:latin typeface="Times New Roman" pitchFamily="18" charset="0"/>
                  <a:ea typeface="標楷體" pitchFamily="65" charset="-120"/>
                  <a:cs typeface="Times New Roman" pitchFamily="18" charset="0"/>
                </a:rPr>
                <a:t>取得檢定及格證明書後，晉升資格：</a:t>
              </a:r>
              <a:endParaRPr kumimoji="1" lang="en-US" altLang="zh-TW" sz="1350" dirty="0">
                <a:solidFill>
                  <a:prstClr val="black"/>
                </a:solidFill>
                <a:latin typeface="Times New Roman" pitchFamily="18" charset="0"/>
                <a:ea typeface="標楷體" pitchFamily="65" charset="-120"/>
                <a:cs typeface="Times New Roman" pitchFamily="18" charset="0"/>
              </a:endParaRPr>
            </a:p>
            <a:p>
              <a:pPr marL="257175" indent="-257175" defTabSz="685800" eaLnBrk="0" fontAlgn="base" hangingPunct="0">
                <a:spcBef>
                  <a:spcPct val="0"/>
                </a:spcBef>
                <a:spcAft>
                  <a:spcPct val="0"/>
                </a:spcAft>
                <a:buFont typeface="+mj-lt"/>
                <a:buAutoNum type="arabicPeriod"/>
                <a:defRPr/>
              </a:pPr>
              <a:r>
                <a:rPr kumimoji="1" lang="zh-TW" altLang="en-US" sz="1350" dirty="0">
                  <a:solidFill>
                    <a:prstClr val="black"/>
                  </a:solidFill>
                  <a:latin typeface="Times New Roman" pitchFamily="18" charset="0"/>
                  <a:ea typeface="標楷體" pitchFamily="65" charset="-120"/>
                  <a:cs typeface="Times New Roman" pitchFamily="18" charset="0"/>
                </a:rPr>
                <a:t>轉成個人會員</a:t>
              </a:r>
              <a:endParaRPr kumimoji="1" lang="en-US" altLang="zh-TW" sz="1350" dirty="0">
                <a:solidFill>
                  <a:prstClr val="black"/>
                </a:solidFill>
                <a:latin typeface="Times New Roman" pitchFamily="18" charset="0"/>
                <a:ea typeface="標楷體" pitchFamily="65" charset="-120"/>
                <a:cs typeface="Times New Roman" pitchFamily="18" charset="0"/>
              </a:endParaRPr>
            </a:p>
            <a:p>
              <a:pPr marL="257175" indent="-257175" defTabSz="685800" eaLnBrk="0" fontAlgn="base" hangingPunct="0">
                <a:spcBef>
                  <a:spcPct val="0"/>
                </a:spcBef>
                <a:spcAft>
                  <a:spcPct val="0"/>
                </a:spcAft>
                <a:buFont typeface="+mj-lt"/>
                <a:buAutoNum type="arabicPeriod"/>
                <a:defRPr/>
              </a:pPr>
              <a:r>
                <a:rPr kumimoji="1" lang="zh-TW" altLang="en-US" sz="1350" dirty="0">
                  <a:solidFill>
                    <a:prstClr val="black"/>
                  </a:solidFill>
                  <a:latin typeface="Times New Roman" pitchFamily="18" charset="0"/>
                  <a:ea typeface="標楷體" pitchFamily="65" charset="-120"/>
                  <a:cs typeface="Times New Roman" pitchFamily="18" charset="0"/>
                </a:rPr>
                <a:t>累積教育積分</a:t>
              </a:r>
              <a:endParaRPr kumimoji="1" lang="en-US" altLang="zh-TW" sz="1350" dirty="0">
                <a:solidFill>
                  <a:prstClr val="black"/>
                </a:solidFill>
                <a:latin typeface="Times New Roman" pitchFamily="18" charset="0"/>
                <a:ea typeface="標楷體" pitchFamily="65" charset="-120"/>
                <a:cs typeface="Times New Roman" pitchFamily="18" charset="0"/>
              </a:endParaRPr>
            </a:p>
          </p:txBody>
        </p:sp>
        <p:cxnSp>
          <p:nvCxnSpPr>
            <p:cNvPr id="62" name="直線單箭頭接點 61">
              <a:extLst>
                <a:ext uri="{FF2B5EF4-FFF2-40B4-BE49-F238E27FC236}">
                  <a16:creationId xmlns:a16="http://schemas.microsoft.com/office/drawing/2014/main" id="{748CB045-AE95-4A69-BF61-EB97BF9946A3}"/>
                </a:ext>
              </a:extLst>
            </p:cNvPr>
            <p:cNvCxnSpPr>
              <a:stCxn id="49" idx="0"/>
              <a:endCxn id="52" idx="2"/>
            </p:cNvCxnSpPr>
            <p:nvPr/>
          </p:nvCxnSpPr>
          <p:spPr>
            <a:xfrm flipV="1">
              <a:off x="4900290" y="3637451"/>
              <a:ext cx="0" cy="470187"/>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單箭頭接點 62">
              <a:extLst>
                <a:ext uri="{FF2B5EF4-FFF2-40B4-BE49-F238E27FC236}">
                  <a16:creationId xmlns:a16="http://schemas.microsoft.com/office/drawing/2014/main" id="{BDE2F6DC-A746-49CD-91A6-72A0EB67AC4A}"/>
                </a:ext>
              </a:extLst>
            </p:cNvPr>
            <p:cNvCxnSpPr>
              <a:stCxn id="48" idx="0"/>
              <a:endCxn id="49" idx="2"/>
            </p:cNvCxnSpPr>
            <p:nvPr/>
          </p:nvCxnSpPr>
          <p:spPr>
            <a:xfrm flipV="1">
              <a:off x="4900290" y="4600173"/>
              <a:ext cx="0" cy="81739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383DB154-A879-49D8-8850-C6A498CF19F3}"/>
                </a:ext>
              </a:extLst>
            </p:cNvPr>
            <p:cNvCxnSpPr>
              <a:stCxn id="52" idx="0"/>
              <a:endCxn id="54" idx="2"/>
            </p:cNvCxnSpPr>
            <p:nvPr/>
          </p:nvCxnSpPr>
          <p:spPr>
            <a:xfrm flipV="1">
              <a:off x="4900290" y="3032066"/>
              <a:ext cx="804" cy="29755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DD478CCE-54A7-4EB4-8D21-047F934FA505}"/>
                </a:ext>
              </a:extLst>
            </p:cNvPr>
            <p:cNvCxnSpPr/>
            <p:nvPr/>
          </p:nvCxnSpPr>
          <p:spPr>
            <a:xfrm flipV="1">
              <a:off x="4900291" y="2181642"/>
              <a:ext cx="0" cy="360429"/>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
        <p:nvSpPr>
          <p:cNvPr id="66" name="文字方塊 65">
            <a:extLst>
              <a:ext uri="{FF2B5EF4-FFF2-40B4-BE49-F238E27FC236}">
                <a16:creationId xmlns:a16="http://schemas.microsoft.com/office/drawing/2014/main" id="{738E2579-160C-40D9-99C9-A450B43F5A73}"/>
              </a:ext>
            </a:extLst>
          </p:cNvPr>
          <p:cNvSpPr txBox="1"/>
          <p:nvPr/>
        </p:nvSpPr>
        <p:spPr bwMode="auto">
          <a:xfrm>
            <a:off x="5282883" y="4711259"/>
            <a:ext cx="1778794" cy="253916"/>
          </a:xfrm>
          <a:prstGeom prst="rect">
            <a:avLst/>
          </a:prstGeom>
          <a:solidFill>
            <a:schemeClr val="bg1"/>
          </a:solidFill>
          <a:ln w="28575">
            <a:solidFill>
              <a:srgbClr val="92D050"/>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marL="136922" indent="-136922" algn="ctr" defTabSz="685800" eaLnBrk="0" fontAlgn="base" hangingPunct="0">
              <a:spcBef>
                <a:spcPct val="0"/>
              </a:spcBef>
              <a:spcAft>
                <a:spcPct val="0"/>
              </a:spcAft>
              <a:defRPr/>
            </a:pPr>
            <a:r>
              <a:rPr kumimoji="1" lang="zh-TW" altLang="en-US" sz="1050" b="1" dirty="0">
                <a:solidFill>
                  <a:prstClr val="black"/>
                </a:solidFill>
                <a:latin typeface="Times New Roman" pitchFamily="18" charset="0"/>
                <a:ea typeface="標楷體" pitchFamily="65" charset="-120"/>
                <a:cs typeface="Times New Roman" pitchFamily="18" charset="0"/>
              </a:rPr>
              <a:t>高階醫務管理師甄審考試</a:t>
            </a:r>
          </a:p>
        </p:txBody>
      </p:sp>
      <p:sp>
        <p:nvSpPr>
          <p:cNvPr id="67" name="文字方塊 66">
            <a:extLst>
              <a:ext uri="{FF2B5EF4-FFF2-40B4-BE49-F238E27FC236}">
                <a16:creationId xmlns:a16="http://schemas.microsoft.com/office/drawing/2014/main" id="{4BBAC660-2C0A-47DB-9D3A-F4FD22891119}"/>
              </a:ext>
            </a:extLst>
          </p:cNvPr>
          <p:cNvSpPr txBox="1"/>
          <p:nvPr/>
        </p:nvSpPr>
        <p:spPr bwMode="auto">
          <a:xfrm>
            <a:off x="3713639" y="4711259"/>
            <a:ext cx="1569244" cy="253916"/>
          </a:xfrm>
          <a:prstGeom prst="rect">
            <a:avLst/>
          </a:prstGeom>
          <a:solidFill>
            <a:schemeClr val="bg1"/>
          </a:solidFill>
          <a:ln w="28575">
            <a:solidFill>
              <a:srgbClr val="92D050"/>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1050" b="1" dirty="0">
                <a:solidFill>
                  <a:prstClr val="black"/>
                </a:solidFill>
                <a:latin typeface="Times New Roman" pitchFamily="18" charset="0"/>
                <a:ea typeface="標楷體" pitchFamily="65" charset="-120"/>
                <a:cs typeface="Times New Roman" pitchFamily="18" charset="0"/>
              </a:rPr>
              <a:t>醫務管理師甄審考試</a:t>
            </a:r>
          </a:p>
        </p:txBody>
      </p:sp>
      <p:sp>
        <p:nvSpPr>
          <p:cNvPr id="68" name="文字方塊 67">
            <a:extLst>
              <a:ext uri="{FF2B5EF4-FFF2-40B4-BE49-F238E27FC236}">
                <a16:creationId xmlns:a16="http://schemas.microsoft.com/office/drawing/2014/main" id="{E1580CA3-D924-449E-85C3-BB9159E5DB07}"/>
              </a:ext>
            </a:extLst>
          </p:cNvPr>
          <p:cNvSpPr txBox="1"/>
          <p:nvPr/>
        </p:nvSpPr>
        <p:spPr bwMode="auto">
          <a:xfrm>
            <a:off x="1934845" y="4711259"/>
            <a:ext cx="1778794" cy="253916"/>
          </a:xfrm>
          <a:prstGeom prst="rect">
            <a:avLst/>
          </a:prstGeom>
          <a:solidFill>
            <a:schemeClr val="bg1"/>
          </a:solidFill>
          <a:ln w="28575">
            <a:solidFill>
              <a:srgbClr val="92D050"/>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1050" b="1" dirty="0">
                <a:solidFill>
                  <a:prstClr val="black"/>
                </a:solidFill>
                <a:latin typeface="Times New Roman" pitchFamily="18" charset="0"/>
                <a:ea typeface="標楷體" pitchFamily="65" charset="-120"/>
                <a:cs typeface="Times New Roman" pitchFamily="18" charset="0"/>
              </a:rPr>
              <a:t>醫務管理師檢定考試</a:t>
            </a:r>
          </a:p>
        </p:txBody>
      </p:sp>
      <p:sp>
        <p:nvSpPr>
          <p:cNvPr id="69" name="文字方塊 68">
            <a:extLst>
              <a:ext uri="{FF2B5EF4-FFF2-40B4-BE49-F238E27FC236}">
                <a16:creationId xmlns:a16="http://schemas.microsoft.com/office/drawing/2014/main" id="{ED059A32-3404-4173-9199-5247550E3DA5}"/>
              </a:ext>
            </a:extLst>
          </p:cNvPr>
          <p:cNvSpPr txBox="1"/>
          <p:nvPr/>
        </p:nvSpPr>
        <p:spPr bwMode="auto">
          <a:xfrm>
            <a:off x="5485288" y="3845675"/>
            <a:ext cx="1309688" cy="784830"/>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71450" indent="-171450" defTabSz="685800" eaLnBrk="0" fontAlgn="base" hangingPunct="0">
              <a:spcBef>
                <a:spcPct val="0"/>
              </a:spcBef>
              <a:spcAft>
                <a:spcPct val="0"/>
              </a:spcAft>
              <a:buFont typeface="+mj-lt"/>
              <a:buAutoNum type="arabicPeriod"/>
              <a:defRPr/>
            </a:pPr>
            <a:r>
              <a:rPr kumimoji="1" lang="zh-TW" altLang="en-US" sz="900" dirty="0">
                <a:solidFill>
                  <a:prstClr val="black"/>
                </a:solidFill>
                <a:latin typeface="Times New Roman" pitchFamily="18" charset="0"/>
                <a:ea typeface="標楷體" pitchFamily="65" charset="-120"/>
                <a:cs typeface="Times New Roman" pitchFamily="18" charset="0"/>
              </a:rPr>
              <a:t>本學會個人會員</a:t>
            </a:r>
            <a:endParaRPr kumimoji="1" lang="en-US" altLang="zh-TW" sz="900" dirty="0">
              <a:solidFill>
                <a:prstClr val="black"/>
              </a:solidFill>
              <a:latin typeface="Times New Roman" pitchFamily="18" charset="0"/>
              <a:ea typeface="標楷體" pitchFamily="65" charset="-120"/>
              <a:cs typeface="Times New Roman" pitchFamily="18" charset="0"/>
            </a:endParaRPr>
          </a:p>
          <a:p>
            <a:pPr marL="171450" indent="-171450" defTabSz="685800" eaLnBrk="0" fontAlgn="base" hangingPunct="0">
              <a:spcBef>
                <a:spcPct val="0"/>
              </a:spcBef>
              <a:spcAft>
                <a:spcPct val="0"/>
              </a:spcAft>
              <a:buFont typeface="+mj-lt"/>
              <a:buAutoNum type="arabicPeriod"/>
              <a:defRPr/>
            </a:pPr>
            <a:r>
              <a:rPr kumimoji="1" lang="zh-TW" altLang="en-US" sz="900" dirty="0">
                <a:solidFill>
                  <a:prstClr val="black"/>
                </a:solidFill>
                <a:latin typeface="Times New Roman" pitchFamily="18" charset="0"/>
                <a:ea typeface="標楷體" pitchFamily="65" charset="-120"/>
                <a:cs typeface="Times New Roman" pitchFamily="18" charset="0"/>
              </a:rPr>
              <a:t>符合甄審辦法醫管相關畢業並具一定工作年資及累積教育積分</a:t>
            </a:r>
            <a:endParaRPr kumimoji="1" lang="en-US" altLang="zh-TW" sz="900" dirty="0">
              <a:solidFill>
                <a:prstClr val="black"/>
              </a:solidFill>
              <a:latin typeface="Times New Roman" pitchFamily="18" charset="0"/>
              <a:ea typeface="標楷體" pitchFamily="65" charset="-120"/>
              <a:cs typeface="Times New Roman" pitchFamily="18" charset="0"/>
            </a:endParaRPr>
          </a:p>
        </p:txBody>
      </p:sp>
      <p:sp>
        <p:nvSpPr>
          <p:cNvPr id="70" name="文字方塊 69">
            <a:extLst>
              <a:ext uri="{FF2B5EF4-FFF2-40B4-BE49-F238E27FC236}">
                <a16:creationId xmlns:a16="http://schemas.microsoft.com/office/drawing/2014/main" id="{C4B47640-1967-437B-9EAF-D6579356EFA0}"/>
              </a:ext>
            </a:extLst>
          </p:cNvPr>
          <p:cNvSpPr txBox="1"/>
          <p:nvPr/>
        </p:nvSpPr>
        <p:spPr bwMode="auto">
          <a:xfrm>
            <a:off x="5485288" y="2284765"/>
            <a:ext cx="1309688" cy="230832"/>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b="1" dirty="0">
                <a:solidFill>
                  <a:srgbClr val="C00000"/>
                </a:solidFill>
                <a:latin typeface="Times New Roman" pitchFamily="18" charset="0"/>
                <a:ea typeface="標楷體" pitchFamily="65" charset="-120"/>
                <a:cs typeface="Times New Roman" pitchFamily="18" charset="0"/>
              </a:rPr>
              <a:t>高階醫務管理師</a:t>
            </a: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口試</a:t>
            </a:r>
            <a:r>
              <a:rPr kumimoji="1" lang="en-US" altLang="zh-TW" sz="900" dirty="0">
                <a:solidFill>
                  <a:prstClr val="black"/>
                </a:solidFill>
                <a:latin typeface="Times New Roman" pitchFamily="18" charset="0"/>
                <a:ea typeface="標楷體" pitchFamily="65" charset="-120"/>
                <a:cs typeface="Times New Roman" pitchFamily="18" charset="0"/>
              </a:rPr>
              <a:t>)</a:t>
            </a:r>
            <a:endParaRPr kumimoji="1" lang="zh-TW" altLang="en-US" sz="900" dirty="0">
              <a:solidFill>
                <a:prstClr val="black"/>
              </a:solidFill>
              <a:latin typeface="Times New Roman" pitchFamily="18" charset="0"/>
              <a:ea typeface="標楷體" pitchFamily="65" charset="-120"/>
              <a:cs typeface="Times New Roman" pitchFamily="18" charset="0"/>
            </a:endParaRPr>
          </a:p>
        </p:txBody>
      </p:sp>
      <p:cxnSp>
        <p:nvCxnSpPr>
          <p:cNvPr id="71" name="直線單箭頭接點 70">
            <a:extLst>
              <a:ext uri="{FF2B5EF4-FFF2-40B4-BE49-F238E27FC236}">
                <a16:creationId xmlns:a16="http://schemas.microsoft.com/office/drawing/2014/main" id="{DF566DDC-13B3-4E47-889E-5B9710BDC157}"/>
              </a:ext>
            </a:extLst>
          </p:cNvPr>
          <p:cNvCxnSpPr/>
          <p:nvPr/>
        </p:nvCxnSpPr>
        <p:spPr bwMode="auto">
          <a:xfrm flipV="1">
            <a:off x="6163945" y="3212262"/>
            <a:ext cx="0" cy="636985"/>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單箭頭接點 71">
            <a:extLst>
              <a:ext uri="{FF2B5EF4-FFF2-40B4-BE49-F238E27FC236}">
                <a16:creationId xmlns:a16="http://schemas.microsoft.com/office/drawing/2014/main" id="{B760EB19-854F-408B-B732-214355C56C31}"/>
              </a:ext>
            </a:extLst>
          </p:cNvPr>
          <p:cNvCxnSpPr>
            <a:stCxn id="70" idx="0"/>
            <a:endCxn id="73" idx="2"/>
          </p:cNvCxnSpPr>
          <p:nvPr/>
        </p:nvCxnSpPr>
        <p:spPr bwMode="auto">
          <a:xfrm flipV="1">
            <a:off x="6140132" y="2058785"/>
            <a:ext cx="0" cy="22598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73" name="文字方塊 72">
            <a:extLst>
              <a:ext uri="{FF2B5EF4-FFF2-40B4-BE49-F238E27FC236}">
                <a16:creationId xmlns:a16="http://schemas.microsoft.com/office/drawing/2014/main" id="{0077E01B-17C4-4DB9-8F39-576A6C7BEA13}"/>
              </a:ext>
            </a:extLst>
          </p:cNvPr>
          <p:cNvSpPr txBox="1"/>
          <p:nvPr/>
        </p:nvSpPr>
        <p:spPr bwMode="auto">
          <a:xfrm>
            <a:off x="5485288" y="1689453"/>
            <a:ext cx="1309688" cy="369332"/>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b="1" dirty="0">
                <a:solidFill>
                  <a:srgbClr val="C00000"/>
                </a:solidFill>
                <a:latin typeface="Times New Roman" pitchFamily="18" charset="0"/>
                <a:ea typeface="標楷體" pitchFamily="65" charset="-120"/>
                <a:cs typeface="Times New Roman" pitchFamily="18" charset="0"/>
              </a:rPr>
              <a:t>高階醫務管理師</a:t>
            </a:r>
            <a:endParaRPr kumimoji="1" lang="en-US" altLang="zh-TW" sz="900" b="1" dirty="0">
              <a:solidFill>
                <a:srgbClr val="C00000"/>
              </a:solidFill>
              <a:latin typeface="Times New Roman" pitchFamily="18" charset="0"/>
              <a:ea typeface="標楷體" pitchFamily="65" charset="-120"/>
              <a:cs typeface="Times New Roman" pitchFamily="18" charset="0"/>
            </a:endParaRPr>
          </a:p>
          <a:p>
            <a:pPr marL="136922" indent="-136922" algn="ctr" defTabSz="685800" eaLnBrk="0" fontAlgn="base" hangingPunct="0">
              <a:spcBef>
                <a:spcPct val="0"/>
              </a:spcBef>
              <a:spcAft>
                <a:spcPct val="0"/>
              </a:spcAft>
              <a:defRPr/>
            </a:pP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三年效期</a:t>
            </a:r>
            <a:r>
              <a:rPr kumimoji="1" lang="en-US" altLang="zh-TW" sz="900" dirty="0">
                <a:solidFill>
                  <a:prstClr val="black"/>
                </a:solidFill>
                <a:latin typeface="Times New Roman" pitchFamily="18" charset="0"/>
                <a:ea typeface="標楷體" pitchFamily="65" charset="-120"/>
                <a:cs typeface="Times New Roman" pitchFamily="18" charset="0"/>
              </a:rPr>
              <a:t>)</a:t>
            </a:r>
            <a:endParaRPr kumimoji="1" lang="zh-TW" altLang="en-US" sz="900" dirty="0">
              <a:solidFill>
                <a:prstClr val="black"/>
              </a:solidFill>
              <a:latin typeface="Times New Roman" pitchFamily="18" charset="0"/>
              <a:ea typeface="標楷體" pitchFamily="65" charset="-120"/>
              <a:cs typeface="Times New Roman" pitchFamily="18" charset="0"/>
            </a:endParaRPr>
          </a:p>
        </p:txBody>
      </p:sp>
      <p:sp>
        <p:nvSpPr>
          <p:cNvPr id="74" name="文字方塊 73">
            <a:extLst>
              <a:ext uri="{FF2B5EF4-FFF2-40B4-BE49-F238E27FC236}">
                <a16:creationId xmlns:a16="http://schemas.microsoft.com/office/drawing/2014/main" id="{5B329163-8190-43F1-9E84-047F09197C4D}"/>
              </a:ext>
            </a:extLst>
          </p:cNvPr>
          <p:cNvSpPr txBox="1"/>
          <p:nvPr/>
        </p:nvSpPr>
        <p:spPr bwMode="auto">
          <a:xfrm>
            <a:off x="5485288" y="1078662"/>
            <a:ext cx="1309688" cy="369332"/>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dirty="0">
                <a:solidFill>
                  <a:prstClr val="black"/>
                </a:solidFill>
                <a:latin typeface="Times New Roman" pitchFamily="18" charset="0"/>
                <a:ea typeface="標楷體" pitchFamily="65" charset="-120"/>
                <a:cs typeface="Times New Roman" pitchFamily="18" charset="0"/>
              </a:rPr>
              <a:t>每三年更新證書效期</a:t>
            </a:r>
            <a:endParaRPr kumimoji="1" lang="en-US" altLang="zh-TW" sz="900" dirty="0">
              <a:solidFill>
                <a:prstClr val="black"/>
              </a:solidFill>
              <a:latin typeface="Times New Roman" pitchFamily="18" charset="0"/>
              <a:ea typeface="標楷體" pitchFamily="65" charset="-120"/>
              <a:cs typeface="Times New Roman" pitchFamily="18" charset="0"/>
            </a:endParaRPr>
          </a:p>
          <a:p>
            <a:pPr marL="136922" indent="-136922" algn="ctr" defTabSz="685800" eaLnBrk="0" fontAlgn="base" hangingPunct="0">
              <a:spcBef>
                <a:spcPct val="0"/>
              </a:spcBef>
              <a:spcAft>
                <a:spcPct val="0"/>
              </a:spcAft>
              <a:defRPr/>
            </a:pP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須累積</a:t>
            </a:r>
            <a:r>
              <a:rPr kumimoji="1" lang="en-US" altLang="zh-TW" sz="900" dirty="0">
                <a:solidFill>
                  <a:prstClr val="black"/>
                </a:solidFill>
                <a:latin typeface="Times New Roman" pitchFamily="18" charset="0"/>
                <a:ea typeface="標楷體" pitchFamily="65" charset="-120"/>
                <a:cs typeface="Times New Roman" pitchFamily="18" charset="0"/>
              </a:rPr>
              <a:t>45</a:t>
            </a:r>
            <a:r>
              <a:rPr kumimoji="1" lang="zh-TW" altLang="en-US" sz="900" dirty="0">
                <a:solidFill>
                  <a:prstClr val="black"/>
                </a:solidFill>
                <a:latin typeface="Times New Roman" pitchFamily="18" charset="0"/>
                <a:ea typeface="標楷體" pitchFamily="65" charset="-120"/>
                <a:cs typeface="Times New Roman" pitchFamily="18" charset="0"/>
              </a:rPr>
              <a:t>積分展延</a:t>
            </a:r>
            <a:r>
              <a:rPr kumimoji="1" lang="en-US" altLang="zh-TW" sz="900" dirty="0">
                <a:solidFill>
                  <a:prstClr val="black"/>
                </a:solidFill>
                <a:latin typeface="Times New Roman" pitchFamily="18" charset="0"/>
                <a:ea typeface="標楷體" pitchFamily="65" charset="-120"/>
                <a:cs typeface="Times New Roman" pitchFamily="18" charset="0"/>
              </a:rPr>
              <a:t>)</a:t>
            </a:r>
            <a:endParaRPr kumimoji="1" lang="zh-TW" altLang="en-US" sz="900" dirty="0">
              <a:solidFill>
                <a:prstClr val="black"/>
              </a:solidFill>
              <a:latin typeface="Times New Roman" pitchFamily="18" charset="0"/>
              <a:ea typeface="標楷體" pitchFamily="65" charset="-120"/>
              <a:cs typeface="Times New Roman" pitchFamily="18" charset="0"/>
            </a:endParaRPr>
          </a:p>
        </p:txBody>
      </p:sp>
      <p:cxnSp>
        <p:nvCxnSpPr>
          <p:cNvPr id="75" name="直線單箭頭接點 74">
            <a:extLst>
              <a:ext uri="{FF2B5EF4-FFF2-40B4-BE49-F238E27FC236}">
                <a16:creationId xmlns:a16="http://schemas.microsoft.com/office/drawing/2014/main" id="{03468CD1-4D02-47D7-9562-979A969DA7B6}"/>
              </a:ext>
            </a:extLst>
          </p:cNvPr>
          <p:cNvCxnSpPr/>
          <p:nvPr/>
        </p:nvCxnSpPr>
        <p:spPr bwMode="auto">
          <a:xfrm flipV="1">
            <a:off x="6132989" y="1425134"/>
            <a:ext cx="0" cy="270272"/>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76" name="文字方塊 75">
            <a:extLst>
              <a:ext uri="{FF2B5EF4-FFF2-40B4-BE49-F238E27FC236}">
                <a16:creationId xmlns:a16="http://schemas.microsoft.com/office/drawing/2014/main" id="{820CCEF5-6080-4702-9179-F271931CD200}"/>
              </a:ext>
            </a:extLst>
          </p:cNvPr>
          <p:cNvSpPr txBox="1"/>
          <p:nvPr/>
        </p:nvSpPr>
        <p:spPr bwMode="auto">
          <a:xfrm>
            <a:off x="5485288" y="2863409"/>
            <a:ext cx="1309688" cy="369332"/>
          </a:xfrm>
          <a:prstGeom prst="rect">
            <a:avLst/>
          </a:prstGeom>
          <a:solidFill>
            <a:schemeClr val="bg1"/>
          </a:solidFill>
          <a:ln w="28575">
            <a:solidFill>
              <a:srgbClr val="0000CC"/>
            </a:solidFill>
          </a:ln>
          <a:effectLst/>
        </p:spPr>
        <p:style>
          <a:lnRef idx="2">
            <a:schemeClr val="accent1"/>
          </a:lnRef>
          <a:fillRef idx="1">
            <a:schemeClr val="lt1"/>
          </a:fillRef>
          <a:effectRef idx="0">
            <a:schemeClr val="accent1"/>
          </a:effectRef>
          <a:fontRef idx="minor">
            <a:schemeClr val="dk1"/>
          </a:fontRef>
        </p:style>
        <p:txBody>
          <a:bodyPr>
            <a:spAutoFit/>
          </a:bodyPr>
          <a:lstStyle/>
          <a:p>
            <a:pPr marL="136922" indent="-136922" algn="ctr" defTabSz="685800" eaLnBrk="0" fontAlgn="base" hangingPunct="0">
              <a:spcBef>
                <a:spcPct val="0"/>
              </a:spcBef>
              <a:spcAft>
                <a:spcPct val="0"/>
              </a:spcAft>
              <a:defRPr/>
            </a:pPr>
            <a:r>
              <a:rPr kumimoji="1" lang="zh-TW" altLang="en-US" sz="900" b="1" dirty="0">
                <a:solidFill>
                  <a:srgbClr val="C00000"/>
                </a:solidFill>
                <a:latin typeface="Times New Roman" pitchFamily="18" charset="0"/>
                <a:ea typeface="標楷體" pitchFamily="65" charset="-120"/>
                <a:cs typeface="Times New Roman" pitchFamily="18" charset="0"/>
              </a:rPr>
              <a:t>高階醫務管理師</a:t>
            </a:r>
            <a:r>
              <a:rPr kumimoji="1" lang="zh-TW" altLang="en-US" sz="900" dirty="0">
                <a:solidFill>
                  <a:prstClr val="black"/>
                </a:solidFill>
                <a:latin typeface="Times New Roman" pitchFamily="18" charset="0"/>
                <a:ea typeface="標楷體" pitchFamily="65" charset="-120"/>
                <a:cs typeface="Times New Roman" pitchFamily="18" charset="0"/>
              </a:rPr>
              <a:t>考試</a:t>
            </a:r>
            <a:endParaRPr kumimoji="1" lang="en-US" altLang="zh-TW" sz="900" dirty="0">
              <a:solidFill>
                <a:prstClr val="black"/>
              </a:solidFill>
              <a:latin typeface="Times New Roman" pitchFamily="18" charset="0"/>
              <a:ea typeface="標楷體" pitchFamily="65" charset="-120"/>
              <a:cs typeface="Times New Roman" pitchFamily="18" charset="0"/>
            </a:endParaRPr>
          </a:p>
          <a:p>
            <a:pPr marL="136922" indent="-136922" algn="ctr" defTabSz="685800" eaLnBrk="0" fontAlgn="base" hangingPunct="0">
              <a:spcBef>
                <a:spcPct val="0"/>
              </a:spcBef>
              <a:spcAft>
                <a:spcPct val="0"/>
              </a:spcAft>
              <a:defRPr/>
            </a:pPr>
            <a:r>
              <a:rPr kumimoji="1" lang="en-US" altLang="zh-TW" sz="900" dirty="0">
                <a:solidFill>
                  <a:prstClr val="black"/>
                </a:solidFill>
                <a:latin typeface="Times New Roman" pitchFamily="18" charset="0"/>
                <a:ea typeface="標楷體" pitchFamily="65" charset="-120"/>
                <a:cs typeface="Times New Roman" pitchFamily="18" charset="0"/>
              </a:rPr>
              <a:t>(</a:t>
            </a:r>
            <a:r>
              <a:rPr kumimoji="1" lang="zh-TW" altLang="en-US" sz="900" dirty="0">
                <a:solidFill>
                  <a:prstClr val="black"/>
                </a:solidFill>
                <a:latin typeface="Times New Roman" pitchFamily="18" charset="0"/>
                <a:ea typeface="標楷體" pitchFamily="65" charset="-120"/>
                <a:cs typeface="Times New Roman" pitchFamily="18" charset="0"/>
              </a:rPr>
              <a:t>筆試</a:t>
            </a:r>
            <a:r>
              <a:rPr kumimoji="1" lang="en-US" altLang="zh-TW" sz="900" dirty="0">
                <a:solidFill>
                  <a:prstClr val="black"/>
                </a:solidFill>
                <a:latin typeface="Times New Roman" pitchFamily="18" charset="0"/>
                <a:ea typeface="標楷體" pitchFamily="65" charset="-120"/>
                <a:cs typeface="Times New Roman" pitchFamily="18" charset="0"/>
              </a:rPr>
              <a:t>)</a:t>
            </a:r>
            <a:endParaRPr kumimoji="1" lang="zh-TW" altLang="en-US" sz="900" dirty="0">
              <a:solidFill>
                <a:prstClr val="black"/>
              </a:solidFill>
              <a:latin typeface="Times New Roman" pitchFamily="18" charset="0"/>
              <a:ea typeface="標楷體" pitchFamily="65" charset="-120"/>
              <a:cs typeface="Times New Roman" pitchFamily="18" charset="0"/>
            </a:endParaRPr>
          </a:p>
        </p:txBody>
      </p:sp>
      <p:cxnSp>
        <p:nvCxnSpPr>
          <p:cNvPr id="77" name="直線單箭頭接點 76">
            <a:extLst>
              <a:ext uri="{FF2B5EF4-FFF2-40B4-BE49-F238E27FC236}">
                <a16:creationId xmlns:a16="http://schemas.microsoft.com/office/drawing/2014/main" id="{1194A98A-5D65-4A55-8A4A-900E692A3DFB}"/>
              </a:ext>
            </a:extLst>
          </p:cNvPr>
          <p:cNvCxnSpPr/>
          <p:nvPr/>
        </p:nvCxnSpPr>
        <p:spPr bwMode="auto">
          <a:xfrm flipV="1">
            <a:off x="6140132" y="2491934"/>
            <a:ext cx="0" cy="376238"/>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78" name="Freeform 7">
            <a:extLst>
              <a:ext uri="{FF2B5EF4-FFF2-40B4-BE49-F238E27FC236}">
                <a16:creationId xmlns:a16="http://schemas.microsoft.com/office/drawing/2014/main" id="{F4A98C21-D8AB-4550-AB67-910797712547}"/>
              </a:ext>
            </a:extLst>
          </p:cNvPr>
          <p:cNvSpPr/>
          <p:nvPr/>
        </p:nvSpPr>
        <p:spPr bwMode="auto">
          <a:xfrm rot="20676794">
            <a:off x="1422638" y="1066200"/>
            <a:ext cx="321987" cy="321987"/>
          </a:xfrm>
          <a:custGeom>
            <a:avLst/>
            <a:gdLst>
              <a:gd name="T0" fmla="*/ 183 w 819"/>
              <a:gd name="T1" fmla="*/ 216 h 819"/>
              <a:gd name="T2" fmla="*/ 256 w 819"/>
              <a:gd name="T3" fmla="*/ 180 h 819"/>
              <a:gd name="T4" fmla="*/ 217 w 819"/>
              <a:gd name="T5" fmla="*/ 88 h 819"/>
              <a:gd name="T6" fmla="*/ 385 w 819"/>
              <a:gd name="T7" fmla="*/ 88 h 819"/>
              <a:gd name="T8" fmla="*/ 347 w 819"/>
              <a:gd name="T9" fmla="*/ 180 h 819"/>
              <a:gd name="T10" fmla="*/ 420 w 819"/>
              <a:gd name="T11" fmla="*/ 216 h 819"/>
              <a:gd name="T12" fmla="*/ 603 w 819"/>
              <a:gd name="T13" fmla="*/ 216 h 819"/>
              <a:gd name="T14" fmla="*/ 603 w 819"/>
              <a:gd name="T15" fmla="*/ 399 h 819"/>
              <a:gd name="T16" fmla="*/ 638 w 819"/>
              <a:gd name="T17" fmla="*/ 472 h 819"/>
              <a:gd name="T18" fmla="*/ 731 w 819"/>
              <a:gd name="T19" fmla="*/ 433 h 819"/>
              <a:gd name="T20" fmla="*/ 731 w 819"/>
              <a:gd name="T21" fmla="*/ 601 h 819"/>
              <a:gd name="T22" fmla="*/ 638 w 819"/>
              <a:gd name="T23" fmla="*/ 563 h 819"/>
              <a:gd name="T24" fmla="*/ 603 w 819"/>
              <a:gd name="T25" fmla="*/ 636 h 819"/>
              <a:gd name="T26" fmla="*/ 603 w 819"/>
              <a:gd name="T27" fmla="*/ 819 h 819"/>
              <a:gd name="T28" fmla="*/ 420 w 819"/>
              <a:gd name="T29" fmla="*/ 819 h 819"/>
              <a:gd name="T30" fmla="*/ 347 w 819"/>
              <a:gd name="T31" fmla="*/ 784 h 819"/>
              <a:gd name="T32" fmla="*/ 385 w 819"/>
              <a:gd name="T33" fmla="*/ 691 h 819"/>
              <a:gd name="T34" fmla="*/ 217 w 819"/>
              <a:gd name="T35" fmla="*/ 691 h 819"/>
              <a:gd name="T36" fmla="*/ 256 w 819"/>
              <a:gd name="T37" fmla="*/ 784 h 819"/>
              <a:gd name="T38" fmla="*/ 183 w 819"/>
              <a:gd name="T39" fmla="*/ 819 h 819"/>
              <a:gd name="T40" fmla="*/ 0 w 819"/>
              <a:gd name="T41" fmla="*/ 819 h 819"/>
              <a:gd name="T42" fmla="*/ 0 w 819"/>
              <a:gd name="T43" fmla="*/ 636 h 819"/>
              <a:gd name="T44" fmla="*/ 35 w 819"/>
              <a:gd name="T45" fmla="*/ 563 h 819"/>
              <a:gd name="T46" fmla="*/ 128 w 819"/>
              <a:gd name="T47" fmla="*/ 601 h 819"/>
              <a:gd name="T48" fmla="*/ 128 w 819"/>
              <a:gd name="T49" fmla="*/ 433 h 819"/>
              <a:gd name="T50" fmla="*/ 35 w 819"/>
              <a:gd name="T51" fmla="*/ 472 h 819"/>
              <a:gd name="T52" fmla="*/ 0 w 819"/>
              <a:gd name="T53" fmla="*/ 399 h 819"/>
              <a:gd name="T54" fmla="*/ 0 w 819"/>
              <a:gd name="T55" fmla="*/ 216 h 819"/>
              <a:gd name="T56" fmla="*/ 183 w 819"/>
              <a:gd name="T57" fmla="*/ 21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10"/>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10"/>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2"/>
          </a:solidFill>
          <a:ln>
            <a:noFill/>
          </a:ln>
          <a:effectLst/>
        </p:spPr>
        <p:txBody>
          <a:bodyPr vert="horz" wrap="square" lIns="68580" tIns="34290" rIns="68580" bIns="34290" numCol="1" anchor="t" anchorCtr="0" compatLnSpc="1"/>
          <a:lstStyle/>
          <a:p>
            <a:endParaRPr lang="id-ID" dirty="0">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Tree>
    <p:extLst>
      <p:ext uri="{BB962C8B-B14F-4D97-AF65-F5344CB8AC3E}">
        <p14:creationId xmlns:p14="http://schemas.microsoft.com/office/powerpoint/2010/main" val="7183394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FCA"/>
        </a:solid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4">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sp>
        <p:nvSpPr>
          <p:cNvPr id="12" name="正五边形 11"/>
          <p:cNvSpPr/>
          <p:nvPr/>
        </p:nvSpPr>
        <p:spPr>
          <a:xfrm>
            <a:off x="3465856" y="1851670"/>
            <a:ext cx="1138555" cy="1090295"/>
          </a:xfrm>
          <a:prstGeom prst="pentagon">
            <a:avLst/>
          </a:prstGeom>
          <a:solidFill>
            <a:schemeClr val="accent1"/>
          </a:solidFill>
          <a:ln>
            <a:noFill/>
          </a:ln>
          <a:effectLst>
            <a:outerShdw blurRad="1270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8" name="TextBox 28"/>
          <p:cNvSpPr txBox="1"/>
          <p:nvPr/>
        </p:nvSpPr>
        <p:spPr>
          <a:xfrm>
            <a:off x="3210373" y="2067694"/>
            <a:ext cx="1505643" cy="82994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0</a:t>
            </a:r>
            <a:r>
              <a:rPr kumimoji="0" lang="en-US" altLang="zh-TW"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3</a:t>
            </a:r>
            <a:endParaRPr kumimoji="0" lang="en-US" altLang="zh-CN" sz="4800" b="1" i="1" u="none" strike="noStrike" kern="0" cap="none" spc="0" normalizeH="0" baseline="0" noProof="0" dirty="0">
              <a:ln w="18415" cmpd="sng">
                <a:noFill/>
                <a:prstDash val="solid"/>
              </a:ln>
              <a:solidFill>
                <a:srgbClr val="FFFFFF"/>
              </a:solidFill>
              <a:effectLst/>
              <a:uLnTx/>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9" name="TextBox 29"/>
          <p:cNvSpPr txBox="1"/>
          <p:nvPr/>
        </p:nvSpPr>
        <p:spPr>
          <a:xfrm>
            <a:off x="4716016" y="1983627"/>
            <a:ext cx="4062413" cy="826380"/>
          </a:xfrm>
          <a:prstGeom prst="rect">
            <a:avLst/>
          </a:prstGeom>
          <a:noFill/>
        </p:spPr>
        <p:txBody>
          <a:bodyPr>
            <a:spAutoFit/>
          </a:bodyPr>
          <a:lstStyle/>
          <a:p>
            <a:pPr lvl="0">
              <a:lnSpc>
                <a:spcPct val="150000"/>
              </a:lnSpc>
              <a:spcBef>
                <a:spcPct val="20000"/>
              </a:spcBef>
              <a:spcAft>
                <a:spcPts val="450"/>
              </a:spcAft>
              <a:buClr>
                <a:srgbClr val="BA8D2D">
                  <a:lumMod val="75000"/>
                </a:srgbClr>
              </a:buClr>
              <a:buSzPct val="145000"/>
              <a:defRPr/>
            </a:pPr>
            <a:r>
              <a:rPr lang="zh-TW" altLang="en-US" sz="3600" b="1" spc="400" dirty="0">
                <a:solidFill>
                  <a:srgbClr val="293247"/>
                </a:solidFill>
                <a:latin typeface="華康正顏楷體W5" panose="03000509000000000000" pitchFamily="65" charset="-120"/>
                <a:ea typeface="華康正顏楷體W5" panose="03000509000000000000" pitchFamily="65" charset="-120"/>
                <a:cs typeface="+mn-ea"/>
                <a:sym typeface="思源宋体 CN Light" panose="02020300000000000000" pitchFamily="18" charset="-122"/>
              </a:rPr>
              <a:t>報考相關資訊</a:t>
            </a:r>
          </a:p>
        </p:txBody>
      </p:sp>
    </p:spTree>
    <p:extLst>
      <p:ext uri="{BB962C8B-B14F-4D97-AF65-F5344CB8AC3E}">
        <p14:creationId xmlns:p14="http://schemas.microsoft.com/office/powerpoint/2010/main" val="41504237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商务简约工作总结汇报述职报告PPT模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包图主题2">
  <a:themeElements>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fontScheme name="4f3my3wi">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5171</TotalTime>
  <Words>2526</Words>
  <Application>Microsoft Office PowerPoint</Application>
  <PresentationFormat>如螢幕大小 (16:9)</PresentationFormat>
  <Paragraphs>488</Paragraphs>
  <Slides>37</Slides>
  <Notes>37</Notes>
  <HiddenSlides>0</HiddenSlides>
  <MMClips>0</MMClips>
  <ScaleCrop>false</ScaleCrop>
  <HeadingPairs>
    <vt:vector size="8" baseType="variant">
      <vt:variant>
        <vt:lpstr>使用字型</vt:lpstr>
      </vt:variant>
      <vt:variant>
        <vt:i4>10</vt:i4>
      </vt:variant>
      <vt:variant>
        <vt:lpstr>佈景主題</vt:lpstr>
      </vt:variant>
      <vt:variant>
        <vt:i4>2</vt:i4>
      </vt:variant>
      <vt:variant>
        <vt:lpstr>內嵌 OLE 伺服程式</vt:lpstr>
      </vt:variant>
      <vt:variant>
        <vt:i4>1</vt:i4>
      </vt:variant>
      <vt:variant>
        <vt:lpstr>投影片標題</vt:lpstr>
      </vt:variant>
      <vt:variant>
        <vt:i4>37</vt:i4>
      </vt:variant>
    </vt:vector>
  </HeadingPairs>
  <TitlesOfParts>
    <vt:vector size="50" baseType="lpstr">
      <vt:lpstr>Microsoft YaHei</vt:lpstr>
      <vt:lpstr>字魂59号-创粗黑</vt:lpstr>
      <vt:lpstr>思源黑体 CN Light</vt:lpstr>
      <vt:lpstr>華康正顏楷體W5</vt:lpstr>
      <vt:lpstr>標楷體</vt:lpstr>
      <vt:lpstr>Arial</vt:lpstr>
      <vt:lpstr>Arial Rounded MT Bold</vt:lpstr>
      <vt:lpstr>Calibri</vt:lpstr>
      <vt:lpstr>Times New Roman</vt:lpstr>
      <vt:lpstr>Wingdings</vt:lpstr>
      <vt:lpstr>包图主题2</vt:lpstr>
      <vt:lpstr>1_Office 主题​​</vt:lpstr>
      <vt:lpstr>Chart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社團法人台灣醫務管理學會</cp:lastModifiedBy>
  <cp:revision>142</cp:revision>
  <cp:lastPrinted>2022-01-10T09:25:23Z</cp:lastPrinted>
  <dcterms:created xsi:type="dcterms:W3CDTF">2016-05-27T01:37:00Z</dcterms:created>
  <dcterms:modified xsi:type="dcterms:W3CDTF">2022-01-21T07:24:42Z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y fmtid="{D5CDD505-2E9C-101B-9397-08002B2CF9AE}" pid="3" name="KSORubyTemplateID">
    <vt:lpwstr>2</vt:lpwstr>
  </property>
</Properties>
</file>